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/>
    <p:restoredTop sz="94647"/>
  </p:normalViewPr>
  <p:slideViewPr>
    <p:cSldViewPr>
      <p:cViewPr>
        <p:scale>
          <a:sx n="150" d="100"/>
          <a:sy n="150" d="100"/>
        </p:scale>
        <p:origin x="1856" y="-10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E:\FULBRIGHT_USA\Work\LASER%20WORK\EGY%20EXP\HAZMAN_LATERAL%20ROOTS_STORY\persephone_LLR%20story\LLR%20story\rice%20lateral%20root%20story_ww\LLR%20story_WW_cross%20section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863429571303591"/>
          <c:y val="2.1321651730530928E-2"/>
          <c:w val="0.79081014873140387"/>
          <c:h val="0.765106153619747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'LLR story_WW_cross section'!$S$4</c:f>
              <c:strCache>
                <c:ptCount val="1"/>
                <c:pt idx="0">
                  <c:v>WW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3175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'LLR story_WW_cross section'!$AB$4:$AD$4</c:f>
                <c:numCache>
                  <c:formatCode>General</c:formatCode>
                  <c:ptCount val="3"/>
                  <c:pt idx="0">
                    <c:v>1810.4461268541227</c:v>
                  </c:pt>
                  <c:pt idx="1">
                    <c:v>3733.8243584217157</c:v>
                  </c:pt>
                  <c:pt idx="2">
                    <c:v>2555.0049304084091</c:v>
                  </c:pt>
                </c:numCache>
              </c:numRef>
            </c:plus>
            <c:minus>
              <c:numRef>
                <c:f>'LLR story_WW_cross section'!$AB$4:$AD$4</c:f>
                <c:numCache>
                  <c:formatCode>General</c:formatCode>
                  <c:ptCount val="3"/>
                  <c:pt idx="0">
                    <c:v>1810.4461268541227</c:v>
                  </c:pt>
                  <c:pt idx="1">
                    <c:v>3733.8243584217157</c:v>
                  </c:pt>
                  <c:pt idx="2">
                    <c:v>2555.0049304084091</c:v>
                  </c:pt>
                </c:numCache>
              </c:numRef>
            </c:minus>
          </c:errBars>
          <c:cat>
            <c:strRef>
              <c:f>'LLR story_WW_cross section'!$T$3:$V$3</c:f>
              <c:strCache>
                <c:ptCount val="3"/>
                <c:pt idx="0">
                  <c:v>apical</c:v>
                </c:pt>
                <c:pt idx="1">
                  <c:v>medial</c:v>
                </c:pt>
                <c:pt idx="2">
                  <c:v>basal</c:v>
                </c:pt>
              </c:strCache>
            </c:strRef>
          </c:cat>
          <c:val>
            <c:numRef>
              <c:f>'LLR story_WW_cross section'!$T$4:$V$4</c:f>
              <c:numCache>
                <c:formatCode>General</c:formatCode>
                <c:ptCount val="3"/>
                <c:pt idx="0">
                  <c:v>101273.121583</c:v>
                </c:pt>
                <c:pt idx="1">
                  <c:v>67441.893750999996</c:v>
                </c:pt>
                <c:pt idx="2">
                  <c:v>58881.169874666586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ED-C946-8A69-7A8009084152}"/>
            </c:ext>
          </c:extLst>
        </c:ser>
        <c:ser>
          <c:idx val="1"/>
          <c:order val="1"/>
          <c:tx>
            <c:strRef>
              <c:f>'LLR story_WW_cross section'!$S$5</c:f>
              <c:strCache>
                <c:ptCount val="1"/>
                <c:pt idx="0">
                  <c:v>DS</c:v>
                </c:pt>
              </c:strCache>
            </c:strRef>
          </c:tx>
          <c:spPr>
            <a:pattFill prst="wdUpDiag">
              <a:fgClr>
                <a:srgbClr val="7F7F7F"/>
              </a:fgClr>
              <a:bgClr>
                <a:srgbClr val="FFFFFF"/>
              </a:bgClr>
            </a:pattFill>
            <a:ln w="3175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'LLR story_WW_cross section'!$AB$5:$AD$5</c:f>
                <c:numCache>
                  <c:formatCode>General</c:formatCode>
                  <c:ptCount val="3"/>
                  <c:pt idx="0">
                    <c:v>15273.305213713908</c:v>
                  </c:pt>
                  <c:pt idx="1">
                    <c:v>11368.250222973547</c:v>
                  </c:pt>
                  <c:pt idx="2">
                    <c:v>752.66461301423897</c:v>
                  </c:pt>
                </c:numCache>
              </c:numRef>
            </c:plus>
            <c:minus>
              <c:numRef>
                <c:f>'LLR story_WW_cross section'!$AB$5:$AD$5</c:f>
                <c:numCache>
                  <c:formatCode>General</c:formatCode>
                  <c:ptCount val="3"/>
                  <c:pt idx="0">
                    <c:v>15273.305213713908</c:v>
                  </c:pt>
                  <c:pt idx="1">
                    <c:v>11368.250222973547</c:v>
                  </c:pt>
                  <c:pt idx="2">
                    <c:v>752.66461301423897</c:v>
                  </c:pt>
                </c:numCache>
              </c:numRef>
            </c:minus>
          </c:errBars>
          <c:cat>
            <c:strRef>
              <c:f>'LLR story_WW_cross section'!$T$3:$V$3</c:f>
              <c:strCache>
                <c:ptCount val="3"/>
                <c:pt idx="0">
                  <c:v>apical</c:v>
                </c:pt>
                <c:pt idx="1">
                  <c:v>medial</c:v>
                </c:pt>
                <c:pt idx="2">
                  <c:v>basal</c:v>
                </c:pt>
              </c:strCache>
            </c:strRef>
          </c:cat>
          <c:val>
            <c:numRef>
              <c:f>'LLR story_WW_cross section'!$T$5:$V$5</c:f>
              <c:numCache>
                <c:formatCode>General</c:formatCode>
                <c:ptCount val="3"/>
                <c:pt idx="0">
                  <c:v>130394.19867266667</c:v>
                </c:pt>
                <c:pt idx="1">
                  <c:v>46227.625623666463</c:v>
                </c:pt>
                <c:pt idx="2">
                  <c:v>23430.214344666663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ED-C946-8A69-7A8009084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968320"/>
        <c:axId val="185111296"/>
      </c:barChart>
      <c:catAx>
        <c:axId val="1849683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b="0" dirty="0">
                    <a:latin typeface="Arial" pitchFamily="34" charset="0"/>
                    <a:cs typeface="Arial" pitchFamily="34" charset="0"/>
                  </a:rPr>
                  <a:t>root segment </a:t>
                </a:r>
                <a:r>
                  <a:rPr lang="en-US" sz="1200" b="0">
                    <a:latin typeface="Arial" pitchFamily="34" charset="0"/>
                    <a:cs typeface="Arial" pitchFamily="34" charset="0"/>
                  </a:rPr>
                  <a:t>location on </a:t>
                </a:r>
                <a:r>
                  <a:rPr lang="en-US" sz="1200" b="0" dirty="0">
                    <a:latin typeface="Arial" pitchFamily="34" charset="0"/>
                    <a:cs typeface="Arial" pitchFamily="34" charset="0"/>
                  </a:rPr>
                  <a:t>nodal root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85111296"/>
        <c:crosses val="autoZero"/>
        <c:auto val="1"/>
        <c:lblAlgn val="ctr"/>
        <c:lblOffset val="100"/>
        <c:noMultiLvlLbl val="0"/>
      </c:catAx>
      <c:valAx>
        <c:axId val="185111296"/>
        <c:scaling>
          <c:orientation val="minMax"/>
          <c:max val="1800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dirty="0">
                    <a:latin typeface="Arial" pitchFamily="34" charset="0"/>
                    <a:cs typeface="Arial" pitchFamily="34" charset="0"/>
                  </a:rPr>
                  <a:t>cross section area </a:t>
                </a:r>
                <a:r>
                  <a:rPr lang="en-US" sz="1200" b="0" i="0" kern="1200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(µm</a:t>
                </a:r>
                <a:r>
                  <a:rPr lang="en-US" sz="1200" b="0" i="0" kern="1200" baseline="30000" dirty="0">
                    <a:solidFill>
                      <a:srgbClr val="000000"/>
                    </a:solidFill>
                    <a:latin typeface="Arial"/>
                    <a:cs typeface="Arial"/>
                  </a:rPr>
                  <a:t>2</a:t>
                </a:r>
                <a:r>
                  <a:rPr lang="en-US" sz="1200" b="0" i="0" kern="1200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)</a:t>
                </a:r>
                <a:endParaRPr lang="en-US" sz="1200" b="0" dirty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84968320"/>
        <c:crosses val="autoZero"/>
        <c:crossBetween val="between"/>
      </c:valAx>
      <c:spPr>
        <a:ln>
          <a:solidFill>
            <a:schemeClr val="bg1">
              <a:lumMod val="50000"/>
            </a:schemeClr>
          </a:solidFill>
        </a:ln>
      </c:spPr>
    </c:plotArea>
    <c:legend>
      <c:legendPos val="t"/>
      <c:layout>
        <c:manualLayout>
          <c:xMode val="edge"/>
          <c:yMode val="edge"/>
          <c:x val="0.46284492563429747"/>
          <c:y val="5.5652184074346134E-2"/>
          <c:w val="0.21042104111986099"/>
          <c:h val="6.8849128170558466E-2"/>
        </c:manualLayout>
      </c:layout>
      <c:overlay val="0"/>
      <c:txPr>
        <a:bodyPr/>
        <a:lstStyle/>
        <a:p>
          <a:pPr>
            <a:defRPr sz="11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B416D9-6083-EF49-895A-859F2DA2B4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3E3092-CDF2-8E41-BB72-927A765E783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EC928A5-871F-0B48-B8C2-B772B47422F5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C62C1A6-9971-704D-BA7F-B64D458403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97D540E-FDEB-5742-80F4-C7D050C0D0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B0A22F-8783-0E40-8553-6E1AB50753B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65FAE-1E03-D04D-8204-69FBD2F8E9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0092F5D-AB33-2344-9F40-89CF1647090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660C1-66C7-5348-B356-E73BE358D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A6AA3-3438-304E-B6F1-7DF45419CA73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C06D4-4653-7E49-81D3-02C49FB86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BA392-2A04-6742-810D-84EDCFF66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16BB0B-E0C1-5243-AC73-AB0E2B79E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44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E2945-AA3D-6140-9743-57069D662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59A56-20DB-B34C-B3D1-7AC7E066A1EF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704F3-2846-3945-B49C-F5EF1AFA2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55505-87E0-B241-BFD7-76672819C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CB8AF-63F1-B340-82AD-0CCD89C453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7407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CD82C-3181-934C-9F8B-CED674BC9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181F6-17FB-CA44-9E63-0B6431BB6745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501C3-5CA7-6346-9663-2242103E8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499CCC-13A3-C645-BC92-8CE5A51C1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25B4E-8BB6-114D-B9B1-F99D315A0D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085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9BCCBF4-A225-E041-873A-0405049D4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41583-C367-C748-9F77-BC1E44C5CC2A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1251AAC-19F7-3A48-A51C-A920941D8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F08EA68-66D2-5246-9918-9505AC9AB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DF6C40-CA2F-B740-94AF-A7E368591F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0519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1014E4A-9924-8D47-9A05-1D90C6547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FD326-61D8-6F42-B4EA-D7B6DE26B751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5B331A8-A9DD-DC4D-B223-E2F5AC5BD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D45232F-8C26-B448-89BE-B608A7E2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414ACE-103A-DF4F-A5DD-F0BD9C749F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75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4D16093-EDB9-8142-8B98-307971C8E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BEBB0-435F-3541-91FB-166AE2A875D2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5337BB3-E2F1-424F-B62A-DBDDC852B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CEB4C7-1E5F-A34B-85A3-8354489A5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5A0975-8392-604B-8556-36A89E1133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285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76ECEC4-BC40-8E48-847B-8490AB232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8280D-CD08-174D-8528-6B3D71C92723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3CFD6EC-CC13-DA45-B95C-249CB2604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D86A314-197A-8F41-A139-AAA3A38E8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9BA0AD-AA2B-454E-9D48-45827CEE75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0175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EF31497-753B-7142-BCD3-57ADE37C0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36DE0-B3F2-1345-9473-FE07C12E5B7E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31BE3DD-6E6A-2F4B-B199-3DFB95172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4EC945-E9CA-904F-8C4A-D54FFAD2C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781075-3EF1-074B-AAD8-D0E197A16A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46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ED261DD-4CA2-E446-AC56-00D8CF7A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D66DE-0C79-BA4E-A172-E049D15915C3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CE988CE-2910-804C-AECD-EAEDBD8C6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15169CE-1827-C548-9F0D-5173ACDBF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A2D87E-C019-1F45-96AC-9CCB9D75BC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46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94174-D836-1545-992E-865C47D8C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E87A2-3935-0447-810D-D0540F6DF425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24F1C-F781-244C-B445-6A305B8FF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9A22E-5698-A845-890F-5AFDF9EC6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BBA124-5ED6-F741-92F9-D1B0437AC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59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52B5F-365F-004B-B438-574D1BD66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0B677-CF18-D644-898F-A2AE896664F3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2D3F5-FBFC-B048-823E-AB8BCA1E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4EC9F-DE43-7849-AA47-81C158731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CF0320-24C4-654A-A56D-76FEAA273C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6393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B28DA07-1068-F047-8303-9EF1DC7A1C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C8170F9-E192-014F-BD87-56A934DA44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C4D4F-B16A-094B-BA0A-3CE310527F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123E7F-AEDD-7540-83EB-E9EDB1DB2BD3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8FCDB-6405-7B46-BDB3-B22FE4BB3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D0903F-DF2C-ED4A-B892-5274A62305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2B29C37-375A-D843-B5B3-D81E091023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11AB0400-4C21-9444-BD2F-FFE9C02839AF}"/>
              </a:ext>
            </a:extLst>
          </p:cNvPr>
          <p:cNvGraphicFramePr>
            <a:graphicFrameLocks/>
          </p:cNvGraphicFramePr>
          <p:nvPr/>
        </p:nvGraphicFramePr>
        <p:xfrm>
          <a:off x="1219200" y="2362200"/>
          <a:ext cx="4572000" cy="2738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TextBox 4">
            <a:extLst>
              <a:ext uri="{FF2B5EF4-FFF2-40B4-BE49-F238E27FC236}">
                <a16:creationId xmlns:a16="http://schemas.microsoft.com/office/drawing/2014/main" id="{D7CAF988-4141-C74F-B169-A889298AF187}"/>
              </a:ext>
            </a:extLst>
          </p:cNvPr>
          <p:cNvSpPr txBox="1"/>
          <p:nvPr/>
        </p:nvSpPr>
        <p:spPr bwMode="auto">
          <a:xfrm>
            <a:off x="4751388" y="3563938"/>
            <a:ext cx="228600" cy="1905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latin typeface="Arial" pitchFamily="34" charset="0"/>
                <a:cs typeface="Arial" pitchFamily="34" charset="0"/>
              </a:rPr>
              <a:t>c</a:t>
            </a: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id="{1BD219F4-5861-A74D-A19D-214E18950B4C}"/>
              </a:ext>
            </a:extLst>
          </p:cNvPr>
          <p:cNvSpPr txBox="1"/>
          <p:nvPr/>
        </p:nvSpPr>
        <p:spPr bwMode="auto">
          <a:xfrm>
            <a:off x="5111750" y="3989388"/>
            <a:ext cx="190500" cy="2667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latin typeface="Arial" pitchFamily="34" charset="0"/>
                <a:cs typeface="Arial" pitchFamily="34" charset="0"/>
              </a:rPr>
              <a:t>d</a:t>
            </a:r>
          </a:p>
        </p:txBody>
      </p:sp>
      <p:sp>
        <p:nvSpPr>
          <p:cNvPr id="26" name="TextBox 6">
            <a:extLst>
              <a:ext uri="{FF2B5EF4-FFF2-40B4-BE49-F238E27FC236}">
                <a16:creationId xmlns:a16="http://schemas.microsoft.com/office/drawing/2014/main" id="{AE81FBFE-ED81-5248-B8BA-D8B382CE495F}"/>
              </a:ext>
            </a:extLst>
          </p:cNvPr>
          <p:cNvSpPr txBox="1"/>
          <p:nvPr/>
        </p:nvSpPr>
        <p:spPr bwMode="auto">
          <a:xfrm>
            <a:off x="3532188" y="3392488"/>
            <a:ext cx="317500" cy="2794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err="1">
                <a:latin typeface="Arial" pitchFamily="34" charset="0"/>
                <a:cs typeface="Arial" pitchFamily="34" charset="0"/>
              </a:rPr>
              <a:t>bc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2B0589BA-CFDB-D243-951B-45430CB0992F}"/>
              </a:ext>
            </a:extLst>
          </p:cNvPr>
          <p:cNvSpPr txBox="1"/>
          <p:nvPr/>
        </p:nvSpPr>
        <p:spPr bwMode="auto">
          <a:xfrm>
            <a:off x="3840163" y="3559175"/>
            <a:ext cx="346075" cy="2794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err="1">
                <a:latin typeface="Arial" pitchFamily="34" charset="0"/>
                <a:cs typeface="Arial" pitchFamily="34" charset="0"/>
              </a:rPr>
              <a:t>cd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00B52F76-E0A6-A94A-ABD0-317951BE5ED8}"/>
              </a:ext>
            </a:extLst>
          </p:cNvPr>
          <p:cNvSpPr txBox="1"/>
          <p:nvPr/>
        </p:nvSpPr>
        <p:spPr bwMode="auto">
          <a:xfrm>
            <a:off x="2298700" y="3060700"/>
            <a:ext cx="328613" cy="255588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err="1">
                <a:latin typeface="Arial" pitchFamily="34" charset="0"/>
                <a:cs typeface="Arial" pitchFamily="34" charset="0"/>
              </a:rPr>
              <a:t>ab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8AFB45DC-2F67-994B-96E7-1746221AA73B}"/>
              </a:ext>
            </a:extLst>
          </p:cNvPr>
          <p:cNvSpPr txBox="1"/>
          <p:nvPr/>
        </p:nvSpPr>
        <p:spPr bwMode="auto">
          <a:xfrm>
            <a:off x="2681288" y="2595563"/>
            <a:ext cx="234950" cy="2794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latin typeface="Arial" pitchFamily="34" charset="0"/>
                <a:cs typeface="Arial" pitchFamily="34" charset="0"/>
              </a:rPr>
              <a:t>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18</Words>
  <Application>Microsoft Macintosh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mohamed hazman</dc:creator>
  <cp:lastModifiedBy>Brown, Kathleen Marie</cp:lastModifiedBy>
  <cp:revision>17</cp:revision>
  <dcterms:created xsi:type="dcterms:W3CDTF">2018-10-30T11:42:48Z</dcterms:created>
  <dcterms:modified xsi:type="dcterms:W3CDTF">2018-10-30T13:29:38Z</dcterms:modified>
</cp:coreProperties>
</file>