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83" r:id="rId3"/>
    <p:sldId id="261" r:id="rId4"/>
    <p:sldId id="279" r:id="rId5"/>
    <p:sldId id="277" r:id="rId6"/>
    <p:sldId id="282" r:id="rId7"/>
    <p:sldId id="272" r:id="rId8"/>
  </p:sldIdLst>
  <p:sldSz cx="9601200" cy="128016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4" autoAdjust="0"/>
    <p:restoredTop sz="95238" autoAdjust="0"/>
  </p:normalViewPr>
  <p:slideViewPr>
    <p:cSldViewPr snapToGrid="0">
      <p:cViewPr>
        <p:scale>
          <a:sx n="70" d="100"/>
          <a:sy n="70" d="100"/>
        </p:scale>
        <p:origin x="2340"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34DD0-00D4-4DF6-AD01-ED3B60EE476C}" type="datetimeFigureOut">
              <a:rPr kumimoji="1" lang="ja-JP" altLang="en-US" smtClean="0"/>
              <a:t>2022/11/23</a:t>
            </a:fld>
            <a:endParaRPr kumimoji="1" lang="ja-JP" altLang="en-US"/>
          </a:p>
        </p:txBody>
      </p:sp>
      <p:sp>
        <p:nvSpPr>
          <p:cNvPr id="4" name="スライド イメージ プレースホルダー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93321-B8BD-417C-9478-442D754BAC74}" type="slidenum">
              <a:rPr kumimoji="1" lang="ja-JP" altLang="en-US" smtClean="0"/>
              <a:t>‹#›</a:t>
            </a:fld>
            <a:endParaRPr kumimoji="1" lang="ja-JP" altLang="en-US"/>
          </a:p>
        </p:txBody>
      </p:sp>
    </p:spTree>
    <p:extLst>
      <p:ext uri="{BB962C8B-B14F-4D97-AF65-F5344CB8AC3E}">
        <p14:creationId xmlns:p14="http://schemas.microsoft.com/office/powerpoint/2010/main" val="38449746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ja-JP" altLang="en-US"/>
              <a:t>マスター タイトルの書式設定</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4023181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2926210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3518197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150187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4" name="Content Placeholder 3"/>
          <p:cNvSpPr>
            <a:spLocks noGrp="1"/>
          </p:cNvSpPr>
          <p:nvPr>
            <p:ph sz="half" idx="2"/>
          </p:nvPr>
        </p:nvSpPr>
        <p:spPr>
          <a:xfrm>
            <a:off x="661334" y="4676140"/>
            <a:ext cx="4061757"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6" name="Content Placeholder 5"/>
          <p:cNvSpPr>
            <a:spLocks noGrp="1"/>
          </p:cNvSpPr>
          <p:nvPr>
            <p:ph sz="quarter" idx="4"/>
          </p:nvPr>
        </p:nvSpPr>
        <p:spPr>
          <a:xfrm>
            <a:off x="4860608" y="4676140"/>
            <a:ext cx="4081761"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700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4093675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3735704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1645634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365513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324868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2473450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B5857D5C-8B0A-4AE3-BE71-4EAF2B7405CC}" type="datetimeFigureOut">
              <a:rPr kumimoji="1" lang="ja-JP" altLang="en-US" smtClean="0"/>
              <a:t>2022/11/23</a:t>
            </a:fld>
            <a:endParaRPr kumimoji="1" lang="ja-JP" alt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0B0871E8-E819-4449-97F8-9700E73E9406}" type="slidenum">
              <a:rPr kumimoji="1" lang="ja-JP" altLang="en-US" smtClean="0"/>
              <a:t>‹#›</a:t>
            </a:fld>
            <a:endParaRPr kumimoji="1" lang="ja-JP" altLang="en-US"/>
          </a:p>
        </p:txBody>
      </p:sp>
    </p:spTree>
    <p:extLst>
      <p:ext uri="{BB962C8B-B14F-4D97-AF65-F5344CB8AC3E}">
        <p14:creationId xmlns:p14="http://schemas.microsoft.com/office/powerpoint/2010/main" val="37036501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en-US"/>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079C512-9412-C69C-234E-9FB2809DA85C}"/>
              </a:ext>
            </a:extLst>
          </p:cNvPr>
          <p:cNvSpPr txBox="1"/>
          <p:nvPr/>
        </p:nvSpPr>
        <p:spPr>
          <a:xfrm>
            <a:off x="1162374" y="8100911"/>
            <a:ext cx="6682216" cy="2031325"/>
          </a:xfrm>
          <a:prstGeom prst="rect">
            <a:avLst/>
          </a:prstGeom>
          <a:noFill/>
        </p:spPr>
        <p:txBody>
          <a:bodyPr wrap="square" rtlCol="0">
            <a:spAutoFit/>
          </a:bodyPr>
          <a:lstStyle/>
          <a:p>
            <a:pPr algn="just"/>
            <a:r>
              <a:rPr kumimoji="1" lang="en-US" altLang="ja-JP" dirty="0">
                <a:latin typeface="Times New Roman" panose="02020603050405020304" pitchFamily="18" charset="0"/>
                <a:cs typeface="Times New Roman" panose="02020603050405020304" pitchFamily="18" charset="0"/>
              </a:rPr>
              <a:t>Supplementary Figure 1. Average of daily temperature and sunshine duration during the experiment (</a:t>
            </a:r>
            <a:r>
              <a:rPr kumimoji="1" lang="en-US" altLang="ja-JP" dirty="0" err="1">
                <a:latin typeface="Times New Roman" panose="02020603050405020304" pitchFamily="18" charset="0"/>
                <a:cs typeface="Times New Roman" panose="02020603050405020304" pitchFamily="18" charset="0"/>
              </a:rPr>
              <a:t>AMeDAS</a:t>
            </a:r>
            <a:r>
              <a:rPr kumimoji="1" lang="en-US" altLang="ja-JP" dirty="0">
                <a:latin typeface="Times New Roman" panose="02020603050405020304" pitchFamily="18" charset="0"/>
                <a:cs typeface="Times New Roman" panose="02020603050405020304" pitchFamily="18" charset="0"/>
              </a:rPr>
              <a:t> in Fuchu).</a:t>
            </a:r>
          </a:p>
          <a:p>
            <a:pPr algn="just"/>
            <a:r>
              <a:rPr kumimoji="1" lang="en-US" altLang="ja-JP" dirty="0">
                <a:latin typeface="Times New Roman" panose="02020603050405020304" pitchFamily="18" charset="0"/>
                <a:cs typeface="Times New Roman" panose="02020603050405020304" pitchFamily="18" charset="0"/>
              </a:rPr>
              <a:t>The line graph shows the average of daily temperature, and the gray bar graph shows the daily sunshine duration. The arrow indicates the heading date of each cultivar. The data were downloaded from the Japan Meteorological Agency website </a:t>
            </a:r>
          </a:p>
          <a:p>
            <a:pPr algn="just"/>
            <a:r>
              <a:rPr kumimoji="1" lang="en-US" altLang="ja-JP" dirty="0">
                <a:latin typeface="Times New Roman" panose="02020603050405020304" pitchFamily="18" charset="0"/>
                <a:cs typeface="Times New Roman" panose="02020603050405020304" pitchFamily="18" charset="0"/>
              </a:rPr>
              <a:t> (https://www.data.jma.go.jp/gmd/risk/obsdl/index.php).</a:t>
            </a:r>
            <a:endParaRPr kumimoji="1" lang="ja-JP" altLang="en-US" dirty="0">
              <a:latin typeface="Times New Roman" panose="02020603050405020304" pitchFamily="18" charset="0"/>
              <a:cs typeface="Times New Roman" panose="02020603050405020304" pitchFamily="18" charset="0"/>
            </a:endParaRPr>
          </a:p>
        </p:txBody>
      </p:sp>
      <p:pic>
        <p:nvPicPr>
          <p:cNvPr id="3" name="図 2">
            <a:extLst>
              <a:ext uri="{FF2B5EF4-FFF2-40B4-BE49-F238E27FC236}">
                <a16:creationId xmlns:a16="http://schemas.microsoft.com/office/drawing/2014/main" id="{F022E28A-2261-00A0-0B94-2016978A56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729" y="905928"/>
            <a:ext cx="7014861" cy="7014861"/>
          </a:xfrm>
          <a:prstGeom prst="rect">
            <a:avLst/>
          </a:prstGeom>
        </p:spPr>
      </p:pic>
    </p:spTree>
    <p:extLst>
      <p:ext uri="{BB962C8B-B14F-4D97-AF65-F5344CB8AC3E}">
        <p14:creationId xmlns:p14="http://schemas.microsoft.com/office/powerpoint/2010/main" val="4121894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6">
            <a:extLst>
              <a:ext uri="{FF2B5EF4-FFF2-40B4-BE49-F238E27FC236}">
                <a16:creationId xmlns:a16="http://schemas.microsoft.com/office/drawing/2014/main" id="{FDDF9C6D-2056-5AA7-00A1-283780D65724}"/>
              </a:ext>
            </a:extLst>
          </p:cNvPr>
          <p:cNvSpPr txBox="1"/>
          <p:nvPr/>
        </p:nvSpPr>
        <p:spPr>
          <a:xfrm>
            <a:off x="0" y="9997508"/>
            <a:ext cx="9601200" cy="646331"/>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Supplementary Figure 2. D</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istribution of the values of each trait in Koshihikari × Omachi RILs. White arrow indicates trait value of  Koshihikari, and black arrow indicates the trait value of </a:t>
            </a:r>
            <a:r>
              <a:rPr lang="en-US" altLang="ja-JP" dirty="0">
                <a:latin typeface="Times New Roman" panose="02020603050405020304" pitchFamily="18" charset="0"/>
                <a:ea typeface="ＭＳ 明朝" panose="02020609040205080304" pitchFamily="17" charset="-128"/>
                <a:cs typeface="Times New Roman" panose="02020603050405020304" pitchFamily="18" charset="0"/>
              </a:rPr>
              <a:t>Omachi</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kumimoji="1" lang="ja-JP" altLang="en-US" dirty="0">
              <a:latin typeface="Times New Roman" panose="02020603050405020304" pitchFamily="18" charset="0"/>
              <a:cs typeface="Times New Roman" panose="02020603050405020304" pitchFamily="18" charset="0"/>
            </a:endParaRPr>
          </a:p>
        </p:txBody>
      </p:sp>
      <p:pic>
        <p:nvPicPr>
          <p:cNvPr id="14" name="図 13">
            <a:extLst>
              <a:ext uri="{FF2B5EF4-FFF2-40B4-BE49-F238E27FC236}">
                <a16:creationId xmlns:a16="http://schemas.microsoft.com/office/drawing/2014/main" id="{637D139E-F9EF-8611-8B19-FC292792A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7384" y="4949812"/>
            <a:ext cx="1851664" cy="2468886"/>
          </a:xfrm>
          <a:prstGeom prst="rect">
            <a:avLst/>
          </a:prstGeom>
        </p:spPr>
      </p:pic>
      <p:pic>
        <p:nvPicPr>
          <p:cNvPr id="18" name="図 17">
            <a:extLst>
              <a:ext uri="{FF2B5EF4-FFF2-40B4-BE49-F238E27FC236}">
                <a16:creationId xmlns:a16="http://schemas.microsoft.com/office/drawing/2014/main" id="{0AD85D24-2417-0CC2-DF7B-0C9328A79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49812"/>
            <a:ext cx="1851664" cy="2468886"/>
          </a:xfrm>
          <a:prstGeom prst="rect">
            <a:avLst/>
          </a:prstGeom>
        </p:spPr>
      </p:pic>
      <p:pic>
        <p:nvPicPr>
          <p:cNvPr id="22" name="図 21">
            <a:extLst>
              <a:ext uri="{FF2B5EF4-FFF2-40B4-BE49-F238E27FC236}">
                <a16:creationId xmlns:a16="http://schemas.microsoft.com/office/drawing/2014/main" id="{BFC8B0E1-A98E-1F65-1C7C-BDE7C61240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384" y="0"/>
            <a:ext cx="1851664" cy="2468886"/>
          </a:xfrm>
          <a:prstGeom prst="rect">
            <a:avLst/>
          </a:prstGeom>
        </p:spPr>
      </p:pic>
      <p:pic>
        <p:nvPicPr>
          <p:cNvPr id="26" name="図 25">
            <a:extLst>
              <a:ext uri="{FF2B5EF4-FFF2-40B4-BE49-F238E27FC236}">
                <a16:creationId xmlns:a16="http://schemas.microsoft.com/office/drawing/2014/main" id="{D36944F4-F78E-72C2-1EA1-297D53078A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851664" cy="2468886"/>
          </a:xfrm>
          <a:prstGeom prst="rect">
            <a:avLst/>
          </a:prstGeom>
        </p:spPr>
      </p:pic>
      <p:pic>
        <p:nvPicPr>
          <p:cNvPr id="30" name="図 29">
            <a:extLst>
              <a:ext uri="{FF2B5EF4-FFF2-40B4-BE49-F238E27FC236}">
                <a16:creationId xmlns:a16="http://schemas.microsoft.com/office/drawing/2014/main" id="{7C52C48D-7133-FBC0-2AB7-56BD9A429D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49536" y="0"/>
            <a:ext cx="1851664" cy="2468886"/>
          </a:xfrm>
          <a:prstGeom prst="rect">
            <a:avLst/>
          </a:prstGeom>
        </p:spPr>
      </p:pic>
      <p:pic>
        <p:nvPicPr>
          <p:cNvPr id="34" name="図 33">
            <a:extLst>
              <a:ext uri="{FF2B5EF4-FFF2-40B4-BE49-F238E27FC236}">
                <a16:creationId xmlns:a16="http://schemas.microsoft.com/office/drawing/2014/main" id="{D48067EC-E4AB-D62D-1611-08DD5553D0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12152" y="7412398"/>
            <a:ext cx="1851664" cy="2468886"/>
          </a:xfrm>
          <a:prstGeom prst="rect">
            <a:avLst/>
          </a:prstGeom>
        </p:spPr>
      </p:pic>
      <p:pic>
        <p:nvPicPr>
          <p:cNvPr id="38" name="図 37">
            <a:extLst>
              <a:ext uri="{FF2B5EF4-FFF2-40B4-BE49-F238E27FC236}">
                <a16:creationId xmlns:a16="http://schemas.microsoft.com/office/drawing/2014/main" id="{1B2EECF3-6863-1175-EDCC-3B9B123DF0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49536" y="7412398"/>
            <a:ext cx="1851664" cy="2468886"/>
          </a:xfrm>
          <a:prstGeom prst="rect">
            <a:avLst/>
          </a:prstGeom>
        </p:spPr>
      </p:pic>
      <p:pic>
        <p:nvPicPr>
          <p:cNvPr id="40" name="図 39">
            <a:extLst>
              <a:ext uri="{FF2B5EF4-FFF2-40B4-BE49-F238E27FC236}">
                <a16:creationId xmlns:a16="http://schemas.microsoft.com/office/drawing/2014/main" id="{1B0CF051-CE6E-0238-F858-3FE2441A26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2152" y="4949812"/>
            <a:ext cx="1851664" cy="2468886"/>
          </a:xfrm>
          <a:prstGeom prst="rect">
            <a:avLst/>
          </a:prstGeom>
        </p:spPr>
      </p:pic>
      <p:pic>
        <p:nvPicPr>
          <p:cNvPr id="42" name="図 41">
            <a:extLst>
              <a:ext uri="{FF2B5EF4-FFF2-40B4-BE49-F238E27FC236}">
                <a16:creationId xmlns:a16="http://schemas.microsoft.com/office/drawing/2014/main" id="{6606535A-AA58-B358-7BA5-5205952E4E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74768" y="4949812"/>
            <a:ext cx="1851664" cy="2468886"/>
          </a:xfrm>
          <a:prstGeom prst="rect">
            <a:avLst/>
          </a:prstGeom>
        </p:spPr>
      </p:pic>
      <p:pic>
        <p:nvPicPr>
          <p:cNvPr id="44" name="図 43">
            <a:extLst>
              <a:ext uri="{FF2B5EF4-FFF2-40B4-BE49-F238E27FC236}">
                <a16:creationId xmlns:a16="http://schemas.microsoft.com/office/drawing/2014/main" id="{B73F9473-1D6E-F052-FFA9-6F110950ED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9536" y="2480926"/>
            <a:ext cx="1851664" cy="2468886"/>
          </a:xfrm>
          <a:prstGeom prst="rect">
            <a:avLst/>
          </a:prstGeom>
        </p:spPr>
      </p:pic>
      <p:pic>
        <p:nvPicPr>
          <p:cNvPr id="46" name="図 45">
            <a:extLst>
              <a:ext uri="{FF2B5EF4-FFF2-40B4-BE49-F238E27FC236}">
                <a16:creationId xmlns:a16="http://schemas.microsoft.com/office/drawing/2014/main" id="{405D93E7-4515-3A29-7583-792243528A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12152" y="2480926"/>
            <a:ext cx="1851664" cy="2468886"/>
          </a:xfrm>
          <a:prstGeom prst="rect">
            <a:avLst/>
          </a:prstGeom>
        </p:spPr>
      </p:pic>
      <p:pic>
        <p:nvPicPr>
          <p:cNvPr id="48" name="図 47">
            <a:extLst>
              <a:ext uri="{FF2B5EF4-FFF2-40B4-BE49-F238E27FC236}">
                <a16:creationId xmlns:a16="http://schemas.microsoft.com/office/drawing/2014/main" id="{CE347B77-B4B1-F6B9-D629-451B317C6AA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74768" y="0"/>
            <a:ext cx="1851664" cy="2468886"/>
          </a:xfrm>
          <a:prstGeom prst="rect">
            <a:avLst/>
          </a:prstGeom>
        </p:spPr>
      </p:pic>
      <p:pic>
        <p:nvPicPr>
          <p:cNvPr id="50" name="図 49">
            <a:extLst>
              <a:ext uri="{FF2B5EF4-FFF2-40B4-BE49-F238E27FC236}">
                <a16:creationId xmlns:a16="http://schemas.microsoft.com/office/drawing/2014/main" id="{E6ACE736-1D01-90EB-E097-B20F654E862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2480926"/>
            <a:ext cx="1851664" cy="2468886"/>
          </a:xfrm>
          <a:prstGeom prst="rect">
            <a:avLst/>
          </a:prstGeom>
        </p:spPr>
      </p:pic>
      <p:pic>
        <p:nvPicPr>
          <p:cNvPr id="52" name="図 51">
            <a:extLst>
              <a:ext uri="{FF2B5EF4-FFF2-40B4-BE49-F238E27FC236}">
                <a16:creationId xmlns:a16="http://schemas.microsoft.com/office/drawing/2014/main" id="{4EA500E1-1650-A088-80B3-B81B8EBB18A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49536" y="4949812"/>
            <a:ext cx="1851664" cy="2468886"/>
          </a:xfrm>
          <a:prstGeom prst="rect">
            <a:avLst/>
          </a:prstGeom>
        </p:spPr>
      </p:pic>
      <p:pic>
        <p:nvPicPr>
          <p:cNvPr id="54" name="図 53">
            <a:extLst>
              <a:ext uri="{FF2B5EF4-FFF2-40B4-BE49-F238E27FC236}">
                <a16:creationId xmlns:a16="http://schemas.microsoft.com/office/drawing/2014/main" id="{CB04FE3B-A9F7-56A4-F8AD-3F9F9F44197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7412398"/>
            <a:ext cx="1851664" cy="2468886"/>
          </a:xfrm>
          <a:prstGeom prst="rect">
            <a:avLst/>
          </a:prstGeom>
        </p:spPr>
      </p:pic>
      <p:pic>
        <p:nvPicPr>
          <p:cNvPr id="56" name="図 55">
            <a:extLst>
              <a:ext uri="{FF2B5EF4-FFF2-40B4-BE49-F238E27FC236}">
                <a16:creationId xmlns:a16="http://schemas.microsoft.com/office/drawing/2014/main" id="{31FAD0D1-1B9A-1D9C-59F8-5A2114A2C9F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37384" y="7412398"/>
            <a:ext cx="1851664" cy="2468886"/>
          </a:xfrm>
          <a:prstGeom prst="rect">
            <a:avLst/>
          </a:prstGeom>
        </p:spPr>
      </p:pic>
      <p:pic>
        <p:nvPicPr>
          <p:cNvPr id="58" name="図 57">
            <a:extLst>
              <a:ext uri="{FF2B5EF4-FFF2-40B4-BE49-F238E27FC236}">
                <a16:creationId xmlns:a16="http://schemas.microsoft.com/office/drawing/2014/main" id="{4B8DF88B-10E7-9131-55D7-5AEACE492D6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74768" y="7412398"/>
            <a:ext cx="1851664" cy="2468886"/>
          </a:xfrm>
          <a:prstGeom prst="rect">
            <a:avLst/>
          </a:prstGeom>
        </p:spPr>
      </p:pic>
      <p:pic>
        <p:nvPicPr>
          <p:cNvPr id="60" name="図 59">
            <a:extLst>
              <a:ext uri="{FF2B5EF4-FFF2-40B4-BE49-F238E27FC236}">
                <a16:creationId xmlns:a16="http://schemas.microsoft.com/office/drawing/2014/main" id="{78D15922-27E0-E678-1A6A-DC77617F922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12152" y="0"/>
            <a:ext cx="1851664" cy="2468886"/>
          </a:xfrm>
          <a:prstGeom prst="rect">
            <a:avLst/>
          </a:prstGeom>
        </p:spPr>
      </p:pic>
      <p:pic>
        <p:nvPicPr>
          <p:cNvPr id="62" name="図 61">
            <a:extLst>
              <a:ext uri="{FF2B5EF4-FFF2-40B4-BE49-F238E27FC236}">
                <a16:creationId xmlns:a16="http://schemas.microsoft.com/office/drawing/2014/main" id="{A44507DF-DB30-39B2-9F5F-3E48011F80D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74768" y="2480926"/>
            <a:ext cx="1851664" cy="2468886"/>
          </a:xfrm>
          <a:prstGeom prst="rect">
            <a:avLst/>
          </a:prstGeom>
        </p:spPr>
      </p:pic>
      <p:pic>
        <p:nvPicPr>
          <p:cNvPr id="64" name="図 63">
            <a:extLst>
              <a:ext uri="{FF2B5EF4-FFF2-40B4-BE49-F238E27FC236}">
                <a16:creationId xmlns:a16="http://schemas.microsoft.com/office/drawing/2014/main" id="{84A170AF-F15A-DCC3-BF92-D3E6D60BBBC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937384" y="2480926"/>
            <a:ext cx="1851664" cy="2468886"/>
          </a:xfrm>
          <a:prstGeom prst="rect">
            <a:avLst/>
          </a:prstGeom>
        </p:spPr>
      </p:pic>
    </p:spTree>
    <p:extLst>
      <p:ext uri="{BB962C8B-B14F-4D97-AF65-F5344CB8AC3E}">
        <p14:creationId xmlns:p14="http://schemas.microsoft.com/office/powerpoint/2010/main" val="2248527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627E21E-CC76-F8AA-EBAC-F7AB3EB080EE}"/>
              </a:ext>
            </a:extLst>
          </p:cNvPr>
          <p:cNvSpPr txBox="1"/>
          <p:nvPr/>
        </p:nvSpPr>
        <p:spPr>
          <a:xfrm>
            <a:off x="433873" y="10058391"/>
            <a:ext cx="8733453" cy="2319506"/>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Supplementary Figure 3. Correlation matrix among all traits in </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Koshihikari </a:t>
            </a:r>
            <a:r>
              <a:rPr lang="ja-JP"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800" dirty="0">
                <a:effectLst/>
                <a:latin typeface="Times New Roman" panose="02020603050405020304" pitchFamily="18" charset="0"/>
                <a:ea typeface="Century" panose="02040604050505020304" pitchFamily="18" charset="0"/>
                <a:cs typeface="Times New Roman" panose="02020603050405020304" pitchFamily="18" charset="0"/>
              </a:rPr>
              <a:t> </a:t>
            </a:r>
            <a:r>
              <a:rPr lang="en-US" altLang="ja-JP" sz="1800" dirty="0">
                <a:effectLst/>
                <a:latin typeface="Times New Roman" panose="02020603050405020304" pitchFamily="18" charset="0"/>
                <a:ea typeface="Century" panose="02040604050505020304" pitchFamily="18" charset="0"/>
                <a:cs typeface="Times New Roman" panose="02020603050405020304" pitchFamily="18" charset="0"/>
              </a:rPr>
              <a:t>Omachi RILs. </a:t>
            </a:r>
            <a:r>
              <a:rPr kumimoji="1" lang="en-US" altLang="ja-JP" dirty="0">
                <a:latin typeface="Times New Roman" panose="02020603050405020304" pitchFamily="18" charset="0"/>
                <a:cs typeface="Times New Roman" panose="02020603050405020304" pitchFamily="18" charset="0"/>
              </a:rPr>
              <a:t>The lower and upper triangular matrix shows the correlation coefficient in 2020 and 2021, respectively. Numbers on the diagonal indicate correlation coefficients between two years.</a:t>
            </a:r>
          </a:p>
          <a:p>
            <a:endParaRPr kumimoji="1" lang="en-US" altLang="ja-JP" dirty="0">
              <a:latin typeface="Times New Roman" panose="02020603050405020304" pitchFamily="18" charset="0"/>
              <a:cs typeface="Times New Roman" panose="02020603050405020304" pitchFamily="18" charset="0"/>
            </a:endParaRPr>
          </a:p>
          <a:p>
            <a:r>
              <a:rPr kumimoji="1" lang="en-US" altLang="ja-JP" dirty="0">
                <a:latin typeface="Times New Roman" panose="02020603050405020304" pitchFamily="18" charset="0"/>
                <a:cs typeface="Times New Roman" panose="02020603050405020304" pitchFamily="18" charset="0"/>
              </a:rPr>
              <a:t>Abbreviations (which are not shown in Figure 2): AL:</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Awn</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length,</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BM4: Bending moment at breaking of 4th internode, CD4: Culm diameter of 4th internode, BS4: Bending stress of 4th internode, IL5: 5th internode length, IL4: 4th internode length, PBN: Primary branch number, TGW: Thousand grains weight, GL: Grain length.</a:t>
            </a:r>
          </a:p>
        </p:txBody>
      </p:sp>
      <p:pic>
        <p:nvPicPr>
          <p:cNvPr id="3" name="図 2">
            <a:extLst>
              <a:ext uri="{FF2B5EF4-FFF2-40B4-BE49-F238E27FC236}">
                <a16:creationId xmlns:a16="http://schemas.microsoft.com/office/drawing/2014/main" id="{3019DB28-6913-5D0F-2D6B-75BFB4571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330" y="709854"/>
            <a:ext cx="9348537" cy="9348537"/>
          </a:xfrm>
          <a:prstGeom prst="rect">
            <a:avLst/>
          </a:prstGeom>
        </p:spPr>
      </p:pic>
    </p:spTree>
    <p:extLst>
      <p:ext uri="{BB962C8B-B14F-4D97-AF65-F5344CB8AC3E}">
        <p14:creationId xmlns:p14="http://schemas.microsoft.com/office/powerpoint/2010/main" val="374494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C87758D-6E0F-677A-BCC0-D944EFFB53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0473"/>
            <a:ext cx="9601200" cy="9601200"/>
          </a:xfrm>
          <a:prstGeom prst="rect">
            <a:avLst/>
          </a:prstGeom>
        </p:spPr>
      </p:pic>
      <p:sp>
        <p:nvSpPr>
          <p:cNvPr id="8" name="テキスト ボックス 7">
            <a:extLst>
              <a:ext uri="{FF2B5EF4-FFF2-40B4-BE49-F238E27FC236}">
                <a16:creationId xmlns:a16="http://schemas.microsoft.com/office/drawing/2014/main" id="{95AF442D-2DCD-8D9A-D984-4557B1AB164B}"/>
              </a:ext>
            </a:extLst>
          </p:cNvPr>
          <p:cNvSpPr txBox="1"/>
          <p:nvPr/>
        </p:nvSpPr>
        <p:spPr>
          <a:xfrm>
            <a:off x="128188" y="10481673"/>
            <a:ext cx="9473012" cy="369332"/>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Supplementary Figure 4. Genetic map of 1904 SNP markers used for QTL analysis.</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970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04C8636-9253-2C11-231F-498F7344459C}"/>
              </a:ext>
            </a:extLst>
          </p:cNvPr>
          <p:cNvSpPr txBox="1"/>
          <p:nvPr/>
        </p:nvSpPr>
        <p:spPr>
          <a:xfrm>
            <a:off x="1364876" y="858378"/>
            <a:ext cx="2680448" cy="830997"/>
          </a:xfrm>
          <a:prstGeom prst="rect">
            <a:avLst/>
          </a:prstGeom>
          <a:noFill/>
        </p:spPr>
        <p:txBody>
          <a:bodyPr wrap="square" rtlCol="0">
            <a:spAutoFit/>
          </a:bodyPr>
          <a:lstStyle/>
          <a:p>
            <a:r>
              <a:rPr kumimoji="1" lang="en-US" altLang="ja-JP" sz="2400" i="1" dirty="0"/>
              <a:t>Hd6</a:t>
            </a:r>
          </a:p>
          <a:p>
            <a:r>
              <a:rPr kumimoji="1" lang="en-US" altLang="ja-JP" sz="2400" dirty="0"/>
              <a:t>(</a:t>
            </a:r>
            <a:r>
              <a:rPr kumimoji="1" lang="en-US" altLang="ja-JP" sz="2400" i="1" dirty="0"/>
              <a:t>Os03g0762000</a:t>
            </a:r>
            <a:r>
              <a:rPr kumimoji="1" lang="en-US" altLang="ja-JP" sz="2400" dirty="0"/>
              <a:t>)</a:t>
            </a:r>
            <a:endParaRPr kumimoji="1" lang="ja-JP" altLang="en-US" sz="2400" dirty="0"/>
          </a:p>
        </p:txBody>
      </p:sp>
      <p:cxnSp>
        <p:nvCxnSpPr>
          <p:cNvPr id="4" name="直線コネクタ 3">
            <a:extLst>
              <a:ext uri="{FF2B5EF4-FFF2-40B4-BE49-F238E27FC236}">
                <a16:creationId xmlns:a16="http://schemas.microsoft.com/office/drawing/2014/main" id="{FC7CB1EF-F58A-334E-D9AC-2D67EC0EEB62}"/>
              </a:ext>
            </a:extLst>
          </p:cNvPr>
          <p:cNvCxnSpPr/>
          <p:nvPr/>
        </p:nvCxnSpPr>
        <p:spPr>
          <a:xfrm>
            <a:off x="1429870" y="1721224"/>
            <a:ext cx="67414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E600A59B-8C7E-891D-03B6-55C0FDDD7A86}"/>
              </a:ext>
            </a:extLst>
          </p:cNvPr>
          <p:cNvSpPr/>
          <p:nvPr/>
        </p:nvSpPr>
        <p:spPr>
          <a:xfrm>
            <a:off x="4545103" y="1479176"/>
            <a:ext cx="546849"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AC4A577A-D528-F302-5A44-DE57D4846DB9}"/>
              </a:ext>
            </a:extLst>
          </p:cNvPr>
          <p:cNvSpPr/>
          <p:nvPr/>
        </p:nvSpPr>
        <p:spPr>
          <a:xfrm>
            <a:off x="7516902" y="1479176"/>
            <a:ext cx="372040"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五方向 7">
            <a:extLst>
              <a:ext uri="{FF2B5EF4-FFF2-40B4-BE49-F238E27FC236}">
                <a16:creationId xmlns:a16="http://schemas.microsoft.com/office/drawing/2014/main" id="{D935B1CF-08A1-1C4F-0527-157928EA806A}"/>
              </a:ext>
            </a:extLst>
          </p:cNvPr>
          <p:cNvSpPr/>
          <p:nvPr/>
        </p:nvSpPr>
        <p:spPr>
          <a:xfrm rot="10800000">
            <a:off x="3980329" y="1479176"/>
            <a:ext cx="282387" cy="484093"/>
          </a:xfrm>
          <a:prstGeom prst="homePlat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13E45D56-5A8F-6874-3C95-353CD3054B93}"/>
              </a:ext>
            </a:extLst>
          </p:cNvPr>
          <p:cNvCxnSpPr>
            <a:cxnSpLocks/>
          </p:cNvCxnSpPr>
          <p:nvPr/>
        </p:nvCxnSpPr>
        <p:spPr>
          <a:xfrm>
            <a:off x="3980329" y="1721222"/>
            <a:ext cx="0" cy="842684"/>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2" name="表 12">
            <a:extLst>
              <a:ext uri="{FF2B5EF4-FFF2-40B4-BE49-F238E27FC236}">
                <a16:creationId xmlns:a16="http://schemas.microsoft.com/office/drawing/2014/main" id="{90DCA04F-B95A-C118-C8E8-E5FA560E59D1}"/>
              </a:ext>
            </a:extLst>
          </p:cNvPr>
          <p:cNvGraphicFramePr>
            <a:graphicFrameLocks noGrp="1"/>
          </p:cNvGraphicFramePr>
          <p:nvPr>
            <p:extLst>
              <p:ext uri="{D42A27DB-BD31-4B8C-83A1-F6EECF244321}">
                <p14:modId xmlns:p14="http://schemas.microsoft.com/office/powerpoint/2010/main" val="4250308053"/>
              </p:ext>
            </p:extLst>
          </p:nvPr>
        </p:nvGraphicFramePr>
        <p:xfrm>
          <a:off x="2364434" y="2563906"/>
          <a:ext cx="4430813" cy="1371600"/>
        </p:xfrm>
        <a:graphic>
          <a:graphicData uri="http://schemas.openxmlformats.org/drawingml/2006/table">
            <a:tbl>
              <a:tblPr firstRow="1" bandRow="1">
                <a:tableStyleId>{5940675A-B579-460E-94D1-54222C63F5DA}</a:tableStyleId>
              </a:tblPr>
              <a:tblGrid>
                <a:gridCol w="862860">
                  <a:extLst>
                    <a:ext uri="{9D8B030D-6E8A-4147-A177-3AD203B41FA5}">
                      <a16:colId xmlns:a16="http://schemas.microsoft.com/office/drawing/2014/main" val="1411984690"/>
                    </a:ext>
                  </a:extLst>
                </a:gridCol>
                <a:gridCol w="3567953">
                  <a:extLst>
                    <a:ext uri="{9D8B030D-6E8A-4147-A177-3AD203B41FA5}">
                      <a16:colId xmlns:a16="http://schemas.microsoft.com/office/drawing/2014/main" val="2331971217"/>
                    </a:ext>
                  </a:extLst>
                </a:gridCol>
              </a:tblGrid>
              <a:tr h="370840">
                <a:tc>
                  <a:txBody>
                    <a:bodyPr/>
                    <a:lstStyle/>
                    <a:p>
                      <a:endParaRPr kumimoji="1" lang="ja-JP" altLang="en-US" sz="2400" dirty="0"/>
                    </a:p>
                  </a:txBody>
                  <a:tcPr/>
                </a:tc>
                <a:tc>
                  <a:txBody>
                    <a:bodyPr/>
                    <a:lstStyle/>
                    <a:p>
                      <a:r>
                        <a:rPr kumimoji="1" lang="en-US" altLang="ja-JP" sz="2400" dirty="0"/>
                        <a:t>Chr03:31512460 (-strand)</a:t>
                      </a:r>
                      <a:endParaRPr kumimoji="1" lang="ja-JP" altLang="en-US" sz="2400" dirty="0"/>
                    </a:p>
                  </a:txBody>
                  <a:tcPr/>
                </a:tc>
                <a:extLst>
                  <a:ext uri="{0D108BD9-81ED-4DB2-BD59-A6C34878D82A}">
                    <a16:rowId xmlns:a16="http://schemas.microsoft.com/office/drawing/2014/main" val="3991202208"/>
                  </a:ext>
                </a:extLst>
              </a:tr>
              <a:tr h="370840">
                <a:tc>
                  <a:txBody>
                    <a:bodyPr/>
                    <a:lstStyle/>
                    <a:p>
                      <a:r>
                        <a:rPr kumimoji="1" lang="en-US" altLang="ja-JP" sz="2400" dirty="0"/>
                        <a:t>KO</a:t>
                      </a:r>
                      <a:endParaRPr kumimoji="1" lang="ja-JP" altLang="en-US" sz="2400" dirty="0"/>
                    </a:p>
                  </a:txBody>
                  <a:tcPr/>
                </a:tc>
                <a:tc>
                  <a:txBody>
                    <a:bodyPr/>
                    <a:lstStyle/>
                    <a:p>
                      <a:r>
                        <a:rPr kumimoji="1" lang="en-US" altLang="ja-JP" sz="2400" dirty="0"/>
                        <a:t>T (Stop)[Ref]</a:t>
                      </a:r>
                      <a:endParaRPr kumimoji="1" lang="ja-JP" altLang="en-US" sz="2400" dirty="0"/>
                    </a:p>
                  </a:txBody>
                  <a:tcPr/>
                </a:tc>
                <a:extLst>
                  <a:ext uri="{0D108BD9-81ED-4DB2-BD59-A6C34878D82A}">
                    <a16:rowId xmlns:a16="http://schemas.microsoft.com/office/drawing/2014/main" val="3186763949"/>
                  </a:ext>
                </a:extLst>
              </a:tr>
              <a:tr h="370840">
                <a:tc>
                  <a:txBody>
                    <a:bodyPr/>
                    <a:lstStyle/>
                    <a:p>
                      <a:r>
                        <a:rPr kumimoji="1" lang="en-US" altLang="ja-JP" sz="2400" dirty="0"/>
                        <a:t>OM</a:t>
                      </a:r>
                      <a:endParaRPr kumimoji="1" lang="ja-JP" altLang="en-US" sz="2400" dirty="0"/>
                    </a:p>
                  </a:txBody>
                  <a:tcPr/>
                </a:tc>
                <a:tc>
                  <a:txBody>
                    <a:bodyPr/>
                    <a:lstStyle/>
                    <a:p>
                      <a:r>
                        <a:rPr kumimoji="1" lang="en-US" altLang="ja-JP" sz="2400" dirty="0"/>
                        <a:t>A (</a:t>
                      </a:r>
                      <a:r>
                        <a:rPr kumimoji="1" lang="en-US" altLang="ja-JP" sz="2400" b="0" i="0" kern="1200" dirty="0">
                          <a:solidFill>
                            <a:schemeClr val="tx1"/>
                          </a:solidFill>
                          <a:effectLst/>
                          <a:latin typeface="+mn-lt"/>
                          <a:ea typeface="+mn-ea"/>
                          <a:cs typeface="+mn-cs"/>
                        </a:rPr>
                        <a:t>Lys</a:t>
                      </a:r>
                      <a:r>
                        <a:rPr kumimoji="1" lang="en-US" altLang="ja-JP" sz="2400" dirty="0"/>
                        <a:t>)</a:t>
                      </a:r>
                      <a:endParaRPr kumimoji="1" lang="ja-JP" altLang="en-US" sz="2400" dirty="0"/>
                    </a:p>
                  </a:txBody>
                  <a:tcPr/>
                </a:tc>
                <a:extLst>
                  <a:ext uri="{0D108BD9-81ED-4DB2-BD59-A6C34878D82A}">
                    <a16:rowId xmlns:a16="http://schemas.microsoft.com/office/drawing/2014/main" val="1970674327"/>
                  </a:ext>
                </a:extLst>
              </a:tr>
            </a:tbl>
          </a:graphicData>
        </a:graphic>
      </p:graphicFrame>
      <p:sp>
        <p:nvSpPr>
          <p:cNvPr id="13" name="テキスト ボックス 12">
            <a:extLst>
              <a:ext uri="{FF2B5EF4-FFF2-40B4-BE49-F238E27FC236}">
                <a16:creationId xmlns:a16="http://schemas.microsoft.com/office/drawing/2014/main" id="{7D451B9E-73B7-4885-8691-629F7DA8DF51}"/>
              </a:ext>
            </a:extLst>
          </p:cNvPr>
          <p:cNvSpPr txBox="1"/>
          <p:nvPr/>
        </p:nvSpPr>
        <p:spPr>
          <a:xfrm>
            <a:off x="1429870" y="4141292"/>
            <a:ext cx="2680448" cy="830997"/>
          </a:xfrm>
          <a:prstGeom prst="rect">
            <a:avLst/>
          </a:prstGeom>
          <a:noFill/>
        </p:spPr>
        <p:txBody>
          <a:bodyPr wrap="square" rtlCol="0">
            <a:spAutoFit/>
          </a:bodyPr>
          <a:lstStyle/>
          <a:p>
            <a:r>
              <a:rPr kumimoji="1" lang="en-US" altLang="ja-JP" sz="2400" i="1" dirty="0"/>
              <a:t>Hd16</a:t>
            </a:r>
          </a:p>
          <a:p>
            <a:r>
              <a:rPr kumimoji="1" lang="en-US" altLang="ja-JP" sz="2400" dirty="0"/>
              <a:t>(</a:t>
            </a:r>
            <a:r>
              <a:rPr kumimoji="1" lang="en-US" altLang="ja-JP" sz="2400" i="1" dirty="0"/>
              <a:t>Os03g0793500</a:t>
            </a:r>
            <a:r>
              <a:rPr kumimoji="1" lang="en-US" altLang="ja-JP" sz="2400" dirty="0"/>
              <a:t>)</a:t>
            </a:r>
            <a:endParaRPr kumimoji="1" lang="ja-JP" altLang="en-US" sz="2400" dirty="0"/>
          </a:p>
        </p:txBody>
      </p:sp>
      <p:cxnSp>
        <p:nvCxnSpPr>
          <p:cNvPr id="14" name="直線コネクタ 13">
            <a:extLst>
              <a:ext uri="{FF2B5EF4-FFF2-40B4-BE49-F238E27FC236}">
                <a16:creationId xmlns:a16="http://schemas.microsoft.com/office/drawing/2014/main" id="{9B62FE0E-555B-661D-859B-C9FBA76358C3}"/>
              </a:ext>
            </a:extLst>
          </p:cNvPr>
          <p:cNvCxnSpPr/>
          <p:nvPr/>
        </p:nvCxnSpPr>
        <p:spPr>
          <a:xfrm>
            <a:off x="1429870" y="5262283"/>
            <a:ext cx="67414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18A1E112-5606-7F54-C9E6-F67D56A8BFE4}"/>
              </a:ext>
            </a:extLst>
          </p:cNvPr>
          <p:cNvSpPr/>
          <p:nvPr/>
        </p:nvSpPr>
        <p:spPr>
          <a:xfrm>
            <a:off x="1795171" y="5020235"/>
            <a:ext cx="546849"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C71770C3-9B3D-4FF7-E75D-141CB7752992}"/>
              </a:ext>
            </a:extLst>
          </p:cNvPr>
          <p:cNvSpPr/>
          <p:nvPr/>
        </p:nvSpPr>
        <p:spPr>
          <a:xfrm>
            <a:off x="7516902" y="5020235"/>
            <a:ext cx="372040"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五方向 16">
            <a:extLst>
              <a:ext uri="{FF2B5EF4-FFF2-40B4-BE49-F238E27FC236}">
                <a16:creationId xmlns:a16="http://schemas.microsoft.com/office/drawing/2014/main" id="{BBBCF646-4AE5-9387-4880-5A07E0C5E64F}"/>
              </a:ext>
            </a:extLst>
          </p:cNvPr>
          <p:cNvSpPr/>
          <p:nvPr/>
        </p:nvSpPr>
        <p:spPr>
          <a:xfrm>
            <a:off x="8052791" y="5011273"/>
            <a:ext cx="282387" cy="484093"/>
          </a:xfrm>
          <a:prstGeom prst="homePlat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9" name="表 12">
            <a:extLst>
              <a:ext uri="{FF2B5EF4-FFF2-40B4-BE49-F238E27FC236}">
                <a16:creationId xmlns:a16="http://schemas.microsoft.com/office/drawing/2014/main" id="{D02E8A7C-7A79-FC57-456C-EC808477D142}"/>
              </a:ext>
            </a:extLst>
          </p:cNvPr>
          <p:cNvGraphicFramePr>
            <a:graphicFrameLocks noGrp="1"/>
          </p:cNvGraphicFramePr>
          <p:nvPr>
            <p:extLst>
              <p:ext uri="{D42A27DB-BD31-4B8C-83A1-F6EECF244321}">
                <p14:modId xmlns:p14="http://schemas.microsoft.com/office/powerpoint/2010/main" val="4282356629"/>
              </p:ext>
            </p:extLst>
          </p:nvPr>
        </p:nvGraphicFramePr>
        <p:xfrm>
          <a:off x="2389678" y="6104964"/>
          <a:ext cx="4430813" cy="1371600"/>
        </p:xfrm>
        <a:graphic>
          <a:graphicData uri="http://schemas.openxmlformats.org/drawingml/2006/table">
            <a:tbl>
              <a:tblPr firstRow="1" bandRow="1">
                <a:tableStyleId>{5940675A-B579-460E-94D1-54222C63F5DA}</a:tableStyleId>
              </a:tblPr>
              <a:tblGrid>
                <a:gridCol w="862860">
                  <a:extLst>
                    <a:ext uri="{9D8B030D-6E8A-4147-A177-3AD203B41FA5}">
                      <a16:colId xmlns:a16="http://schemas.microsoft.com/office/drawing/2014/main" val="1411984690"/>
                    </a:ext>
                  </a:extLst>
                </a:gridCol>
                <a:gridCol w="3567953">
                  <a:extLst>
                    <a:ext uri="{9D8B030D-6E8A-4147-A177-3AD203B41FA5}">
                      <a16:colId xmlns:a16="http://schemas.microsoft.com/office/drawing/2014/main" val="2331971217"/>
                    </a:ext>
                  </a:extLst>
                </a:gridCol>
              </a:tblGrid>
              <a:tr h="370840">
                <a:tc>
                  <a:txBody>
                    <a:bodyPr/>
                    <a:lstStyle/>
                    <a:p>
                      <a:endParaRPr kumimoji="1" lang="ja-JP" altLang="en-US" sz="2400" dirty="0"/>
                    </a:p>
                  </a:txBody>
                  <a:tcPr/>
                </a:tc>
                <a:tc>
                  <a:txBody>
                    <a:bodyPr/>
                    <a:lstStyle/>
                    <a:p>
                      <a:r>
                        <a:rPr kumimoji="1" lang="en-US" altLang="ja-JP" sz="2400" dirty="0"/>
                        <a:t>Chr03:33002789 (+strand)</a:t>
                      </a:r>
                      <a:endParaRPr kumimoji="1" lang="ja-JP" altLang="en-US" sz="2400" dirty="0"/>
                    </a:p>
                  </a:txBody>
                  <a:tcPr/>
                </a:tc>
                <a:extLst>
                  <a:ext uri="{0D108BD9-81ED-4DB2-BD59-A6C34878D82A}">
                    <a16:rowId xmlns:a16="http://schemas.microsoft.com/office/drawing/2014/main" val="3991202208"/>
                  </a:ext>
                </a:extLst>
              </a:tr>
              <a:tr h="370840">
                <a:tc>
                  <a:txBody>
                    <a:bodyPr/>
                    <a:lstStyle/>
                    <a:p>
                      <a:r>
                        <a:rPr kumimoji="1" lang="en-US" altLang="ja-JP" sz="2400" dirty="0"/>
                        <a:t>KO</a:t>
                      </a:r>
                      <a:endParaRPr kumimoji="1" lang="ja-JP" altLang="en-US" sz="2400" dirty="0"/>
                    </a:p>
                  </a:txBody>
                  <a:tcPr/>
                </a:tc>
                <a:tc>
                  <a:txBody>
                    <a:bodyPr/>
                    <a:lstStyle/>
                    <a:p>
                      <a:r>
                        <a:rPr kumimoji="1" lang="en-US" altLang="ja-JP" sz="2400" dirty="0"/>
                        <a:t>A (</a:t>
                      </a:r>
                      <a:r>
                        <a:rPr kumimoji="1" lang="en-US" altLang="ja-JP" sz="2400" b="0" i="0" kern="1200" dirty="0" err="1">
                          <a:solidFill>
                            <a:schemeClr val="tx1"/>
                          </a:solidFill>
                          <a:effectLst/>
                          <a:latin typeface="+mn-lt"/>
                          <a:ea typeface="+mn-ea"/>
                          <a:cs typeface="+mn-cs"/>
                        </a:rPr>
                        <a:t>Thr</a:t>
                      </a:r>
                      <a:r>
                        <a:rPr kumimoji="1" lang="en-US" altLang="ja-JP" sz="2400" dirty="0"/>
                        <a:t>)</a:t>
                      </a:r>
                      <a:endParaRPr kumimoji="1" lang="ja-JP" altLang="en-US" sz="2400" dirty="0"/>
                    </a:p>
                  </a:txBody>
                  <a:tcPr/>
                </a:tc>
                <a:extLst>
                  <a:ext uri="{0D108BD9-81ED-4DB2-BD59-A6C34878D82A}">
                    <a16:rowId xmlns:a16="http://schemas.microsoft.com/office/drawing/2014/main" val="3186763949"/>
                  </a:ext>
                </a:extLst>
              </a:tr>
              <a:tr h="370840">
                <a:tc>
                  <a:txBody>
                    <a:bodyPr/>
                    <a:lstStyle/>
                    <a:p>
                      <a:r>
                        <a:rPr kumimoji="1" lang="en-US" altLang="ja-JP" sz="2400" dirty="0"/>
                        <a:t>OM</a:t>
                      </a:r>
                      <a:endParaRPr kumimoji="1" lang="ja-JP" altLang="en-US" sz="2400" dirty="0"/>
                    </a:p>
                  </a:txBody>
                  <a:tcPr/>
                </a:tc>
                <a:tc>
                  <a:txBody>
                    <a:bodyPr/>
                    <a:lstStyle/>
                    <a:p>
                      <a:r>
                        <a:rPr kumimoji="1" lang="en-US" altLang="ja-JP" sz="2400" dirty="0"/>
                        <a:t>G (</a:t>
                      </a:r>
                      <a:r>
                        <a:rPr kumimoji="1" lang="en-US" altLang="ja-JP" sz="2400" b="0" i="0" kern="1200" dirty="0">
                          <a:solidFill>
                            <a:schemeClr val="tx1"/>
                          </a:solidFill>
                          <a:effectLst/>
                          <a:latin typeface="+mn-lt"/>
                          <a:ea typeface="+mn-ea"/>
                          <a:cs typeface="+mn-cs"/>
                        </a:rPr>
                        <a:t>Ala</a:t>
                      </a:r>
                      <a:r>
                        <a:rPr kumimoji="1" lang="en-US" altLang="ja-JP" sz="2400" dirty="0"/>
                        <a:t>)[Ref]</a:t>
                      </a:r>
                      <a:endParaRPr kumimoji="1" lang="ja-JP" altLang="en-US" sz="2400" dirty="0"/>
                    </a:p>
                  </a:txBody>
                  <a:tcPr/>
                </a:tc>
                <a:extLst>
                  <a:ext uri="{0D108BD9-81ED-4DB2-BD59-A6C34878D82A}">
                    <a16:rowId xmlns:a16="http://schemas.microsoft.com/office/drawing/2014/main" val="1970674327"/>
                  </a:ext>
                </a:extLst>
              </a:tr>
            </a:tbl>
          </a:graphicData>
        </a:graphic>
      </p:graphicFrame>
      <p:sp>
        <p:nvSpPr>
          <p:cNvPr id="20" name="正方形/長方形 19">
            <a:extLst>
              <a:ext uri="{FF2B5EF4-FFF2-40B4-BE49-F238E27FC236}">
                <a16:creationId xmlns:a16="http://schemas.microsoft.com/office/drawing/2014/main" id="{B8ECB881-1321-BCC1-7892-806856647274}"/>
              </a:ext>
            </a:extLst>
          </p:cNvPr>
          <p:cNvSpPr/>
          <p:nvPr/>
        </p:nvSpPr>
        <p:spPr>
          <a:xfrm>
            <a:off x="2887751" y="5020235"/>
            <a:ext cx="152811"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78BA2FDF-E9F6-6825-0B3B-D3D346CEF1A0}"/>
              </a:ext>
            </a:extLst>
          </p:cNvPr>
          <p:cNvSpPr/>
          <p:nvPr/>
        </p:nvSpPr>
        <p:spPr>
          <a:xfrm>
            <a:off x="3201513" y="5011274"/>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5E7C5246-237B-462B-50AD-6B8A46F250B7}"/>
              </a:ext>
            </a:extLst>
          </p:cNvPr>
          <p:cNvSpPr/>
          <p:nvPr/>
        </p:nvSpPr>
        <p:spPr>
          <a:xfrm>
            <a:off x="3426684" y="5020235"/>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D696BCD-2919-D397-133D-53A83D8A499F}"/>
              </a:ext>
            </a:extLst>
          </p:cNvPr>
          <p:cNvSpPr/>
          <p:nvPr/>
        </p:nvSpPr>
        <p:spPr>
          <a:xfrm>
            <a:off x="3683634" y="5011274"/>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6DBCA63C-C66D-478A-3295-F42E6F9CECB2}"/>
              </a:ext>
            </a:extLst>
          </p:cNvPr>
          <p:cNvSpPr/>
          <p:nvPr/>
        </p:nvSpPr>
        <p:spPr>
          <a:xfrm>
            <a:off x="3926133" y="5020235"/>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8E9AF741-B843-7196-3D0B-335D9A048A05}"/>
              </a:ext>
            </a:extLst>
          </p:cNvPr>
          <p:cNvSpPr/>
          <p:nvPr/>
        </p:nvSpPr>
        <p:spPr>
          <a:xfrm>
            <a:off x="4244430" y="5020235"/>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D4F026D7-FF8A-F658-ECFD-52857B932C0B}"/>
              </a:ext>
            </a:extLst>
          </p:cNvPr>
          <p:cNvSpPr/>
          <p:nvPr/>
        </p:nvSpPr>
        <p:spPr>
          <a:xfrm>
            <a:off x="4543739" y="5029198"/>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6BC3DEB1-3DB2-F6E2-5ECD-DF68B4990B45}"/>
              </a:ext>
            </a:extLst>
          </p:cNvPr>
          <p:cNvSpPr/>
          <p:nvPr/>
        </p:nvSpPr>
        <p:spPr>
          <a:xfrm>
            <a:off x="4764740" y="5011273"/>
            <a:ext cx="249681"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E113C55C-723C-70D9-5C47-D3F16C8818BB}"/>
              </a:ext>
            </a:extLst>
          </p:cNvPr>
          <p:cNvSpPr/>
          <p:nvPr/>
        </p:nvSpPr>
        <p:spPr>
          <a:xfrm>
            <a:off x="5117837" y="5020235"/>
            <a:ext cx="249681"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F836E3EF-DDD5-77BC-4EC1-98ADA9A86AE0}"/>
              </a:ext>
            </a:extLst>
          </p:cNvPr>
          <p:cNvSpPr/>
          <p:nvPr/>
        </p:nvSpPr>
        <p:spPr>
          <a:xfrm>
            <a:off x="5507144" y="5020235"/>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コネクタ 17">
            <a:extLst>
              <a:ext uri="{FF2B5EF4-FFF2-40B4-BE49-F238E27FC236}">
                <a16:creationId xmlns:a16="http://schemas.microsoft.com/office/drawing/2014/main" id="{EBD36D2B-7C62-83AF-BA3E-2C3F06BF738F}"/>
              </a:ext>
            </a:extLst>
          </p:cNvPr>
          <p:cNvCxnSpPr>
            <a:cxnSpLocks/>
          </p:cNvCxnSpPr>
          <p:nvPr/>
        </p:nvCxnSpPr>
        <p:spPr>
          <a:xfrm>
            <a:off x="4800600" y="5244360"/>
            <a:ext cx="0" cy="842684"/>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正方形/長方形 29">
            <a:extLst>
              <a:ext uri="{FF2B5EF4-FFF2-40B4-BE49-F238E27FC236}">
                <a16:creationId xmlns:a16="http://schemas.microsoft.com/office/drawing/2014/main" id="{85ED3EC8-1ADD-9B5B-7421-EC53018BFCF1}"/>
              </a:ext>
            </a:extLst>
          </p:cNvPr>
          <p:cNvSpPr/>
          <p:nvPr/>
        </p:nvSpPr>
        <p:spPr>
          <a:xfrm>
            <a:off x="6044767" y="5029198"/>
            <a:ext cx="249681"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113A7DF-6BC8-8874-09F3-95DB9F347EE2}"/>
              </a:ext>
            </a:extLst>
          </p:cNvPr>
          <p:cNvSpPr/>
          <p:nvPr/>
        </p:nvSpPr>
        <p:spPr>
          <a:xfrm>
            <a:off x="6339758" y="5029199"/>
            <a:ext cx="122692"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69DD00B9-F013-A686-B9BA-2AB9669DA044}"/>
              </a:ext>
            </a:extLst>
          </p:cNvPr>
          <p:cNvSpPr/>
          <p:nvPr/>
        </p:nvSpPr>
        <p:spPr>
          <a:xfrm>
            <a:off x="7004903" y="5020234"/>
            <a:ext cx="249681"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5B4FA81A-3AD8-D0C0-9BD3-9A5B278B6938}"/>
              </a:ext>
            </a:extLst>
          </p:cNvPr>
          <p:cNvSpPr txBox="1"/>
          <p:nvPr/>
        </p:nvSpPr>
        <p:spPr>
          <a:xfrm>
            <a:off x="1403556" y="7961211"/>
            <a:ext cx="2680448" cy="830997"/>
          </a:xfrm>
          <a:prstGeom prst="rect">
            <a:avLst/>
          </a:prstGeom>
          <a:noFill/>
        </p:spPr>
        <p:txBody>
          <a:bodyPr wrap="square" rtlCol="0">
            <a:spAutoFit/>
          </a:bodyPr>
          <a:lstStyle/>
          <a:p>
            <a:r>
              <a:rPr kumimoji="1" lang="en-US" altLang="ja-JP" sz="2400" i="1" dirty="0"/>
              <a:t>Hd17</a:t>
            </a:r>
          </a:p>
          <a:p>
            <a:r>
              <a:rPr kumimoji="1" lang="en-US" altLang="ja-JP" sz="2400" dirty="0"/>
              <a:t>(</a:t>
            </a:r>
            <a:r>
              <a:rPr kumimoji="1" lang="en-US" altLang="ja-JP" sz="2400" i="1" dirty="0"/>
              <a:t>Os06g0142600</a:t>
            </a:r>
            <a:r>
              <a:rPr kumimoji="1" lang="en-US" altLang="ja-JP" sz="2400" dirty="0"/>
              <a:t>)</a:t>
            </a:r>
            <a:endParaRPr kumimoji="1" lang="ja-JP" altLang="en-US" sz="2400" dirty="0"/>
          </a:p>
        </p:txBody>
      </p:sp>
      <p:cxnSp>
        <p:nvCxnSpPr>
          <p:cNvPr id="53" name="直線コネクタ 52">
            <a:extLst>
              <a:ext uri="{FF2B5EF4-FFF2-40B4-BE49-F238E27FC236}">
                <a16:creationId xmlns:a16="http://schemas.microsoft.com/office/drawing/2014/main" id="{C38B2EDF-C823-C494-50C0-D53B9B4E7A25}"/>
              </a:ext>
            </a:extLst>
          </p:cNvPr>
          <p:cNvCxnSpPr/>
          <p:nvPr/>
        </p:nvCxnSpPr>
        <p:spPr>
          <a:xfrm>
            <a:off x="1455114" y="9116702"/>
            <a:ext cx="67414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正方形/長方形 53">
            <a:extLst>
              <a:ext uri="{FF2B5EF4-FFF2-40B4-BE49-F238E27FC236}">
                <a16:creationId xmlns:a16="http://schemas.microsoft.com/office/drawing/2014/main" id="{E3AEA082-138E-79EF-2833-BFC858F36863}"/>
              </a:ext>
            </a:extLst>
          </p:cNvPr>
          <p:cNvSpPr/>
          <p:nvPr/>
        </p:nvSpPr>
        <p:spPr>
          <a:xfrm>
            <a:off x="4121522" y="8874653"/>
            <a:ext cx="96084"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EA2D1C41-E15F-D1D2-E195-81AF54D34804}"/>
              </a:ext>
            </a:extLst>
          </p:cNvPr>
          <p:cNvSpPr/>
          <p:nvPr/>
        </p:nvSpPr>
        <p:spPr>
          <a:xfrm>
            <a:off x="7542146" y="8874654"/>
            <a:ext cx="372040"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矢印: 五方向 55">
            <a:extLst>
              <a:ext uri="{FF2B5EF4-FFF2-40B4-BE49-F238E27FC236}">
                <a16:creationId xmlns:a16="http://schemas.microsoft.com/office/drawing/2014/main" id="{00982B0A-07FB-4545-1EE4-F9D1BFF6E576}"/>
              </a:ext>
            </a:extLst>
          </p:cNvPr>
          <p:cNvSpPr/>
          <p:nvPr/>
        </p:nvSpPr>
        <p:spPr>
          <a:xfrm rot="10800000">
            <a:off x="2342019" y="8874652"/>
            <a:ext cx="1464305" cy="484093"/>
          </a:xfrm>
          <a:prstGeom prst="homePlat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コネクタ 56">
            <a:extLst>
              <a:ext uri="{FF2B5EF4-FFF2-40B4-BE49-F238E27FC236}">
                <a16:creationId xmlns:a16="http://schemas.microsoft.com/office/drawing/2014/main" id="{25F11F53-89AF-DAFE-B566-FC17C4DA2F8C}"/>
              </a:ext>
            </a:extLst>
          </p:cNvPr>
          <p:cNvCxnSpPr>
            <a:cxnSpLocks/>
          </p:cNvCxnSpPr>
          <p:nvPr/>
        </p:nvCxnSpPr>
        <p:spPr>
          <a:xfrm>
            <a:off x="3201513" y="9116702"/>
            <a:ext cx="0" cy="842684"/>
          </a:xfrm>
          <a:prstGeom prst="line">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58" name="表 12">
            <a:extLst>
              <a:ext uri="{FF2B5EF4-FFF2-40B4-BE49-F238E27FC236}">
                <a16:creationId xmlns:a16="http://schemas.microsoft.com/office/drawing/2014/main" id="{0D59ADEC-534C-57E0-F7C2-3C9F660C6F34}"/>
              </a:ext>
            </a:extLst>
          </p:cNvPr>
          <p:cNvGraphicFramePr>
            <a:graphicFrameLocks noGrp="1"/>
          </p:cNvGraphicFramePr>
          <p:nvPr>
            <p:extLst>
              <p:ext uri="{D42A27DB-BD31-4B8C-83A1-F6EECF244321}">
                <p14:modId xmlns:p14="http://schemas.microsoft.com/office/powerpoint/2010/main" val="1773968077"/>
              </p:ext>
            </p:extLst>
          </p:nvPr>
        </p:nvGraphicFramePr>
        <p:xfrm>
          <a:off x="2389678" y="9959384"/>
          <a:ext cx="4430813" cy="1371600"/>
        </p:xfrm>
        <a:graphic>
          <a:graphicData uri="http://schemas.openxmlformats.org/drawingml/2006/table">
            <a:tbl>
              <a:tblPr firstRow="1" bandRow="1">
                <a:tableStyleId>{5940675A-B579-460E-94D1-54222C63F5DA}</a:tableStyleId>
              </a:tblPr>
              <a:tblGrid>
                <a:gridCol w="862860">
                  <a:extLst>
                    <a:ext uri="{9D8B030D-6E8A-4147-A177-3AD203B41FA5}">
                      <a16:colId xmlns:a16="http://schemas.microsoft.com/office/drawing/2014/main" val="1411984690"/>
                    </a:ext>
                  </a:extLst>
                </a:gridCol>
                <a:gridCol w="3567953">
                  <a:extLst>
                    <a:ext uri="{9D8B030D-6E8A-4147-A177-3AD203B41FA5}">
                      <a16:colId xmlns:a16="http://schemas.microsoft.com/office/drawing/2014/main" val="2331971217"/>
                    </a:ext>
                  </a:extLst>
                </a:gridCol>
              </a:tblGrid>
              <a:tr h="370840">
                <a:tc>
                  <a:txBody>
                    <a:bodyPr/>
                    <a:lstStyle/>
                    <a:p>
                      <a:endParaRPr kumimoji="1" lang="ja-JP" altLang="en-US" sz="2400" dirty="0"/>
                    </a:p>
                  </a:txBody>
                  <a:tcPr/>
                </a:tc>
                <a:tc>
                  <a:txBody>
                    <a:bodyPr/>
                    <a:lstStyle/>
                    <a:p>
                      <a:r>
                        <a:rPr kumimoji="1" lang="en-US" altLang="ja-JP" sz="2400" dirty="0"/>
                        <a:t>Chr06:2235191 (-strand)</a:t>
                      </a:r>
                      <a:endParaRPr kumimoji="1" lang="ja-JP" altLang="en-US" sz="2400" dirty="0"/>
                    </a:p>
                  </a:txBody>
                  <a:tcPr/>
                </a:tc>
                <a:extLst>
                  <a:ext uri="{0D108BD9-81ED-4DB2-BD59-A6C34878D82A}">
                    <a16:rowId xmlns:a16="http://schemas.microsoft.com/office/drawing/2014/main" val="3991202208"/>
                  </a:ext>
                </a:extLst>
              </a:tr>
              <a:tr h="370840">
                <a:tc>
                  <a:txBody>
                    <a:bodyPr/>
                    <a:lstStyle/>
                    <a:p>
                      <a:r>
                        <a:rPr kumimoji="1" lang="en-US" altLang="ja-JP" sz="2400" dirty="0"/>
                        <a:t>KO</a:t>
                      </a:r>
                      <a:endParaRPr kumimoji="1" lang="ja-JP" altLang="en-US" sz="2400" dirty="0"/>
                    </a:p>
                  </a:txBody>
                  <a:tcPr/>
                </a:tc>
                <a:tc>
                  <a:txBody>
                    <a:bodyPr/>
                    <a:lstStyle/>
                    <a:p>
                      <a:r>
                        <a:rPr kumimoji="1" lang="en-US" altLang="ja-JP" sz="2400" dirty="0"/>
                        <a:t>C (Ser)</a:t>
                      </a:r>
                      <a:endParaRPr kumimoji="1" lang="ja-JP" altLang="en-US" sz="2400" dirty="0"/>
                    </a:p>
                  </a:txBody>
                  <a:tcPr/>
                </a:tc>
                <a:extLst>
                  <a:ext uri="{0D108BD9-81ED-4DB2-BD59-A6C34878D82A}">
                    <a16:rowId xmlns:a16="http://schemas.microsoft.com/office/drawing/2014/main" val="3186763949"/>
                  </a:ext>
                </a:extLst>
              </a:tr>
              <a:tr h="370840">
                <a:tc>
                  <a:txBody>
                    <a:bodyPr/>
                    <a:lstStyle/>
                    <a:p>
                      <a:r>
                        <a:rPr kumimoji="1" lang="en-US" altLang="ja-JP" sz="2400" dirty="0"/>
                        <a:t>OM</a:t>
                      </a:r>
                      <a:endParaRPr kumimoji="1" lang="ja-JP" altLang="en-US" sz="2400" dirty="0"/>
                    </a:p>
                  </a:txBody>
                  <a:tcPr/>
                </a:tc>
                <a:tc>
                  <a:txBody>
                    <a:bodyPr/>
                    <a:lstStyle/>
                    <a:p>
                      <a:r>
                        <a:rPr kumimoji="1" lang="en-US" altLang="ja-JP" sz="2400" dirty="0"/>
                        <a:t>T(</a:t>
                      </a:r>
                      <a:r>
                        <a:rPr kumimoji="1" lang="en-US" altLang="ja-JP" sz="2400" b="0" i="0" kern="1200" dirty="0">
                          <a:solidFill>
                            <a:schemeClr val="tx1"/>
                          </a:solidFill>
                          <a:effectLst/>
                          <a:latin typeface="+mn-lt"/>
                          <a:ea typeface="+mn-ea"/>
                          <a:cs typeface="+mn-cs"/>
                        </a:rPr>
                        <a:t>Leu</a:t>
                      </a:r>
                      <a:r>
                        <a:rPr kumimoji="1" lang="en-US" altLang="ja-JP" sz="2400" dirty="0"/>
                        <a:t>) [Ref]</a:t>
                      </a:r>
                      <a:endParaRPr kumimoji="1" lang="ja-JP" altLang="en-US" sz="2400" dirty="0"/>
                    </a:p>
                  </a:txBody>
                  <a:tcPr/>
                </a:tc>
                <a:extLst>
                  <a:ext uri="{0D108BD9-81ED-4DB2-BD59-A6C34878D82A}">
                    <a16:rowId xmlns:a16="http://schemas.microsoft.com/office/drawing/2014/main" val="1970674327"/>
                  </a:ext>
                </a:extLst>
              </a:tr>
            </a:tbl>
          </a:graphicData>
        </a:graphic>
      </p:graphicFrame>
      <p:sp>
        <p:nvSpPr>
          <p:cNvPr id="59" name="正方形/長方形 58">
            <a:extLst>
              <a:ext uri="{FF2B5EF4-FFF2-40B4-BE49-F238E27FC236}">
                <a16:creationId xmlns:a16="http://schemas.microsoft.com/office/drawing/2014/main" id="{1B1B2AA3-20FB-4FEA-B8E0-4B100CF69F6F}"/>
              </a:ext>
            </a:extLst>
          </p:cNvPr>
          <p:cNvSpPr/>
          <p:nvPr/>
        </p:nvSpPr>
        <p:spPr>
          <a:xfrm>
            <a:off x="5002792" y="8874652"/>
            <a:ext cx="1099487" cy="48409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DE64A80C-D72C-836D-6CE2-9737D2D00888}"/>
              </a:ext>
            </a:extLst>
          </p:cNvPr>
          <p:cNvSpPr txBox="1"/>
          <p:nvPr/>
        </p:nvSpPr>
        <p:spPr>
          <a:xfrm>
            <a:off x="1357024" y="11534120"/>
            <a:ext cx="6583694" cy="646331"/>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Supplementary Figure 5. Mutations in genes related to heading date between Omachi and Koshihikari.</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477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E42E87F-78DB-27BD-E4F6-1EDC1788A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467" y="1"/>
            <a:ext cx="6354553" cy="10590920"/>
          </a:xfrm>
          <a:prstGeom prst="rect">
            <a:avLst/>
          </a:prstGeom>
        </p:spPr>
      </p:pic>
      <p:sp>
        <p:nvSpPr>
          <p:cNvPr id="13" name="テキスト ボックス 12">
            <a:extLst>
              <a:ext uri="{FF2B5EF4-FFF2-40B4-BE49-F238E27FC236}">
                <a16:creationId xmlns:a16="http://schemas.microsoft.com/office/drawing/2014/main" id="{73E53B2F-FB44-0D5B-42F1-6B91FD5A53E6}"/>
              </a:ext>
            </a:extLst>
          </p:cNvPr>
          <p:cNvSpPr txBox="1"/>
          <p:nvPr/>
        </p:nvSpPr>
        <p:spPr>
          <a:xfrm>
            <a:off x="1576467" y="10507257"/>
            <a:ext cx="6354553" cy="1200329"/>
          </a:xfrm>
          <a:prstGeom prst="rect">
            <a:avLst/>
          </a:prstGeom>
          <a:noFill/>
        </p:spPr>
        <p:txBody>
          <a:bodyPr wrap="square" rtlCol="0">
            <a:spAutoFit/>
          </a:bodyPr>
          <a:lstStyle/>
          <a:p>
            <a:pPr algn="just"/>
            <a:r>
              <a:rPr kumimoji="1" lang="en-US" altLang="ja-JP" dirty="0">
                <a:latin typeface="Times New Roman" panose="02020603050405020304" pitchFamily="18" charset="0"/>
                <a:cs typeface="Times New Roman" panose="02020603050405020304" pitchFamily="18" charset="0"/>
              </a:rPr>
              <a:t>Supplementary Figure 6. Comparison of traits associated with culm strength for the RILs classified according to combination of alleles at </a:t>
            </a:r>
            <a:r>
              <a:rPr kumimoji="1" lang="en-US" altLang="ja-JP" i="1" dirty="0">
                <a:latin typeface="Times New Roman" panose="02020603050405020304" pitchFamily="18" charset="0"/>
                <a:cs typeface="Times New Roman" panose="02020603050405020304" pitchFamily="18" charset="0"/>
              </a:rPr>
              <a:t>qCD3</a:t>
            </a:r>
            <a:r>
              <a:rPr kumimoji="1" lang="en-US" altLang="ja-JP" dirty="0">
                <a:latin typeface="Times New Roman" panose="02020603050405020304" pitchFamily="18" charset="0"/>
                <a:cs typeface="Times New Roman" panose="02020603050405020304" pitchFamily="18" charset="0"/>
              </a:rPr>
              <a:t>, </a:t>
            </a:r>
            <a:r>
              <a:rPr kumimoji="1" lang="en-US" altLang="ja-JP" i="1" dirty="0">
                <a:latin typeface="Times New Roman" panose="02020603050405020304" pitchFamily="18" charset="0"/>
                <a:cs typeface="Times New Roman" panose="02020603050405020304" pitchFamily="18" charset="0"/>
              </a:rPr>
              <a:t>qCD7-1</a:t>
            </a:r>
            <a:r>
              <a:rPr kumimoji="1" lang="en-US" altLang="ja-JP" dirty="0">
                <a:latin typeface="Times New Roman" panose="02020603050405020304" pitchFamily="18" charset="0"/>
                <a:cs typeface="Times New Roman" panose="02020603050405020304" pitchFamily="18" charset="0"/>
              </a:rPr>
              <a:t> and </a:t>
            </a:r>
            <a:r>
              <a:rPr kumimoji="1" lang="en-US" altLang="ja-JP" i="1" dirty="0">
                <a:latin typeface="Times New Roman" panose="02020603050405020304" pitchFamily="18" charset="0"/>
                <a:cs typeface="Times New Roman" panose="02020603050405020304" pitchFamily="18" charset="0"/>
              </a:rPr>
              <a:t>qCD7-2</a:t>
            </a:r>
            <a:r>
              <a:rPr kumimoji="1" lang="ja-JP" altLang="en-US" i="1"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in</a:t>
            </a:r>
            <a:r>
              <a:rPr kumimoji="1" lang="ja-JP" altLang="en-US" dirty="0">
                <a:latin typeface="Times New Roman" panose="02020603050405020304" pitchFamily="18" charset="0"/>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2021.</a:t>
            </a:r>
          </a:p>
          <a:p>
            <a:pPr algn="just"/>
            <a:r>
              <a:rPr kumimoji="1" lang="en-US" altLang="ja-JP" dirty="0">
                <a:latin typeface="Times New Roman" panose="02020603050405020304" pitchFamily="18" charset="0"/>
                <a:cs typeface="Times New Roman" panose="02020603050405020304" pitchFamily="18" charset="0"/>
              </a:rPr>
              <a:t>Explanations are same as Figure 4.</a:t>
            </a:r>
          </a:p>
        </p:txBody>
      </p:sp>
      <p:sp>
        <p:nvSpPr>
          <p:cNvPr id="5" name="テキスト ボックス 4">
            <a:extLst>
              <a:ext uri="{FF2B5EF4-FFF2-40B4-BE49-F238E27FC236}">
                <a16:creationId xmlns:a16="http://schemas.microsoft.com/office/drawing/2014/main" id="{0FDA09DD-B310-8CCF-DD29-2C64C269390A}"/>
              </a:ext>
            </a:extLst>
          </p:cNvPr>
          <p:cNvSpPr txBox="1"/>
          <p:nvPr/>
        </p:nvSpPr>
        <p:spPr>
          <a:xfrm>
            <a:off x="3539580" y="6526847"/>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670D6D5B-58A9-A8A8-2B88-50EAABE1758D}"/>
              </a:ext>
            </a:extLst>
          </p:cNvPr>
          <p:cNvSpPr txBox="1"/>
          <p:nvPr/>
        </p:nvSpPr>
        <p:spPr>
          <a:xfrm>
            <a:off x="5032460" y="7186834"/>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49101EE1-B678-39C8-EBBA-C9755E1DC9B5}"/>
              </a:ext>
            </a:extLst>
          </p:cNvPr>
          <p:cNvSpPr txBox="1"/>
          <p:nvPr/>
        </p:nvSpPr>
        <p:spPr>
          <a:xfrm>
            <a:off x="4003986" y="6339521"/>
            <a:ext cx="566737"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35F8B99B-0DFB-7A55-1F1E-C81CF7E82D9E}"/>
              </a:ext>
            </a:extLst>
          </p:cNvPr>
          <p:cNvSpPr txBox="1"/>
          <p:nvPr/>
        </p:nvSpPr>
        <p:spPr>
          <a:xfrm>
            <a:off x="4543427" y="7027507"/>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7E842D88-0882-BA6A-9F45-0C5C480B2DED}"/>
              </a:ext>
            </a:extLst>
          </p:cNvPr>
          <p:cNvSpPr txBox="1"/>
          <p:nvPr/>
        </p:nvSpPr>
        <p:spPr>
          <a:xfrm>
            <a:off x="5542057" y="6526847"/>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470C1408-8D02-F71C-0053-E12361C8EDA1}"/>
              </a:ext>
            </a:extLst>
          </p:cNvPr>
          <p:cNvSpPr txBox="1"/>
          <p:nvPr/>
        </p:nvSpPr>
        <p:spPr>
          <a:xfrm>
            <a:off x="6031090" y="6658175"/>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F8CC512F-C454-8B3C-43B5-688385DC3A4F}"/>
              </a:ext>
            </a:extLst>
          </p:cNvPr>
          <p:cNvSpPr txBox="1"/>
          <p:nvPr/>
        </p:nvSpPr>
        <p:spPr>
          <a:xfrm>
            <a:off x="6520123" y="700216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8DD62C79-F996-D2E2-CECD-E0589CC8DAE1}"/>
              </a:ext>
            </a:extLst>
          </p:cNvPr>
          <p:cNvSpPr txBox="1"/>
          <p:nvPr/>
        </p:nvSpPr>
        <p:spPr>
          <a:xfrm>
            <a:off x="7009156" y="603146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b</a:t>
            </a:r>
            <a:endParaRPr kumimoji="1" lang="ja-JP" altLang="en-US" dirty="0">
              <a:latin typeface="Times New Roman" panose="02020603050405020304" pitchFamily="18" charset="0"/>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740ADCA9-865B-406C-6743-6DE4F6D883F8}"/>
              </a:ext>
            </a:extLst>
          </p:cNvPr>
          <p:cNvSpPr txBox="1"/>
          <p:nvPr/>
        </p:nvSpPr>
        <p:spPr>
          <a:xfrm>
            <a:off x="3554204" y="307509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22162A9C-C920-74C1-4D0F-A479A04602F4}"/>
              </a:ext>
            </a:extLst>
          </p:cNvPr>
          <p:cNvSpPr txBox="1"/>
          <p:nvPr/>
        </p:nvSpPr>
        <p:spPr>
          <a:xfrm>
            <a:off x="4041723" y="3442754"/>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699D9583-2DAB-DAD0-1851-9884F852056F}"/>
              </a:ext>
            </a:extLst>
          </p:cNvPr>
          <p:cNvSpPr txBox="1"/>
          <p:nvPr/>
        </p:nvSpPr>
        <p:spPr>
          <a:xfrm>
            <a:off x="4536406" y="352241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BA8ECD5B-68E7-F364-A8F2-EBE91AFDE7D2}"/>
              </a:ext>
            </a:extLst>
          </p:cNvPr>
          <p:cNvSpPr txBox="1"/>
          <p:nvPr/>
        </p:nvSpPr>
        <p:spPr>
          <a:xfrm>
            <a:off x="5031089" y="361231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7BA168FE-3D26-9DA5-75F7-CCFE19A9370D}"/>
              </a:ext>
            </a:extLst>
          </p:cNvPr>
          <p:cNvSpPr txBox="1"/>
          <p:nvPr/>
        </p:nvSpPr>
        <p:spPr>
          <a:xfrm>
            <a:off x="5524810" y="3707084"/>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7" name="テキスト ボックス 26">
            <a:extLst>
              <a:ext uri="{FF2B5EF4-FFF2-40B4-BE49-F238E27FC236}">
                <a16:creationId xmlns:a16="http://schemas.microsoft.com/office/drawing/2014/main" id="{1917C5F1-868A-C5BC-AC3F-F5D932851C80}"/>
              </a:ext>
            </a:extLst>
          </p:cNvPr>
          <p:cNvSpPr txBox="1"/>
          <p:nvPr/>
        </p:nvSpPr>
        <p:spPr>
          <a:xfrm>
            <a:off x="6020974" y="3337752"/>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5A96D0FD-A512-6646-0ABA-EC4640C21378}"/>
              </a:ext>
            </a:extLst>
          </p:cNvPr>
          <p:cNvSpPr txBox="1"/>
          <p:nvPr/>
        </p:nvSpPr>
        <p:spPr>
          <a:xfrm>
            <a:off x="6510007" y="3866411"/>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29" name="テキスト ボックス 28">
            <a:extLst>
              <a:ext uri="{FF2B5EF4-FFF2-40B4-BE49-F238E27FC236}">
                <a16:creationId xmlns:a16="http://schemas.microsoft.com/office/drawing/2014/main" id="{1CD3983D-683C-3888-CFCA-627BBBD3B185}"/>
              </a:ext>
            </a:extLst>
          </p:cNvPr>
          <p:cNvSpPr txBox="1"/>
          <p:nvPr/>
        </p:nvSpPr>
        <p:spPr>
          <a:xfrm>
            <a:off x="7016509" y="3612625"/>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8F01D3D1-214C-1C2A-8331-38E95EF82401}"/>
              </a:ext>
            </a:extLst>
          </p:cNvPr>
          <p:cNvSpPr txBox="1"/>
          <p:nvPr/>
        </p:nvSpPr>
        <p:spPr>
          <a:xfrm>
            <a:off x="3554204" y="1345415"/>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a:t>
            </a:r>
            <a:endParaRPr kumimoji="1" lang="ja-JP" altLang="en-US" dirty="0">
              <a:latin typeface="Times New Roman" panose="02020603050405020304" pitchFamily="18" charset="0"/>
              <a:cs typeface="Times New Roman" panose="02020603050405020304" pitchFamily="18" charset="0"/>
            </a:endParaRPr>
          </a:p>
        </p:txBody>
      </p:sp>
      <p:sp>
        <p:nvSpPr>
          <p:cNvPr id="40" name="テキスト ボックス 39">
            <a:extLst>
              <a:ext uri="{FF2B5EF4-FFF2-40B4-BE49-F238E27FC236}">
                <a16:creationId xmlns:a16="http://schemas.microsoft.com/office/drawing/2014/main" id="{4FED7AB5-24A0-54CA-E39D-0C720374B55D}"/>
              </a:ext>
            </a:extLst>
          </p:cNvPr>
          <p:cNvSpPr txBox="1"/>
          <p:nvPr/>
        </p:nvSpPr>
        <p:spPr>
          <a:xfrm>
            <a:off x="5032460" y="1299545"/>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B3FE2240-3C99-8D5D-2968-292BC82DFDB4}"/>
              </a:ext>
            </a:extLst>
          </p:cNvPr>
          <p:cNvSpPr txBox="1"/>
          <p:nvPr/>
        </p:nvSpPr>
        <p:spPr>
          <a:xfrm>
            <a:off x="4003986" y="1158089"/>
            <a:ext cx="566737"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42" name="テキスト ボックス 41">
            <a:extLst>
              <a:ext uri="{FF2B5EF4-FFF2-40B4-BE49-F238E27FC236}">
                <a16:creationId xmlns:a16="http://schemas.microsoft.com/office/drawing/2014/main" id="{3759F1E1-661F-6A7D-B844-1CBA335AC137}"/>
              </a:ext>
            </a:extLst>
          </p:cNvPr>
          <p:cNvSpPr txBox="1"/>
          <p:nvPr/>
        </p:nvSpPr>
        <p:spPr>
          <a:xfrm>
            <a:off x="4543427" y="1168738"/>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ab</a:t>
            </a:r>
            <a:endParaRPr kumimoji="1" lang="ja-JP" altLang="en-US" dirty="0">
              <a:latin typeface="Times New Roman" panose="02020603050405020304" pitchFamily="18" charset="0"/>
              <a:cs typeface="Times New Roman" panose="02020603050405020304" pitchFamily="18" charset="0"/>
            </a:endParaRPr>
          </a:p>
        </p:txBody>
      </p:sp>
      <p:sp>
        <p:nvSpPr>
          <p:cNvPr id="43" name="テキスト ボックス 42">
            <a:extLst>
              <a:ext uri="{FF2B5EF4-FFF2-40B4-BE49-F238E27FC236}">
                <a16:creationId xmlns:a16="http://schemas.microsoft.com/office/drawing/2014/main" id="{EA943293-F426-A500-D5AF-FE3F0C7BD72A}"/>
              </a:ext>
            </a:extLst>
          </p:cNvPr>
          <p:cNvSpPr txBox="1"/>
          <p:nvPr/>
        </p:nvSpPr>
        <p:spPr>
          <a:xfrm>
            <a:off x="5520122" y="799406"/>
            <a:ext cx="489033" cy="369332"/>
          </a:xfrm>
          <a:prstGeom prst="rect">
            <a:avLst/>
          </a:prstGeom>
          <a:noFill/>
        </p:spPr>
        <p:txBody>
          <a:bodyPr wrap="square" rtlCol="0">
            <a:spAutoFit/>
          </a:bodyPr>
          <a:lstStyle/>
          <a:p>
            <a:pPr algn="ctr"/>
            <a:r>
              <a:rPr kumimoji="1" lang="en-US" altLang="ja-JP" dirty="0" err="1">
                <a:latin typeface="Times New Roman" panose="02020603050405020304" pitchFamily="18" charset="0"/>
                <a:cs typeface="Times New Roman" panose="02020603050405020304" pitchFamily="18" charset="0"/>
              </a:rPr>
              <a:t>bc</a:t>
            </a:r>
            <a:endParaRPr kumimoji="1" lang="ja-JP" altLang="en-US" dirty="0">
              <a:latin typeface="Times New Roman" panose="02020603050405020304" pitchFamily="18" charset="0"/>
              <a:cs typeface="Times New Roman" panose="02020603050405020304" pitchFamily="18" charset="0"/>
            </a:endParaRPr>
          </a:p>
        </p:txBody>
      </p:sp>
      <p:sp>
        <p:nvSpPr>
          <p:cNvPr id="44" name="テキスト ボックス 43">
            <a:extLst>
              <a:ext uri="{FF2B5EF4-FFF2-40B4-BE49-F238E27FC236}">
                <a16:creationId xmlns:a16="http://schemas.microsoft.com/office/drawing/2014/main" id="{7B48167F-DEF3-030E-9E4A-E0719238A29C}"/>
              </a:ext>
            </a:extLst>
          </p:cNvPr>
          <p:cNvSpPr txBox="1"/>
          <p:nvPr/>
        </p:nvSpPr>
        <p:spPr>
          <a:xfrm>
            <a:off x="6042707" y="1114879"/>
            <a:ext cx="489033" cy="369332"/>
          </a:xfrm>
          <a:prstGeom prst="rect">
            <a:avLst/>
          </a:prstGeom>
          <a:noFill/>
        </p:spPr>
        <p:txBody>
          <a:bodyPr wrap="square" rtlCol="0">
            <a:spAutoFit/>
          </a:bodyPr>
          <a:lstStyle/>
          <a:p>
            <a:pPr algn="ctr"/>
            <a:r>
              <a:rPr kumimoji="1" lang="en-US" altLang="ja-JP" dirty="0" err="1">
                <a:latin typeface="Times New Roman" panose="02020603050405020304" pitchFamily="18" charset="0"/>
                <a:cs typeface="Times New Roman" panose="02020603050405020304" pitchFamily="18" charset="0"/>
              </a:rPr>
              <a:t>bc</a:t>
            </a:r>
            <a:endParaRPr kumimoji="1" lang="ja-JP" altLang="en-US" dirty="0">
              <a:latin typeface="Times New Roman" panose="02020603050405020304" pitchFamily="18" charset="0"/>
              <a:cs typeface="Times New Roman" panose="02020603050405020304" pitchFamily="18" charset="0"/>
            </a:endParaRPr>
          </a:p>
        </p:txBody>
      </p:sp>
      <p:sp>
        <p:nvSpPr>
          <p:cNvPr id="45" name="テキスト ボックス 44">
            <a:extLst>
              <a:ext uri="{FF2B5EF4-FFF2-40B4-BE49-F238E27FC236}">
                <a16:creationId xmlns:a16="http://schemas.microsoft.com/office/drawing/2014/main" id="{2CA6C0C6-C9D0-065D-A58A-A6F400BE9B82}"/>
              </a:ext>
            </a:extLst>
          </p:cNvPr>
          <p:cNvSpPr txBox="1"/>
          <p:nvPr/>
        </p:nvSpPr>
        <p:spPr>
          <a:xfrm>
            <a:off x="6531740" y="730654"/>
            <a:ext cx="489033" cy="369332"/>
          </a:xfrm>
          <a:prstGeom prst="rect">
            <a:avLst/>
          </a:prstGeom>
          <a:noFill/>
        </p:spPr>
        <p:txBody>
          <a:bodyPr wrap="square" rtlCol="0">
            <a:spAutoFit/>
          </a:bodyPr>
          <a:lstStyle/>
          <a:p>
            <a:pPr algn="ctr"/>
            <a:r>
              <a:rPr kumimoji="1" lang="en-US" altLang="ja-JP" dirty="0" err="1">
                <a:latin typeface="Times New Roman" panose="02020603050405020304" pitchFamily="18" charset="0"/>
                <a:cs typeface="Times New Roman" panose="02020603050405020304" pitchFamily="18" charset="0"/>
              </a:rPr>
              <a:t>bc</a:t>
            </a:r>
            <a:endParaRPr kumimoji="1" lang="ja-JP" altLang="en-US" dirty="0">
              <a:latin typeface="Times New Roman" panose="02020603050405020304" pitchFamily="18" charset="0"/>
              <a:cs typeface="Times New Roman" panose="02020603050405020304" pitchFamily="18" charset="0"/>
            </a:endParaRPr>
          </a:p>
        </p:txBody>
      </p:sp>
      <p:sp>
        <p:nvSpPr>
          <p:cNvPr id="46" name="テキスト ボックス 45">
            <a:extLst>
              <a:ext uri="{FF2B5EF4-FFF2-40B4-BE49-F238E27FC236}">
                <a16:creationId xmlns:a16="http://schemas.microsoft.com/office/drawing/2014/main" id="{3DEB4425-5F37-57B3-5017-728168CCDFB8}"/>
              </a:ext>
            </a:extLst>
          </p:cNvPr>
          <p:cNvSpPr txBox="1"/>
          <p:nvPr/>
        </p:nvSpPr>
        <p:spPr>
          <a:xfrm>
            <a:off x="7016509" y="730654"/>
            <a:ext cx="489033" cy="369332"/>
          </a:xfrm>
          <a:prstGeom prst="rect">
            <a:avLst/>
          </a:prstGeom>
          <a:noFill/>
        </p:spPr>
        <p:txBody>
          <a:bodyPr wrap="square" rtlCol="0">
            <a:spAutoFit/>
          </a:bodyPr>
          <a:lstStyle/>
          <a:p>
            <a:pPr algn="ctr"/>
            <a:r>
              <a:rPr kumimoji="1" lang="en-US" altLang="ja-JP" dirty="0">
                <a:latin typeface="Times New Roman" panose="02020603050405020304" pitchFamily="18" charset="0"/>
                <a:cs typeface="Times New Roman" panose="02020603050405020304" pitchFamily="18" charset="0"/>
              </a:rPr>
              <a:t>c</a:t>
            </a:r>
            <a:endParaRPr kumimoji="1"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558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1C3E301-822F-1FB7-C5F6-8E073E743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2603345"/>
            <a:ext cx="3291847" cy="3291847"/>
          </a:xfrm>
          <a:prstGeom prst="rect">
            <a:avLst/>
          </a:prstGeom>
        </p:spPr>
      </p:pic>
      <p:pic>
        <p:nvPicPr>
          <p:cNvPr id="5" name="図 4">
            <a:extLst>
              <a:ext uri="{FF2B5EF4-FFF2-40B4-BE49-F238E27FC236}">
                <a16:creationId xmlns:a16="http://schemas.microsoft.com/office/drawing/2014/main" id="{E3DC4AFF-196C-D017-F20D-98388C76E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6271710"/>
            <a:ext cx="3291847" cy="3291847"/>
          </a:xfrm>
          <a:prstGeom prst="rect">
            <a:avLst/>
          </a:prstGeom>
        </p:spPr>
      </p:pic>
      <p:pic>
        <p:nvPicPr>
          <p:cNvPr id="7" name="図 6">
            <a:extLst>
              <a:ext uri="{FF2B5EF4-FFF2-40B4-BE49-F238E27FC236}">
                <a16:creationId xmlns:a16="http://schemas.microsoft.com/office/drawing/2014/main" id="{93889F92-37EC-9CE9-3877-6D43A1341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8753" y="2603345"/>
            <a:ext cx="3291847" cy="3291847"/>
          </a:xfrm>
          <a:prstGeom prst="rect">
            <a:avLst/>
          </a:prstGeom>
        </p:spPr>
      </p:pic>
      <p:pic>
        <p:nvPicPr>
          <p:cNvPr id="9" name="図 8">
            <a:extLst>
              <a:ext uri="{FF2B5EF4-FFF2-40B4-BE49-F238E27FC236}">
                <a16:creationId xmlns:a16="http://schemas.microsoft.com/office/drawing/2014/main" id="{F420BCDE-8AB4-9B73-4A62-295E25B8DC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8753" y="6271711"/>
            <a:ext cx="3291847" cy="3291847"/>
          </a:xfrm>
          <a:prstGeom prst="rect">
            <a:avLst/>
          </a:prstGeom>
        </p:spPr>
      </p:pic>
      <p:sp>
        <p:nvSpPr>
          <p:cNvPr id="6" name="テキスト ボックス 5">
            <a:extLst>
              <a:ext uri="{FF2B5EF4-FFF2-40B4-BE49-F238E27FC236}">
                <a16:creationId xmlns:a16="http://schemas.microsoft.com/office/drawing/2014/main" id="{23BE02B6-D5C3-8639-C818-8F9DD0E23E07}"/>
              </a:ext>
            </a:extLst>
          </p:cNvPr>
          <p:cNvSpPr txBox="1"/>
          <p:nvPr/>
        </p:nvSpPr>
        <p:spPr>
          <a:xfrm>
            <a:off x="1508753" y="9736590"/>
            <a:ext cx="6583694" cy="1754326"/>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Supplementary Figure 7. Detection of differently expressed genes (DEGs) between Omachi and Koshihikari by RNA-seq in shoot apex. a. </a:t>
            </a:r>
            <a:r>
              <a:rPr kumimoji="1" lang="en-US" altLang="ja-JP" dirty="0">
                <a:latin typeface="Times New Roman" panose="02020603050405020304" pitchFamily="18" charset="0"/>
                <a:ea typeface="ＭＳ 明朝" panose="02020609040205080304" pitchFamily="17" charset="-128"/>
                <a:cs typeface="Times New Roman" panose="02020603050405020304" pitchFamily="18" charset="0"/>
              </a:rPr>
              <a:t>V</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egetative stage in 2020</a:t>
            </a:r>
            <a:r>
              <a:rPr kumimoji="1"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a:t>
            </a:r>
            <a:r>
              <a:rPr kumimoji="1" lang="ja-JP" altLang="en-US" sz="18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kumimoji="1" lang="en-US" altLang="ja-JP" dirty="0">
                <a:latin typeface="Times New Roman" panose="02020603050405020304" pitchFamily="18" charset="0"/>
                <a:cs typeface="Times New Roman" panose="02020603050405020304" pitchFamily="18" charset="0"/>
              </a:rPr>
              <a:t>b. </a:t>
            </a:r>
            <a:r>
              <a:rPr kumimoji="1" lang="en-US" altLang="ja-JP" dirty="0">
                <a:latin typeface="Times New Roman" panose="02020603050405020304" pitchFamily="18" charset="0"/>
                <a:ea typeface="ＭＳ 明朝" panose="02020609040205080304" pitchFamily="17" charset="-128"/>
                <a:cs typeface="Times New Roman" panose="02020603050405020304" pitchFamily="18" charset="0"/>
              </a:rPr>
              <a:t>V</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egetative stage in 2021. </a:t>
            </a:r>
            <a:r>
              <a:rPr kumimoji="1" lang="en-US" altLang="ja-JP" dirty="0">
                <a:latin typeface="Times New Roman" panose="02020603050405020304" pitchFamily="18" charset="0"/>
                <a:cs typeface="Times New Roman" panose="02020603050405020304" pitchFamily="18" charset="0"/>
              </a:rPr>
              <a:t>c. </a:t>
            </a:r>
            <a:r>
              <a:rPr kumimoji="1" lang="en-US" altLang="ja-JP" dirty="0">
                <a:latin typeface="Times New Roman" panose="02020603050405020304" pitchFamily="18" charset="0"/>
                <a:ea typeface="ＭＳ 明朝" panose="02020609040205080304" pitchFamily="17" charset="-128"/>
                <a:cs typeface="Times New Roman" panose="02020603050405020304" pitchFamily="18" charset="0"/>
              </a:rPr>
              <a:t>E</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arly reproductive stage in 2020.</a:t>
            </a:r>
            <a:r>
              <a:rPr kumimoji="1" lang="en-US" altLang="ja-JP" dirty="0">
                <a:latin typeface="Times New Roman" panose="02020603050405020304" pitchFamily="18" charset="0"/>
                <a:cs typeface="Times New Roman" panose="02020603050405020304" pitchFamily="18" charset="0"/>
              </a:rPr>
              <a:t> d. </a:t>
            </a:r>
            <a:r>
              <a:rPr kumimoji="1" lang="en-US" altLang="ja-JP" dirty="0">
                <a:latin typeface="Times New Roman" panose="02020603050405020304" pitchFamily="18" charset="0"/>
                <a:ea typeface="ＭＳ 明朝" panose="02020609040205080304" pitchFamily="17" charset="-128"/>
                <a:cs typeface="Times New Roman" panose="02020603050405020304" pitchFamily="18" charset="0"/>
              </a:rPr>
              <a:t>E</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arly reproductive stage in 2021. Positive value of </a:t>
            </a:r>
            <a:r>
              <a:rPr lang="en-US" altLang="ja-JP" sz="1800" dirty="0" err="1">
                <a:effectLst/>
                <a:latin typeface="Times New Roman" panose="02020603050405020304" pitchFamily="18" charset="0"/>
                <a:ea typeface="ＭＳ 明朝" panose="02020609040205080304" pitchFamily="17" charset="-128"/>
                <a:cs typeface="Times New Roman" panose="02020603050405020304" pitchFamily="18" charset="0"/>
              </a:rPr>
              <a:t>logFC</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dirty="0">
                <a:latin typeface="Times New Roman" panose="02020603050405020304" pitchFamily="18" charset="0"/>
                <a:ea typeface="ＭＳ 明朝" panose="02020609040205080304" pitchFamily="17" charset="-128"/>
                <a:cs typeface="Times New Roman" panose="02020603050405020304" pitchFamily="18" charset="0"/>
              </a:rPr>
              <a:t>mean the expression level is higher in Omachi. </a:t>
            </a:r>
            <a:r>
              <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rPr>
              <a:t>Red plots indicate significant </a:t>
            </a:r>
            <a:r>
              <a:rPr kumimoji="1" lang="en-US" altLang="ja-JP" dirty="0">
                <a:latin typeface="Times New Roman" panose="02020603050405020304" pitchFamily="18" charset="0"/>
                <a:cs typeface="Times New Roman" panose="02020603050405020304" pitchFamily="18" charset="0"/>
              </a:rPr>
              <a:t>DEGs (FDR&lt;0.01).</a:t>
            </a:r>
          </a:p>
        </p:txBody>
      </p:sp>
      <p:sp>
        <p:nvSpPr>
          <p:cNvPr id="8" name="正方形/長方形 7">
            <a:extLst>
              <a:ext uri="{FF2B5EF4-FFF2-40B4-BE49-F238E27FC236}">
                <a16:creationId xmlns:a16="http://schemas.microsoft.com/office/drawing/2014/main" id="{57B1AF6E-6BCA-CC8F-A61A-88DC913E47DF}"/>
              </a:ext>
            </a:extLst>
          </p:cNvPr>
          <p:cNvSpPr/>
          <p:nvPr/>
        </p:nvSpPr>
        <p:spPr>
          <a:xfrm>
            <a:off x="1661271" y="2428095"/>
            <a:ext cx="372947" cy="350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Segoe UI Semibold" panose="020B0702040204020203" pitchFamily="34" charset="0"/>
                <a:cs typeface="Segoe UI Semibold" panose="020B0702040204020203" pitchFamily="34" charset="0"/>
              </a:rPr>
              <a:t>a</a:t>
            </a:r>
            <a:endParaRPr kumimoji="1" lang="ja-JP" altLang="en-US" sz="2000" dirty="0">
              <a:solidFill>
                <a:schemeClr val="tx1"/>
              </a:solidFill>
              <a:latin typeface="Segoe UI Semibold" panose="020B0702040204020203" pitchFamily="34" charset="0"/>
              <a:cs typeface="Segoe UI Semibold" panose="020B0702040204020203" pitchFamily="34" charset="0"/>
            </a:endParaRPr>
          </a:p>
        </p:txBody>
      </p:sp>
      <p:sp>
        <p:nvSpPr>
          <p:cNvPr id="10" name="正方形/長方形 9">
            <a:extLst>
              <a:ext uri="{FF2B5EF4-FFF2-40B4-BE49-F238E27FC236}">
                <a16:creationId xmlns:a16="http://schemas.microsoft.com/office/drawing/2014/main" id="{81C2BF5A-3348-7018-2ED2-9E8B5B5C7E84}"/>
              </a:ext>
            </a:extLst>
          </p:cNvPr>
          <p:cNvSpPr/>
          <p:nvPr/>
        </p:nvSpPr>
        <p:spPr>
          <a:xfrm>
            <a:off x="5139591" y="2428095"/>
            <a:ext cx="372947" cy="350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Segoe UI Semibold" panose="020B0702040204020203" pitchFamily="34" charset="0"/>
                <a:cs typeface="Segoe UI Semibold" panose="020B0702040204020203" pitchFamily="34" charset="0"/>
              </a:rPr>
              <a:t>b</a:t>
            </a:r>
            <a:endParaRPr kumimoji="1" lang="ja-JP" altLang="en-US" sz="2000" dirty="0">
              <a:solidFill>
                <a:schemeClr val="tx1"/>
              </a:solidFill>
              <a:latin typeface="Segoe UI Semibold" panose="020B0702040204020203" pitchFamily="34" charset="0"/>
              <a:cs typeface="Segoe UI Semibold" panose="020B0702040204020203" pitchFamily="34" charset="0"/>
            </a:endParaRPr>
          </a:p>
        </p:txBody>
      </p:sp>
      <p:sp>
        <p:nvSpPr>
          <p:cNvPr id="11" name="正方形/長方形 10">
            <a:extLst>
              <a:ext uri="{FF2B5EF4-FFF2-40B4-BE49-F238E27FC236}">
                <a16:creationId xmlns:a16="http://schemas.microsoft.com/office/drawing/2014/main" id="{F67EBA9A-DFE9-515E-15F3-1C214644EFB8}"/>
              </a:ext>
            </a:extLst>
          </p:cNvPr>
          <p:cNvSpPr/>
          <p:nvPr/>
        </p:nvSpPr>
        <p:spPr>
          <a:xfrm>
            <a:off x="1508753" y="6208371"/>
            <a:ext cx="372947" cy="350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Segoe UI Semibold" panose="020B0702040204020203" pitchFamily="34" charset="0"/>
                <a:cs typeface="Segoe UI Semibold" panose="020B0702040204020203" pitchFamily="34" charset="0"/>
              </a:rPr>
              <a:t>c</a:t>
            </a:r>
          </a:p>
        </p:txBody>
      </p:sp>
      <p:sp>
        <p:nvSpPr>
          <p:cNvPr id="12" name="正方形/長方形 11">
            <a:extLst>
              <a:ext uri="{FF2B5EF4-FFF2-40B4-BE49-F238E27FC236}">
                <a16:creationId xmlns:a16="http://schemas.microsoft.com/office/drawing/2014/main" id="{C72A8B56-38BF-C6F1-CCA2-8772462F47BB}"/>
              </a:ext>
            </a:extLst>
          </p:cNvPr>
          <p:cNvSpPr/>
          <p:nvPr/>
        </p:nvSpPr>
        <p:spPr>
          <a:xfrm>
            <a:off x="4953117" y="6225550"/>
            <a:ext cx="372947" cy="350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Segoe UI Semibold" panose="020B0702040204020203" pitchFamily="34" charset="0"/>
                <a:cs typeface="Segoe UI Semibold" panose="020B0702040204020203" pitchFamily="34" charset="0"/>
              </a:rPr>
              <a:t>d</a:t>
            </a:r>
          </a:p>
        </p:txBody>
      </p:sp>
    </p:spTree>
    <p:extLst>
      <p:ext uri="{BB962C8B-B14F-4D97-AF65-F5344CB8AC3E}">
        <p14:creationId xmlns:p14="http://schemas.microsoft.com/office/powerpoint/2010/main" val="1752498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11844</TotalTime>
  <Words>463</Words>
  <Application>Microsoft Office PowerPoint</Application>
  <PresentationFormat>A3 297x420 mm</PresentationFormat>
  <Paragraphs>61</Paragraphs>
  <Slides>7</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游ゴシック</vt:lpstr>
      <vt:lpstr>Arial</vt:lpstr>
      <vt:lpstr>Calibri</vt:lpstr>
      <vt:lpstr>Calibri Light</vt:lpstr>
      <vt:lpstr>Segoe UI Semibold</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千装 公樹</dc:creator>
  <cp:lastModifiedBy>千装 公樹</cp:lastModifiedBy>
  <cp:revision>60</cp:revision>
  <dcterms:created xsi:type="dcterms:W3CDTF">2022-05-17T07:19:23Z</dcterms:created>
  <dcterms:modified xsi:type="dcterms:W3CDTF">2022-11-23T07:18:55Z</dcterms:modified>
</cp:coreProperties>
</file>