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69" r:id="rId2"/>
    <p:sldId id="271" r:id="rId3"/>
    <p:sldId id="265" r:id="rId4"/>
    <p:sldId id="270" r:id="rId5"/>
    <p:sldId id="266" r:id="rId6"/>
    <p:sldId id="274" r:id="rId7"/>
    <p:sldId id="267" r:id="rId8"/>
    <p:sldId id="268" r:id="rId9"/>
    <p:sldId id="272" r:id="rId10"/>
    <p:sldId id="273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7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5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06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07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02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2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77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65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362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02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62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51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0D9F2-DBE4-4F95-86F2-4C2A4022A2CD}" type="datetimeFigureOut">
              <a:rPr lang="zh-CN" altLang="en-US" smtClean="0"/>
              <a:t>2023/7/7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DCA2-A2FD-4354-93AC-D1FE9753D0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38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D69E902-DA42-2D5E-CC51-15244BFDF0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96"/>
          <a:stretch/>
        </p:blipFill>
        <p:spPr>
          <a:xfrm>
            <a:off x="0" y="184"/>
            <a:ext cx="6858000" cy="934152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C1646FA-7ECC-0480-717F-F3BAE72F8839}"/>
              </a:ext>
            </a:extLst>
          </p:cNvPr>
          <p:cNvSpPr/>
          <p:nvPr/>
        </p:nvSpPr>
        <p:spPr>
          <a:xfrm>
            <a:off x="0" y="9416573"/>
            <a:ext cx="2396810" cy="2154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800" b="1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Fig.S1- Bioinformatics Analysis process of </a:t>
            </a:r>
            <a:r>
              <a:rPr lang="en-US" altLang="zh-CN" sz="800" b="1" i="1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OsAAI1</a:t>
            </a:r>
            <a:endParaRPr lang="zh-CN" altLang="en-US" sz="8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5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2ED7301-1B33-88C2-29D0-9F791F1783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0"/>
          <a:stretch/>
        </p:blipFill>
        <p:spPr>
          <a:xfrm>
            <a:off x="211756" y="1"/>
            <a:ext cx="6443044" cy="910917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7A1786D-7D9B-672E-E001-8D11DD069053}"/>
              </a:ext>
            </a:extLst>
          </p:cNvPr>
          <p:cNvSpPr/>
          <p:nvPr/>
        </p:nvSpPr>
        <p:spPr>
          <a:xfrm>
            <a:off x="0" y="8962744"/>
            <a:ext cx="6858000" cy="9961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Fig.S10-</a:t>
            </a:r>
            <a:r>
              <a:rPr lang="en-US" altLang="zh-CN" sz="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Relative quantitative analysis of ROS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(A,B,I)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Relative quantitative analysis of ROS by DAB staining after drought treatment.(C,D,J)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Relative quantitative analysis of ROS by NBT staining after drought treatment. (E,F,K)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Relative quantitative analysis of ROS by DAB staining after </a:t>
            </a:r>
            <a:r>
              <a:rPr lang="el-GR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3μ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 ABA treatment. (G,H,L)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Relative quantitative analysis of ROS by DAB staining after </a:t>
            </a:r>
            <a:r>
              <a:rPr lang="el-GR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3μ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 ABA treatment. (Asterisks indicate a statistically significant difference compared with ZH11. **P&lt;0.01, ***P &lt;0.001, ****P&lt;0.0001; One-way ANOVA).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35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32721C-E7D0-F761-5693-75300E7F4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43193" cy="897100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14F57BC-62AE-6C55-13C6-75089FD4AAC0}"/>
              </a:ext>
            </a:extLst>
          </p:cNvPr>
          <p:cNvSpPr/>
          <p:nvPr/>
        </p:nvSpPr>
        <p:spPr>
          <a:xfrm>
            <a:off x="0" y="9032788"/>
            <a:ext cx="6858000" cy="8115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Fig.S2-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Bioinformatics Analysis of </a:t>
            </a:r>
            <a:r>
              <a:rPr lang="en-US" altLang="zh-CN" sz="800" b="1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(A-C) Conserved structural domains (LTP2 domain, hydrophobic seed domain, and trypsin alpha amylase domain) shared by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homologous genes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(D) Evolutionary tree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homologous genes with </a:t>
            </a:r>
            <a:r>
              <a:rPr lang="en-US" altLang="zh-CN" sz="800" i="1" kern="100" dirty="0" err="1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Pteridophyta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the monocotyledonous plant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Oryza sativa L.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en-US" altLang="zh-CN" sz="800" i="1" kern="100" dirty="0" err="1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Zea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mays L.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and the dicotyledonous plant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Glycine max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Arabidopsis thaliana L.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XP_025880770.1 is the accession number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 NCBI.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7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731A4AE-155D-21E1-3BAE-CFC603624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65" b="13337"/>
          <a:stretch/>
        </p:blipFill>
        <p:spPr>
          <a:xfrm>
            <a:off x="0" y="426720"/>
            <a:ext cx="6858000" cy="72644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D9F1651-7E9E-51D1-F520-713D47279BB6}"/>
              </a:ext>
            </a:extLst>
          </p:cNvPr>
          <p:cNvSpPr/>
          <p:nvPr/>
        </p:nvSpPr>
        <p:spPr>
          <a:xfrm>
            <a:off x="0" y="8667776"/>
            <a:ext cx="6858000" cy="8115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Fig.S3-Bioinformatic predictive analysis of </a:t>
            </a:r>
            <a:r>
              <a:rPr lang="en-US" altLang="zh-CN" sz="800" b="1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 Expression of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OsAAI1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at various stages during rice growth and development. (B) Predictive analysis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expression differences in abiotic stresses. (C) Transcriptome prediction analysis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 various stages of rice growth and development. (D) Predictive analysis of spatiotemporal differential expression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 different tissues. (E) Promoter prediction analysis of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3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D6D5FBE-644E-23B3-4E83-1FB3695682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57"/>
          <a:stretch/>
        </p:blipFill>
        <p:spPr>
          <a:xfrm>
            <a:off x="0" y="92"/>
            <a:ext cx="6858000" cy="866199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269146A-30B5-F70E-7D35-F245F95AB6D1}"/>
              </a:ext>
            </a:extLst>
          </p:cNvPr>
          <p:cNvSpPr/>
          <p:nvPr/>
        </p:nvSpPr>
        <p:spPr>
          <a:xfrm>
            <a:off x="0" y="9298325"/>
            <a:ext cx="2916183" cy="2575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Fig.S4-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Sequencing alignment analysis of </a:t>
            </a:r>
            <a:r>
              <a:rPr lang="en-US" altLang="zh-CN" sz="800" b="1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mutation sites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5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332DF7-1BA8-39A6-E093-29FF54023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53" y="92"/>
            <a:ext cx="6424091" cy="927907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568CE0D-3EC1-64F0-FFE7-434B787A6057}"/>
              </a:ext>
            </a:extLst>
          </p:cNvPr>
          <p:cNvSpPr/>
          <p:nvPr/>
        </p:nvSpPr>
        <p:spPr>
          <a:xfrm>
            <a:off x="0" y="9126762"/>
            <a:ext cx="6858000" cy="8115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Fig.S5-</a:t>
            </a:r>
            <a:r>
              <a:rPr lang="en-US" altLang="zh-CN" sz="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Phenotypic analysis of transgenic strains at seedling stage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(A)Phenotypes of the three mutant lines (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osaai1-1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osaai1-2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osaai1-3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) grown normally for 14d.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Bar=5cm. (B) Phenotypes of wild-type (ZH11) and transgenic lines (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OE2, OE3, OE6, OE9, OE18 and OE19) grown normally for 7d. Bar=5cm. (C)Relative expression of wild-type and transgenic lines tested in B. (Asterisks indicate a statistically significant difference compared with ZH11. **P&lt;0.01, ***P &lt;0.001, ****P&lt;0.0001; One-way ANOVA).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58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EB57204-ECE8-0793-2303-648AA3748D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86"/>
          <a:stretch/>
        </p:blipFill>
        <p:spPr>
          <a:xfrm>
            <a:off x="0" y="0"/>
            <a:ext cx="6858000" cy="926335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42D1AE0-F6BD-CA22-0ECE-D4A5A1712003}"/>
              </a:ext>
            </a:extLst>
          </p:cNvPr>
          <p:cNvSpPr/>
          <p:nvPr/>
        </p:nvSpPr>
        <p:spPr>
          <a:xfrm>
            <a:off x="0" y="8957955"/>
            <a:ext cx="6858000" cy="9961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Fig.S6-</a:t>
            </a:r>
            <a:r>
              <a:rPr lang="en-US" altLang="zh-CN" sz="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Comparison and statistical analysis between wild-type and transgenic lines  at flowering stage</a:t>
            </a: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 Phenotypes of internode lengths of wild-type and transgenic lines at flowering stage. Bar=1cm. (B) Comparative statistical analysis of internode lengths of wild-type and transgenic lines at the flowering stage.(C) Freehand sections of the first and third internodes of wild-type and transgenic lines at the flowering stage.  Bar=100</a:t>
            </a:r>
            <a:r>
              <a:rPr lang="el-GR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μ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m. (D) Statistical analysis of cell length and width tested in C. (Asterisks indicate a statistically significant difference compared with ZH11. **P&lt;0.01, ***P &lt;0.001, ****P&lt;0.0001; One-way ANOVA).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14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39D000F-DDC7-0AC6-13CD-4C4891BE299A}"/>
              </a:ext>
            </a:extLst>
          </p:cNvPr>
          <p:cNvSpPr/>
          <p:nvPr/>
        </p:nvSpPr>
        <p:spPr>
          <a:xfrm>
            <a:off x="0" y="9126418"/>
            <a:ext cx="6858000" cy="8115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Fig.S7-Pollen viability staining of ZH11, </a:t>
            </a:r>
            <a:r>
              <a:rPr lang="en-US" altLang="zh-CN" sz="800" b="1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and OE19 at flowering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 plant height(cm), (B)leaf length(cm) and (C)leaf width(cm) at tillering and heading stage for ZH11,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and OE19. (D) Pollen structure and activity staining after 5d of flowering. (E) Statistical analysis of pollen staining rate (%). (F) Statistical analysis of seed setting rate (%). Bars=0.1cm. (Asterisks indicate a statistically significant difference compared with ZH11. **P&lt;0.01, ***P &lt;0.001, ****P&lt;0.0001; One-way ANOVA).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A9E7C2A7-6989-756E-ECEA-C3EA2D144927}"/>
              </a:ext>
            </a:extLst>
          </p:cNvPr>
          <p:cNvGrpSpPr/>
          <p:nvPr/>
        </p:nvGrpSpPr>
        <p:grpSpPr>
          <a:xfrm>
            <a:off x="292101" y="49428"/>
            <a:ext cx="6324600" cy="9135364"/>
            <a:chOff x="292101" y="49428"/>
            <a:chExt cx="6324600" cy="913536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FD40D87-DB31-0B02-3629-A3918FB52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2101" y="49428"/>
              <a:ext cx="6324600" cy="9135364"/>
            </a:xfrm>
            <a:prstGeom prst="rect">
              <a:avLst/>
            </a:prstGeom>
          </p:spPr>
        </p:pic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91C7EAC-107D-8590-E24E-575E3A51FF0E}"/>
                </a:ext>
              </a:extLst>
            </p:cNvPr>
            <p:cNvCxnSpPr>
              <a:cxnSpLocks/>
            </p:cNvCxnSpPr>
            <p:nvPr/>
          </p:nvCxnSpPr>
          <p:spPr>
            <a:xfrm>
              <a:off x="4591050" y="7505699"/>
              <a:ext cx="27305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05AC672E-2438-A5DE-A445-C37F0163B7EF}"/>
                </a:ext>
              </a:extLst>
            </p:cNvPr>
            <p:cNvCxnSpPr>
              <a:cxnSpLocks/>
            </p:cNvCxnSpPr>
            <p:nvPr/>
          </p:nvCxnSpPr>
          <p:spPr>
            <a:xfrm>
              <a:off x="3507317" y="7505699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30C8DE80-68F5-C9DD-FE6B-97B8F9853E04}"/>
                </a:ext>
              </a:extLst>
            </p:cNvPr>
            <p:cNvCxnSpPr>
              <a:cxnSpLocks/>
            </p:cNvCxnSpPr>
            <p:nvPr/>
          </p:nvCxnSpPr>
          <p:spPr>
            <a:xfrm>
              <a:off x="3526366" y="6278033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77E1D99-EF5E-04CC-0533-7360EDACABC3}"/>
                </a:ext>
              </a:extLst>
            </p:cNvPr>
            <p:cNvCxnSpPr>
              <a:cxnSpLocks/>
            </p:cNvCxnSpPr>
            <p:nvPr/>
          </p:nvCxnSpPr>
          <p:spPr>
            <a:xfrm>
              <a:off x="3507316" y="5033432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34AEE33F-90A6-B95D-CC89-BFAE054C5C54}"/>
                </a:ext>
              </a:extLst>
            </p:cNvPr>
            <p:cNvCxnSpPr>
              <a:cxnSpLocks/>
            </p:cNvCxnSpPr>
            <p:nvPr/>
          </p:nvCxnSpPr>
          <p:spPr>
            <a:xfrm>
              <a:off x="2260600" y="5041899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18F46A51-222E-2479-CDBF-108D0143B658}"/>
                </a:ext>
              </a:extLst>
            </p:cNvPr>
            <p:cNvCxnSpPr>
              <a:cxnSpLocks/>
            </p:cNvCxnSpPr>
            <p:nvPr/>
          </p:nvCxnSpPr>
          <p:spPr>
            <a:xfrm>
              <a:off x="2260599" y="6278033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ECAD6DFD-44B2-A591-AF0E-0BF147CA8441}"/>
                </a:ext>
              </a:extLst>
            </p:cNvPr>
            <p:cNvCxnSpPr>
              <a:cxnSpLocks/>
            </p:cNvCxnSpPr>
            <p:nvPr/>
          </p:nvCxnSpPr>
          <p:spPr>
            <a:xfrm>
              <a:off x="2260598" y="7505699"/>
              <a:ext cx="105833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9CD80CBA-62A1-4ED6-83DC-F78C5A63175E}"/>
                </a:ext>
              </a:extLst>
            </p:cNvPr>
            <p:cNvCxnSpPr>
              <a:cxnSpLocks/>
            </p:cNvCxnSpPr>
            <p:nvPr/>
          </p:nvCxnSpPr>
          <p:spPr>
            <a:xfrm>
              <a:off x="4591050" y="6254749"/>
              <a:ext cx="27305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FC353410-2DDB-F231-2045-88EB6CDFA616}"/>
                </a:ext>
              </a:extLst>
            </p:cNvPr>
            <p:cNvCxnSpPr>
              <a:cxnSpLocks/>
            </p:cNvCxnSpPr>
            <p:nvPr/>
          </p:nvCxnSpPr>
          <p:spPr>
            <a:xfrm>
              <a:off x="4577292" y="5039781"/>
              <a:ext cx="27305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A420728F-5943-39BB-02AA-9DEC50577EF2}"/>
                </a:ext>
              </a:extLst>
            </p:cNvPr>
            <p:cNvCxnSpPr>
              <a:cxnSpLocks/>
            </p:cNvCxnSpPr>
            <p:nvPr/>
          </p:nvCxnSpPr>
          <p:spPr>
            <a:xfrm>
              <a:off x="6490758" y="5033432"/>
              <a:ext cx="75142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43A629CF-6823-A8E0-78F2-AF67B0CD0E9F}"/>
                </a:ext>
              </a:extLst>
            </p:cNvPr>
            <p:cNvCxnSpPr>
              <a:cxnSpLocks/>
            </p:cNvCxnSpPr>
            <p:nvPr/>
          </p:nvCxnSpPr>
          <p:spPr>
            <a:xfrm>
              <a:off x="6490758" y="6254748"/>
              <a:ext cx="75142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2BB68F11-6C8B-C353-DE98-60002C8E21E7}"/>
                </a:ext>
              </a:extLst>
            </p:cNvPr>
            <p:cNvCxnSpPr>
              <a:cxnSpLocks/>
            </p:cNvCxnSpPr>
            <p:nvPr/>
          </p:nvCxnSpPr>
          <p:spPr>
            <a:xfrm>
              <a:off x="6490758" y="7503581"/>
              <a:ext cx="75142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5265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A90C62B-4893-7259-ED0C-75E0EA24BAF9}"/>
              </a:ext>
            </a:extLst>
          </p:cNvPr>
          <p:cNvSpPr/>
          <p:nvPr/>
        </p:nvSpPr>
        <p:spPr>
          <a:xfrm>
            <a:off x="0" y="8747821"/>
            <a:ext cx="6858000" cy="6268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Fig.S8- Analysis of agronomic traits of each line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 Phenotypes of plant height(cm) of ZH11,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OE19 at mature stage. Bars=10cm.  (B)flag leaf length(cm) of ZH11,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OE19 at mature stage. Bars=10cm. (C)spike length(cm) of ZH11, 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and OE19 at mature stage. Bars=5cm. 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A6969C5-20B7-CA86-A099-0CBD925F0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18" b="12549"/>
          <a:stretch/>
        </p:blipFill>
        <p:spPr>
          <a:xfrm>
            <a:off x="0" y="952900"/>
            <a:ext cx="6858000" cy="770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3AB804D-98C6-C1D5-7B5A-144EADEC5A1D}"/>
              </a:ext>
            </a:extLst>
          </p:cNvPr>
          <p:cNvSpPr/>
          <p:nvPr/>
        </p:nvSpPr>
        <p:spPr>
          <a:xfrm>
            <a:off x="0" y="9069783"/>
            <a:ext cx="6858000" cy="8115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Fig.S9-</a:t>
            </a:r>
            <a:r>
              <a:rPr lang="en-US" altLang="zh-CN" sz="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Comparison of grain size between wild type and transgenic lines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(A)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Comparison of grain length and width between wild type (ZH11) and transgenic lines (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osaai1-1, osaai1-2, osaai1-3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OE6, OE9, OE18). Bars=2.5cm (B)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Comparison of grain size between wild-type and transgenic lines (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OE19) with shell under stereomicroscope. (C)</a:t>
            </a:r>
            <a:r>
              <a:rPr lang="en-US" altLang="zh-CN" sz="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Comparison of grain size between wild-type and transgenic lines (</a:t>
            </a:r>
            <a:r>
              <a:rPr lang="en-US" altLang="zh-CN" sz="80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osaai1</a:t>
            </a:r>
            <a:r>
              <a:rPr lang="en-US" altLang="zh-CN" sz="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OE19) without shell under stereomicroscope. Bars=0.5cm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77E6F48-9399-77C8-2A8F-F1371FF207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5"/>
          <a:stretch/>
        </p:blipFill>
        <p:spPr>
          <a:xfrm>
            <a:off x="259882" y="83658"/>
            <a:ext cx="6338236" cy="89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09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</TotalTime>
  <Words>816</Words>
  <Application>Microsoft Office PowerPoint</Application>
  <PresentationFormat>A4 纸张(210x297 毫米)</PresentationFormat>
  <Paragraphs>19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等线</vt:lpstr>
      <vt:lpstr>Arial</vt:lpstr>
      <vt:lpstr>Calibri</vt:lpstr>
      <vt:lpstr>Calibri Light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秦曦 秦曦小呆萌</dc:creator>
  <cp:lastModifiedBy>秦曦 秦曦小呆萌</cp:lastModifiedBy>
  <cp:revision>33</cp:revision>
  <dcterms:created xsi:type="dcterms:W3CDTF">2022-10-20T13:06:20Z</dcterms:created>
  <dcterms:modified xsi:type="dcterms:W3CDTF">2023-07-07T11:55:45Z</dcterms:modified>
</cp:coreProperties>
</file>