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5356AC-CD0B-481F-80C0-1DC1D0B43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9285C95-85DE-4B66-A2EF-833FEECD61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B5ED9E-31CF-4822-9E69-764F18EC1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D25393-AF6B-4DCD-8267-7A0BA5D71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7A1C56-22A7-456E-AABF-402B6171E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88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B4417-B9AE-4AEA-AEFF-C5A75D74E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744C45-4891-4D16-A9CF-FD5837B20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2A8F9C1-165D-494E-86B8-2C7857AA7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AC9154-B89B-43F8-A8C0-2557E3513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99175E-8917-4A0F-9754-8C5CBB104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5391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21C96E-5AA0-4844-B17C-34EBA4E58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A4ACA69-D4A0-44BE-957D-AF31BEED7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D33464-020C-42D4-AF0F-6675C02F8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CE8B23-31C7-4EF3-B102-C4A88959A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2EFB80-DC99-4450-B064-B9488894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87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A27F45-49AE-4759-8907-83488BBD8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3BC7DE-2778-49DA-A72E-A4094511B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AD6D41D-13D6-4274-AA12-1B9AE46314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755A10-9CD7-472D-A706-D131FF0C5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C700B0-1263-4FE3-A0C1-7DD3A56D6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77FB5B-7986-4E8F-BF52-9F3479AF4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30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FB3D57-4F4D-468E-AFB9-4A518C3D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94F190-32F2-42D3-9243-9B3BE39D7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F34A324-4450-44F3-A0E2-8EE1F1A2D3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CEB4F523-12E7-4885-90F5-FEE49B17E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3F3635B-FABC-4C75-90AB-4B7336B9E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9A25B03-4C71-4192-B36F-743F203B4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AE5CB62-0907-4973-B8A5-B53B429E4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1116E91-2D48-4CB0-BAB0-A8A2F3B0F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323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EE1C7C-756F-4ABB-BF4C-87030534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DC764E9-B3AD-4FD8-B85F-411B1FB2D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D97F4EB-C882-4E73-9AC3-A48367F76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ED1CC6F-8B4B-4506-8769-36C33336D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628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193E374-7673-45E2-AC84-5346765D0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274FCD4-140A-417D-8697-A2A8D633B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69CD67-6BA6-4060-A3C9-18C26BF3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62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1EE310-9F1C-466F-B65C-4579ACCD9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B5C9A7-B0A5-4792-B383-A55AE4D4E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C4C865B-5174-4E4E-A296-BBF9CBD41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BF5C002-5EA0-4FDD-A33C-AECBA7AEC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6B2195B-91CC-4F13-9AA7-F2627911D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ADEC30D-1E0B-4D02-B058-B60E96C22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251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3A1313-873B-4C65-9C69-731F0E56C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2402AC1-9280-4F49-8E48-B280BCD92C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212395-32B6-49B7-B913-65EE657B06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4226307-6284-453A-83BC-04FBA68BC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6ED552-C626-4A9B-9E60-22F86C2C7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BD6CC22-02DB-4AAB-B6A4-B55F17E5F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831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F2E81-683A-4D53-9B60-E836CBF4D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07EDEAD-819A-4356-B169-D5AB1D8B5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F2BAB2-F3AC-45CF-B290-9D3D36EFD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B45F86-8B29-4DA7-8B58-21480DF09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C06DBC-CD55-4189-A82E-EA3FFF849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673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78DAE39-7C55-4AE7-89FC-701685CFE2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64C1ECE-0395-4B10-A3AA-A85F199B1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099D3A-2420-4986-B3DF-6D18049C9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05CD04-BE61-4611-9BD8-D39E3DC3B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E3CA2F-A891-4B19-8792-C604A018E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450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E0387E55-556F-45D2-AD54-4D8BD4156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59CC89B-0639-487D-A9DD-E6F3C1659D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39AA88-DE28-4162-BA0D-F0C860BB13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5EF82-BBE9-404D-8001-544926560090}" type="datetimeFigureOut">
              <a:rPr lang="zh-CN" altLang="en-US" smtClean="0"/>
              <a:t>2025/4/23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A951B5-B59F-4C31-A294-F8EBC00261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1EB438-C6BC-4CAA-AF96-CBCD6DD7A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47008-7E55-4719-9265-F53BC88965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47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Tif"/><Relationship Id="rId4" Type="http://schemas.openxmlformats.org/officeDocument/2006/relationships/image" Target="../media/image8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1A787D8-87BB-4309-9BB4-8F177D8C48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7" t="27645" r="38764" b="44237"/>
          <a:stretch/>
        </p:blipFill>
        <p:spPr>
          <a:xfrm>
            <a:off x="7461572" y="2303658"/>
            <a:ext cx="1296537" cy="85574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F7390F8-F15A-4AFE-9C5E-CEE49B2193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85" t="35089" r="37087" b="40882"/>
          <a:stretch/>
        </p:blipFill>
        <p:spPr>
          <a:xfrm>
            <a:off x="7482745" y="3256000"/>
            <a:ext cx="1274727" cy="74179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graphicFrame>
        <p:nvGraphicFramePr>
          <p:cNvPr id="6" name="表格 38">
            <a:extLst>
              <a:ext uri="{FF2B5EF4-FFF2-40B4-BE49-F238E27FC236}">
                <a16:creationId xmlns:a16="http://schemas.microsoft.com/office/drawing/2014/main" id="{A0FF69FF-84E0-4C3F-858B-3DF254D8D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421205"/>
              </p:ext>
            </p:extLst>
          </p:nvPr>
        </p:nvGraphicFramePr>
        <p:xfrm>
          <a:off x="6792898" y="1302336"/>
          <a:ext cx="1965211" cy="996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9052">
                  <a:extLst>
                    <a:ext uri="{9D8B030D-6E8A-4147-A177-3AD203B41FA5}">
                      <a16:colId xmlns:a16="http://schemas.microsoft.com/office/drawing/2014/main" val="1422758950"/>
                    </a:ext>
                  </a:extLst>
                </a:gridCol>
                <a:gridCol w="261344">
                  <a:extLst>
                    <a:ext uri="{9D8B030D-6E8A-4147-A177-3AD203B41FA5}">
                      <a16:colId xmlns:a16="http://schemas.microsoft.com/office/drawing/2014/main" val="3998856990"/>
                    </a:ext>
                  </a:extLst>
                </a:gridCol>
                <a:gridCol w="251605">
                  <a:extLst>
                    <a:ext uri="{9D8B030D-6E8A-4147-A177-3AD203B41FA5}">
                      <a16:colId xmlns:a16="http://schemas.microsoft.com/office/drawing/2014/main" val="2457898094"/>
                    </a:ext>
                  </a:extLst>
                </a:gridCol>
                <a:gridCol w="251605">
                  <a:extLst>
                    <a:ext uri="{9D8B030D-6E8A-4147-A177-3AD203B41FA5}">
                      <a16:colId xmlns:a16="http://schemas.microsoft.com/office/drawing/2014/main" val="3760309484"/>
                    </a:ext>
                  </a:extLst>
                </a:gridCol>
                <a:gridCol w="251605">
                  <a:extLst>
                    <a:ext uri="{9D8B030D-6E8A-4147-A177-3AD203B41FA5}">
                      <a16:colId xmlns:a16="http://schemas.microsoft.com/office/drawing/2014/main" val="1579201608"/>
                    </a:ext>
                  </a:extLst>
                </a:gridCol>
              </a:tblGrid>
              <a:tr h="190565">
                <a:tc>
                  <a:txBody>
                    <a:bodyPr/>
                    <a:lstStyle/>
                    <a:p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165155"/>
                  </a:ext>
                </a:extLst>
              </a:tr>
              <a:tr h="18521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CN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ZH11</a:t>
                      </a:r>
                      <a:endParaRPr lang="zh-CN" altLang="en-US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90270"/>
                  </a:ext>
                </a:extLst>
              </a:tr>
              <a:tr h="19061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osgf14h</a:t>
                      </a:r>
                      <a:r>
                        <a:rPr lang="en-US" altLang="zh-CN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-Cas9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382442"/>
                  </a:ext>
                </a:extLst>
              </a:tr>
              <a:tr h="19061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OsGF14h</a:t>
                      </a:r>
                      <a:r>
                        <a:rPr lang="en-US" altLang="zh-CN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-OE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9582266"/>
                  </a:ext>
                </a:extLst>
              </a:tr>
              <a:tr h="200349">
                <a:tc>
                  <a:txBody>
                    <a:bodyPr/>
                    <a:lstStyle/>
                    <a:p>
                      <a:pPr algn="r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HIS-OsOFP8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885408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090384A1-0644-497C-8D27-39F264D5F7A3}"/>
              </a:ext>
            </a:extLst>
          </p:cNvPr>
          <p:cNvSpPr/>
          <p:nvPr/>
        </p:nvSpPr>
        <p:spPr>
          <a:xfrm>
            <a:off x="8821506" y="2396690"/>
            <a:ext cx="7326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anti-HIS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C5F8D1-CC57-4BE6-9129-E585D995A6D9}"/>
              </a:ext>
            </a:extLst>
          </p:cNvPr>
          <p:cNvSpPr txBox="1"/>
          <p:nvPr/>
        </p:nvSpPr>
        <p:spPr>
          <a:xfrm>
            <a:off x="8894278" y="2826955"/>
            <a:ext cx="69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OsOFP8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61B3960-7490-4542-85AB-154D15C9716A}"/>
              </a:ext>
            </a:extLst>
          </p:cNvPr>
          <p:cNvCxnSpPr>
            <a:cxnSpLocks/>
          </p:cNvCxnSpPr>
          <p:nvPr/>
        </p:nvCxnSpPr>
        <p:spPr>
          <a:xfrm flipH="1">
            <a:off x="8794210" y="2944564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9656FB4D-0485-44BD-ACB1-5E144560EFE7}"/>
              </a:ext>
            </a:extLst>
          </p:cNvPr>
          <p:cNvSpPr/>
          <p:nvPr/>
        </p:nvSpPr>
        <p:spPr>
          <a:xfrm>
            <a:off x="8757472" y="3526261"/>
            <a:ext cx="599814" cy="184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anti-ACTIN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8C66DE-1CBA-4CC9-9E09-E6CCA36940CD}"/>
              </a:ext>
            </a:extLst>
          </p:cNvPr>
          <p:cNvSpPr txBox="1"/>
          <p:nvPr/>
        </p:nvSpPr>
        <p:spPr>
          <a:xfrm>
            <a:off x="7177886" y="4475466"/>
            <a:ext cx="1863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Uncut blots for Figure 5B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8E11E58-1E3B-4A7B-93EB-97AD64980DFB}"/>
              </a:ext>
            </a:extLst>
          </p:cNvPr>
          <p:cNvSpPr txBox="1"/>
          <p:nvPr/>
        </p:nvSpPr>
        <p:spPr>
          <a:xfrm>
            <a:off x="2702778" y="171859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表格 38">
            <a:extLst>
              <a:ext uri="{FF2B5EF4-FFF2-40B4-BE49-F238E27FC236}">
                <a16:creationId xmlns:a16="http://schemas.microsoft.com/office/drawing/2014/main" id="{30137F9F-3453-486D-8A38-2EDD776A2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741725"/>
              </p:ext>
            </p:extLst>
          </p:nvPr>
        </p:nvGraphicFramePr>
        <p:xfrm>
          <a:off x="2702778" y="1872591"/>
          <a:ext cx="1965211" cy="996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9052">
                  <a:extLst>
                    <a:ext uri="{9D8B030D-6E8A-4147-A177-3AD203B41FA5}">
                      <a16:colId xmlns:a16="http://schemas.microsoft.com/office/drawing/2014/main" val="1422758950"/>
                    </a:ext>
                  </a:extLst>
                </a:gridCol>
                <a:gridCol w="261344">
                  <a:extLst>
                    <a:ext uri="{9D8B030D-6E8A-4147-A177-3AD203B41FA5}">
                      <a16:colId xmlns:a16="http://schemas.microsoft.com/office/drawing/2014/main" val="3998856990"/>
                    </a:ext>
                  </a:extLst>
                </a:gridCol>
                <a:gridCol w="251605">
                  <a:extLst>
                    <a:ext uri="{9D8B030D-6E8A-4147-A177-3AD203B41FA5}">
                      <a16:colId xmlns:a16="http://schemas.microsoft.com/office/drawing/2014/main" val="2457898094"/>
                    </a:ext>
                  </a:extLst>
                </a:gridCol>
                <a:gridCol w="251605">
                  <a:extLst>
                    <a:ext uri="{9D8B030D-6E8A-4147-A177-3AD203B41FA5}">
                      <a16:colId xmlns:a16="http://schemas.microsoft.com/office/drawing/2014/main" val="3760309484"/>
                    </a:ext>
                  </a:extLst>
                </a:gridCol>
                <a:gridCol w="251605">
                  <a:extLst>
                    <a:ext uri="{9D8B030D-6E8A-4147-A177-3AD203B41FA5}">
                      <a16:colId xmlns:a16="http://schemas.microsoft.com/office/drawing/2014/main" val="1579201608"/>
                    </a:ext>
                  </a:extLst>
                </a:gridCol>
              </a:tblGrid>
              <a:tr h="190565">
                <a:tc>
                  <a:txBody>
                    <a:bodyPr/>
                    <a:lstStyle/>
                    <a:p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165155"/>
                  </a:ext>
                </a:extLst>
              </a:tr>
              <a:tr h="185213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altLang="zh-CN" sz="9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ZH11</a:t>
                      </a:r>
                      <a:endParaRPr lang="zh-CN" altLang="en-US" sz="9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790270"/>
                  </a:ext>
                </a:extLst>
              </a:tr>
              <a:tr h="19061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osgf14h</a:t>
                      </a:r>
                      <a:r>
                        <a:rPr lang="en-US" altLang="zh-CN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-Cas9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382442"/>
                  </a:ext>
                </a:extLst>
              </a:tr>
              <a:tr h="190618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OsGF14h</a:t>
                      </a:r>
                      <a:r>
                        <a:rPr lang="en-US" altLang="zh-CN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-OE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9582266"/>
                  </a:ext>
                </a:extLst>
              </a:tr>
              <a:tr h="200349">
                <a:tc>
                  <a:txBody>
                    <a:bodyPr/>
                    <a:lstStyle/>
                    <a:p>
                      <a:pPr algn="r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HIS-OsOFP8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829" marR="61829" marT="30915" marB="3091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885408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398469D6-2BE7-49BC-A5AB-A166383901A6}"/>
              </a:ext>
            </a:extLst>
          </p:cNvPr>
          <p:cNvSpPr/>
          <p:nvPr/>
        </p:nvSpPr>
        <p:spPr>
          <a:xfrm>
            <a:off x="4708942" y="3095613"/>
            <a:ext cx="62709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anti-HIS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E86544B-F538-4803-A9A7-54C7C33F83FA}"/>
              </a:ext>
            </a:extLst>
          </p:cNvPr>
          <p:cNvSpPr txBox="1"/>
          <p:nvPr/>
        </p:nvSpPr>
        <p:spPr>
          <a:xfrm>
            <a:off x="4751414" y="2990077"/>
            <a:ext cx="690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OsOFP8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5F9CD977-6DA5-4CDE-9293-1816EB9BD028}"/>
              </a:ext>
            </a:extLst>
          </p:cNvPr>
          <p:cNvCxnSpPr>
            <a:cxnSpLocks/>
          </p:cNvCxnSpPr>
          <p:nvPr/>
        </p:nvCxnSpPr>
        <p:spPr>
          <a:xfrm flipH="1">
            <a:off x="4675862" y="3107576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74DF6FE1-C85B-4270-8E48-748C11E1B820}"/>
              </a:ext>
            </a:extLst>
          </p:cNvPr>
          <p:cNvSpPr/>
          <p:nvPr/>
        </p:nvSpPr>
        <p:spPr>
          <a:xfrm>
            <a:off x="4579617" y="3329114"/>
            <a:ext cx="599814" cy="184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anti-ACTIN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A2515C35-6344-4A97-B792-1F0E753A1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7" t="43588" r="40111" b="46689"/>
          <a:stretch/>
        </p:blipFill>
        <p:spPr>
          <a:xfrm>
            <a:off x="3626511" y="3273459"/>
            <a:ext cx="1020145" cy="30015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75A6B25A-C797-49E6-9DD8-246C5CB2B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6" t="41454" r="39911" b="48684"/>
          <a:stretch/>
        </p:blipFill>
        <p:spPr>
          <a:xfrm>
            <a:off x="3626511" y="2884399"/>
            <a:ext cx="1020146" cy="30014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C246ECA-54A0-4A6F-9FA8-4D72CC683B99}"/>
              </a:ext>
            </a:extLst>
          </p:cNvPr>
          <p:cNvCxnSpPr/>
          <p:nvPr/>
        </p:nvCxnSpPr>
        <p:spPr>
          <a:xfrm>
            <a:off x="6107186" y="361652"/>
            <a:ext cx="0" cy="56457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B1EA5D0A-B3D6-4900-B647-C9FA48B18AED}"/>
              </a:ext>
            </a:extLst>
          </p:cNvPr>
          <p:cNvSpPr txBox="1"/>
          <p:nvPr/>
        </p:nvSpPr>
        <p:spPr>
          <a:xfrm>
            <a:off x="3626511" y="4039737"/>
            <a:ext cx="837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748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F1CF867-0BE1-4D43-A255-885A12BF1C6A}"/>
              </a:ext>
            </a:extLst>
          </p:cNvPr>
          <p:cNvSpPr txBox="1"/>
          <p:nvPr/>
        </p:nvSpPr>
        <p:spPr>
          <a:xfrm>
            <a:off x="3520036" y="4216753"/>
            <a:ext cx="797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6E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A3E93E4-41F2-4415-A0FC-1701080B3999}"/>
              </a:ext>
            </a:extLst>
          </p:cNvPr>
          <p:cNvSpPr txBox="1"/>
          <p:nvPr/>
        </p:nvSpPr>
        <p:spPr>
          <a:xfrm>
            <a:off x="2043042" y="1909726"/>
            <a:ext cx="2792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904ED7-F9A1-41E3-B19A-EE95F3B5CB1E}"/>
              </a:ext>
            </a:extLst>
          </p:cNvPr>
          <p:cNvSpPr txBox="1"/>
          <p:nvPr/>
        </p:nvSpPr>
        <p:spPr>
          <a:xfrm>
            <a:off x="1908770" y="2486113"/>
            <a:ext cx="34488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μM GA</a:t>
            </a:r>
            <a:r>
              <a:rPr lang="en-US" altLang="zh-CN" sz="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0        1        3        0       1       3        0        1        3   (h) 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DE0F2B3-4AC3-4435-9DAA-AA87A760FA89}"/>
              </a:ext>
            </a:extLst>
          </p:cNvPr>
          <p:cNvSpPr/>
          <p:nvPr/>
        </p:nvSpPr>
        <p:spPr>
          <a:xfrm>
            <a:off x="5031708" y="2733527"/>
            <a:ext cx="533054" cy="184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anti-SLR1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04205DF-EDB9-40DC-8636-97ED148049A0}"/>
              </a:ext>
            </a:extLst>
          </p:cNvPr>
          <p:cNvSpPr/>
          <p:nvPr/>
        </p:nvSpPr>
        <p:spPr>
          <a:xfrm>
            <a:off x="5031708" y="3184757"/>
            <a:ext cx="599814" cy="184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anti-ACTIN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A0A3996-E1B1-492F-9C3F-5A87EEC0CA38}"/>
              </a:ext>
            </a:extLst>
          </p:cNvPr>
          <p:cNvSpPr txBox="1"/>
          <p:nvPr/>
        </p:nvSpPr>
        <p:spPr>
          <a:xfrm>
            <a:off x="2545012" y="2276871"/>
            <a:ext cx="2640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osgf14h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-Cas9             ZH11             </a:t>
            </a:r>
            <a:r>
              <a:rPr lang="en-US" altLang="zh-CN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OsGF14h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C1A9CC1-1B76-4B56-8D03-DCA8AC51DA73}"/>
              </a:ext>
            </a:extLst>
          </p:cNvPr>
          <p:cNvCxnSpPr>
            <a:cxnSpLocks/>
          </p:cNvCxnSpPr>
          <p:nvPr/>
        </p:nvCxnSpPr>
        <p:spPr>
          <a:xfrm>
            <a:off x="2675671" y="2502351"/>
            <a:ext cx="63029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5B976D5A-CD16-4564-B85D-F2C2DE7724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56" t="50954" r="26386" b="41231"/>
          <a:stretch/>
        </p:blipFill>
        <p:spPr>
          <a:xfrm>
            <a:off x="2608163" y="3161592"/>
            <a:ext cx="2450420" cy="267383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A52F453-BC42-4248-AB88-E84B2BB08859}"/>
              </a:ext>
            </a:extLst>
          </p:cNvPr>
          <p:cNvCxnSpPr>
            <a:cxnSpLocks/>
          </p:cNvCxnSpPr>
          <p:nvPr/>
        </p:nvCxnSpPr>
        <p:spPr>
          <a:xfrm>
            <a:off x="3491351" y="2502351"/>
            <a:ext cx="63029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9765284-0685-463C-B158-4F953C633005}"/>
              </a:ext>
            </a:extLst>
          </p:cNvPr>
          <p:cNvCxnSpPr>
            <a:cxnSpLocks/>
          </p:cNvCxnSpPr>
          <p:nvPr/>
        </p:nvCxnSpPr>
        <p:spPr>
          <a:xfrm>
            <a:off x="4317049" y="2502351"/>
            <a:ext cx="63029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EDCA8AA-1056-4571-8FA5-4BDB73D1329F}"/>
              </a:ext>
            </a:extLst>
          </p:cNvPr>
          <p:cNvGrpSpPr/>
          <p:nvPr/>
        </p:nvGrpSpPr>
        <p:grpSpPr>
          <a:xfrm>
            <a:off x="2526660" y="2687826"/>
            <a:ext cx="2772725" cy="450340"/>
            <a:chOff x="4850599" y="5480760"/>
            <a:chExt cx="2772725" cy="45034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589BF6B-70AF-4FFE-A6F4-60C01E366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089" t="44009" r="24778" b="48228"/>
            <a:stretch/>
          </p:blipFill>
          <p:spPr>
            <a:xfrm>
              <a:off x="4932102" y="5480760"/>
              <a:ext cx="2450420" cy="2625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BD05931-664B-4058-B1E4-8FAF7B6BE830}"/>
                </a:ext>
              </a:extLst>
            </p:cNvPr>
            <p:cNvSpPr txBox="1"/>
            <p:nvPr/>
          </p:nvSpPr>
          <p:spPr>
            <a:xfrm>
              <a:off x="4850599" y="5700268"/>
              <a:ext cx="277272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9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1.15   0.97   0.18   0.37   0.16  0.06   0.09   0.08  0.05</a:t>
              </a:r>
              <a:endParaRPr lang="zh-CN" altLang="en-US" sz="9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B6A8E0BA-100D-4597-80B7-73E92DCB3E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81" t="35872" r="18173" b="45164"/>
          <a:stretch/>
        </p:blipFill>
        <p:spPr>
          <a:xfrm>
            <a:off x="7482128" y="2308940"/>
            <a:ext cx="2838735" cy="6414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CC8E38A-CB9B-4275-BFF5-E0DED2F6D3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6" t="24415" r="19934" b="40211"/>
          <a:stretch/>
        </p:blipFill>
        <p:spPr>
          <a:xfrm>
            <a:off x="7482128" y="2950384"/>
            <a:ext cx="2838734" cy="1207801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E1C181D3-E5D9-4F5F-BDB1-1814F6A57356}"/>
              </a:ext>
            </a:extLst>
          </p:cNvPr>
          <p:cNvSpPr txBox="1"/>
          <p:nvPr/>
        </p:nvSpPr>
        <p:spPr>
          <a:xfrm>
            <a:off x="6871779" y="2071309"/>
            <a:ext cx="34488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μM GA</a:t>
            </a:r>
            <a:r>
              <a:rPr lang="en-US" altLang="zh-CN" sz="9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0        1       3        0        1       3         0        1       3   (h) 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C10B46D-9860-47E6-AD07-3DDCE95D722B}"/>
              </a:ext>
            </a:extLst>
          </p:cNvPr>
          <p:cNvSpPr txBox="1"/>
          <p:nvPr/>
        </p:nvSpPr>
        <p:spPr>
          <a:xfrm>
            <a:off x="7508021" y="1862067"/>
            <a:ext cx="26409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osgf14h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-Cas9             ZH11             </a:t>
            </a:r>
            <a:r>
              <a:rPr lang="en-US" altLang="zh-CN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OsGF14h</a:t>
            </a:r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-OE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8EE15462-3A9E-46EC-82CA-0E0CD60BC503}"/>
              </a:ext>
            </a:extLst>
          </p:cNvPr>
          <p:cNvCxnSpPr>
            <a:cxnSpLocks/>
          </p:cNvCxnSpPr>
          <p:nvPr/>
        </p:nvCxnSpPr>
        <p:spPr>
          <a:xfrm>
            <a:off x="7638680" y="2087547"/>
            <a:ext cx="63029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D543A723-5795-481D-9D70-3D7AAF5BEFFE}"/>
              </a:ext>
            </a:extLst>
          </p:cNvPr>
          <p:cNvCxnSpPr>
            <a:cxnSpLocks/>
          </p:cNvCxnSpPr>
          <p:nvPr/>
        </p:nvCxnSpPr>
        <p:spPr>
          <a:xfrm>
            <a:off x="8454360" y="2087547"/>
            <a:ext cx="63029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7BFFD744-A176-464F-8C7A-240471F91778}"/>
              </a:ext>
            </a:extLst>
          </p:cNvPr>
          <p:cNvCxnSpPr>
            <a:cxnSpLocks/>
          </p:cNvCxnSpPr>
          <p:nvPr/>
        </p:nvCxnSpPr>
        <p:spPr>
          <a:xfrm>
            <a:off x="9280058" y="2087547"/>
            <a:ext cx="63029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229E8EED-F67A-4786-8B97-F0DF48B85994}"/>
              </a:ext>
            </a:extLst>
          </p:cNvPr>
          <p:cNvSpPr/>
          <p:nvPr/>
        </p:nvSpPr>
        <p:spPr>
          <a:xfrm>
            <a:off x="10320662" y="2587988"/>
            <a:ext cx="533054" cy="184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anti-SLR1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8B64330-636F-4E23-AAB7-A3B87096C96E}"/>
              </a:ext>
            </a:extLst>
          </p:cNvPr>
          <p:cNvSpPr/>
          <p:nvPr/>
        </p:nvSpPr>
        <p:spPr>
          <a:xfrm>
            <a:off x="10320662" y="3803492"/>
            <a:ext cx="599814" cy="184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anti-ACTIN</a:t>
            </a:r>
            <a:endParaRPr lang="zh-CN" altLang="en-US" sz="9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8A7D473C-D891-4802-BAE6-D31C1269C319}"/>
              </a:ext>
            </a:extLst>
          </p:cNvPr>
          <p:cNvCxnSpPr/>
          <p:nvPr/>
        </p:nvCxnSpPr>
        <p:spPr>
          <a:xfrm>
            <a:off x="6202261" y="386166"/>
            <a:ext cx="0" cy="56457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10083EF4-D226-4E36-B47E-1A9D5D559BDF}"/>
              </a:ext>
            </a:extLst>
          </p:cNvPr>
          <p:cNvSpPr txBox="1"/>
          <p:nvPr/>
        </p:nvSpPr>
        <p:spPr>
          <a:xfrm>
            <a:off x="7927061" y="4367153"/>
            <a:ext cx="19488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Uncut blots for Figure S6E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729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17182BCE-F3DA-4DDD-9532-787E199B6529}"/>
              </a:ext>
            </a:extLst>
          </p:cNvPr>
          <p:cNvCxnSpPr>
            <a:cxnSpLocks/>
          </p:cNvCxnSpPr>
          <p:nvPr/>
        </p:nvCxnSpPr>
        <p:spPr>
          <a:xfrm>
            <a:off x="2162164" y="2392227"/>
            <a:ext cx="0" cy="16738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04FE972F-50E6-430E-A2C4-C96D00CE7CF8}"/>
              </a:ext>
            </a:extLst>
          </p:cNvPr>
          <p:cNvCxnSpPr>
            <a:cxnSpLocks/>
          </p:cNvCxnSpPr>
          <p:nvPr/>
        </p:nvCxnSpPr>
        <p:spPr>
          <a:xfrm>
            <a:off x="2162164" y="3034580"/>
            <a:ext cx="0" cy="16738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D99DA4D-03B3-41E8-9C00-5AC1825B2715}"/>
              </a:ext>
            </a:extLst>
          </p:cNvPr>
          <p:cNvCxnSpPr>
            <a:cxnSpLocks/>
          </p:cNvCxnSpPr>
          <p:nvPr/>
        </p:nvCxnSpPr>
        <p:spPr>
          <a:xfrm>
            <a:off x="2162164" y="3686439"/>
            <a:ext cx="0" cy="16738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04B6C20-6C13-40BF-8A3D-7FDC6B713CA2}"/>
              </a:ext>
            </a:extLst>
          </p:cNvPr>
          <p:cNvCxnSpPr>
            <a:cxnSpLocks/>
          </p:cNvCxnSpPr>
          <p:nvPr/>
        </p:nvCxnSpPr>
        <p:spPr>
          <a:xfrm>
            <a:off x="2162164" y="2392227"/>
            <a:ext cx="0" cy="167381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8CF550B8-739C-469B-A169-0F1256DE02A3}"/>
              </a:ext>
            </a:extLst>
          </p:cNvPr>
          <p:cNvSpPr txBox="1"/>
          <p:nvPr/>
        </p:nvSpPr>
        <p:spPr>
          <a:xfrm>
            <a:off x="2669267" y="1597794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5">
            <a:extLst>
              <a:ext uri="{FF2B5EF4-FFF2-40B4-BE49-F238E27FC236}">
                <a16:creationId xmlns:a16="http://schemas.microsoft.com/office/drawing/2014/main" id="{C491CAF9-7E8D-48DF-961F-C915A3203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564922"/>
              </p:ext>
            </p:extLst>
          </p:nvPr>
        </p:nvGraphicFramePr>
        <p:xfrm>
          <a:off x="2374972" y="2045268"/>
          <a:ext cx="2241561" cy="683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9189">
                  <a:extLst>
                    <a:ext uri="{9D8B030D-6E8A-4147-A177-3AD203B41FA5}">
                      <a16:colId xmlns:a16="http://schemas.microsoft.com/office/drawing/2014/main" val="876740511"/>
                    </a:ext>
                  </a:extLst>
                </a:gridCol>
                <a:gridCol w="270376">
                  <a:extLst>
                    <a:ext uri="{9D8B030D-6E8A-4147-A177-3AD203B41FA5}">
                      <a16:colId xmlns:a16="http://schemas.microsoft.com/office/drawing/2014/main" val="675753985"/>
                    </a:ext>
                  </a:extLst>
                </a:gridCol>
                <a:gridCol w="252783">
                  <a:extLst>
                    <a:ext uri="{9D8B030D-6E8A-4147-A177-3AD203B41FA5}">
                      <a16:colId xmlns:a16="http://schemas.microsoft.com/office/drawing/2014/main" val="1071958612"/>
                    </a:ext>
                  </a:extLst>
                </a:gridCol>
                <a:gridCol w="306329">
                  <a:extLst>
                    <a:ext uri="{9D8B030D-6E8A-4147-A177-3AD203B41FA5}">
                      <a16:colId xmlns:a16="http://schemas.microsoft.com/office/drawing/2014/main" val="1923846438"/>
                    </a:ext>
                  </a:extLst>
                </a:gridCol>
                <a:gridCol w="372884">
                  <a:extLst>
                    <a:ext uri="{9D8B030D-6E8A-4147-A177-3AD203B41FA5}">
                      <a16:colId xmlns:a16="http://schemas.microsoft.com/office/drawing/2014/main" val="185453020"/>
                    </a:ext>
                  </a:extLst>
                </a:gridCol>
              </a:tblGrid>
              <a:tr h="18738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OsGF14h-FLAG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b="0" dirty="0">
                          <a:solidFill>
                            <a:schemeClr val="tx1"/>
                          </a:solidFill>
                        </a:rPr>
                        <a:t> +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053892"/>
                  </a:ext>
                </a:extLst>
              </a:tr>
              <a:tr h="23143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GFP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  -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294043"/>
                  </a:ext>
                </a:extLst>
              </a:tr>
              <a:tr h="23143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OsOFP8-GFP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  -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636238"/>
                  </a:ext>
                </a:extLst>
              </a:tr>
            </a:tbl>
          </a:graphicData>
        </a:graphic>
      </p:graphicFrame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A976330-4533-4ED0-AEB2-6EB34B0F01EE}"/>
              </a:ext>
            </a:extLst>
          </p:cNvPr>
          <p:cNvCxnSpPr/>
          <p:nvPr/>
        </p:nvCxnSpPr>
        <p:spPr>
          <a:xfrm>
            <a:off x="4084373" y="2010521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FA5E024-5904-4783-88E0-EE2A60E3CDE1}"/>
              </a:ext>
            </a:extLst>
          </p:cNvPr>
          <p:cNvCxnSpPr/>
          <p:nvPr/>
        </p:nvCxnSpPr>
        <p:spPr>
          <a:xfrm>
            <a:off x="3508323" y="2006389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98305BA2-B818-416D-93A8-07D375A208AC}"/>
              </a:ext>
            </a:extLst>
          </p:cNvPr>
          <p:cNvSpPr txBox="1"/>
          <p:nvPr/>
        </p:nvSpPr>
        <p:spPr>
          <a:xfrm>
            <a:off x="3475862" y="1789983"/>
            <a:ext cx="1329086" cy="2308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     IP (anti-GFP)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98A410B-930D-4DDC-86B3-13A14D5E1151}"/>
              </a:ext>
            </a:extLst>
          </p:cNvPr>
          <p:cNvSpPr/>
          <p:nvPr/>
        </p:nvSpPr>
        <p:spPr>
          <a:xfrm>
            <a:off x="2762442" y="2677179"/>
            <a:ext cx="5597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40 </a:t>
            </a:r>
            <a:r>
              <a:rPr lang="en-US" altLang="zh-CN" sz="10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kDa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8C1B875-7097-458E-BFC6-CC4353A1A516}"/>
              </a:ext>
            </a:extLst>
          </p:cNvPr>
          <p:cNvSpPr/>
          <p:nvPr/>
        </p:nvSpPr>
        <p:spPr>
          <a:xfrm>
            <a:off x="2763078" y="3025376"/>
            <a:ext cx="5597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70 </a:t>
            </a:r>
            <a:r>
              <a:rPr lang="en-US" altLang="zh-CN" sz="10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kDa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11EF0F2-78F4-4E7A-8B9F-5C9BC371FDD3}"/>
              </a:ext>
            </a:extLst>
          </p:cNvPr>
          <p:cNvSpPr/>
          <p:nvPr/>
        </p:nvSpPr>
        <p:spPr>
          <a:xfrm>
            <a:off x="2768980" y="3701078"/>
            <a:ext cx="74529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25 </a:t>
            </a:r>
            <a:r>
              <a:rPr lang="en-US" altLang="zh-CN" sz="10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kDa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C9CC4889-7B61-47C0-9B51-328EEC6A2AB2}"/>
              </a:ext>
            </a:extLst>
          </p:cNvPr>
          <p:cNvCxnSpPr>
            <a:cxnSpLocks/>
          </p:cNvCxnSpPr>
          <p:nvPr/>
        </p:nvCxnSpPr>
        <p:spPr>
          <a:xfrm>
            <a:off x="3255853" y="2819058"/>
            <a:ext cx="1378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F47C1270-7618-40A8-98DA-D2D62AB8E450}"/>
              </a:ext>
            </a:extLst>
          </p:cNvPr>
          <p:cNvCxnSpPr>
            <a:cxnSpLocks/>
          </p:cNvCxnSpPr>
          <p:nvPr/>
        </p:nvCxnSpPr>
        <p:spPr>
          <a:xfrm>
            <a:off x="3252686" y="3167935"/>
            <a:ext cx="1378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328E1EF-B564-4786-9400-14363C7AF575}"/>
              </a:ext>
            </a:extLst>
          </p:cNvPr>
          <p:cNvCxnSpPr>
            <a:cxnSpLocks/>
          </p:cNvCxnSpPr>
          <p:nvPr/>
        </p:nvCxnSpPr>
        <p:spPr>
          <a:xfrm>
            <a:off x="3252685" y="3842359"/>
            <a:ext cx="1378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B04D96A7-5255-47FC-9817-826721D227FD}"/>
              </a:ext>
            </a:extLst>
          </p:cNvPr>
          <p:cNvSpPr/>
          <p:nvPr/>
        </p:nvSpPr>
        <p:spPr>
          <a:xfrm>
            <a:off x="4555581" y="2853080"/>
            <a:ext cx="7553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anti-FLAG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7A184A2-6B2E-44E2-8F94-6C930400A97B}"/>
              </a:ext>
            </a:extLst>
          </p:cNvPr>
          <p:cNvSpPr/>
          <p:nvPr/>
        </p:nvSpPr>
        <p:spPr>
          <a:xfrm>
            <a:off x="4516196" y="3403935"/>
            <a:ext cx="6543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anti-GFP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49912C-9820-4B87-993E-E380508D1A54}"/>
              </a:ext>
            </a:extLst>
          </p:cNvPr>
          <p:cNvSpPr txBox="1"/>
          <p:nvPr/>
        </p:nvSpPr>
        <p:spPr>
          <a:xfrm>
            <a:off x="4640830" y="2743680"/>
            <a:ext cx="6976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OsGF14h</a:t>
            </a:r>
            <a:endParaRPr lang="zh-CN" altLang="en-US" sz="10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0F309AF-D803-495D-9CD4-711D88A1E031}"/>
              </a:ext>
            </a:extLst>
          </p:cNvPr>
          <p:cNvSpPr txBox="1"/>
          <p:nvPr/>
        </p:nvSpPr>
        <p:spPr>
          <a:xfrm>
            <a:off x="4643512" y="3096369"/>
            <a:ext cx="6839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OsOFP8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1E731A5-1D54-4A4C-878D-B8F203AF50EF}"/>
              </a:ext>
            </a:extLst>
          </p:cNvPr>
          <p:cNvSpPr txBox="1"/>
          <p:nvPr/>
        </p:nvSpPr>
        <p:spPr>
          <a:xfrm>
            <a:off x="4580179" y="3665559"/>
            <a:ext cx="493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GFP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F378CEB6-8F31-4EA6-8AB0-08D28D730F87}"/>
              </a:ext>
            </a:extLst>
          </p:cNvPr>
          <p:cNvCxnSpPr>
            <a:cxnSpLocks/>
          </p:cNvCxnSpPr>
          <p:nvPr/>
        </p:nvCxnSpPr>
        <p:spPr>
          <a:xfrm flipH="1">
            <a:off x="4564125" y="2872483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5F0F9584-3A16-45DB-902E-AB5DA97293EC}"/>
              </a:ext>
            </a:extLst>
          </p:cNvPr>
          <p:cNvCxnSpPr>
            <a:cxnSpLocks/>
          </p:cNvCxnSpPr>
          <p:nvPr/>
        </p:nvCxnSpPr>
        <p:spPr>
          <a:xfrm flipH="1">
            <a:off x="4566162" y="3226024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36D56AE3-4282-4831-AC51-8771A8899861}"/>
              </a:ext>
            </a:extLst>
          </p:cNvPr>
          <p:cNvCxnSpPr>
            <a:cxnSpLocks/>
          </p:cNvCxnSpPr>
          <p:nvPr/>
        </p:nvCxnSpPr>
        <p:spPr>
          <a:xfrm flipH="1">
            <a:off x="4570888" y="3791670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>
            <a:extLst>
              <a:ext uri="{FF2B5EF4-FFF2-40B4-BE49-F238E27FC236}">
                <a16:creationId xmlns:a16="http://schemas.microsoft.com/office/drawing/2014/main" id="{CCA58AA4-32AD-4EDA-804E-5379D688E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5" t="42390" r="50947" b="51350"/>
          <a:stretch/>
        </p:blipFill>
        <p:spPr>
          <a:xfrm>
            <a:off x="3399222" y="2753620"/>
            <a:ext cx="562862" cy="22176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EB7EFEFE-6B0A-4AA1-8F5B-5F27A2AE0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49" t="41899" r="36732" b="51800"/>
          <a:stretch/>
        </p:blipFill>
        <p:spPr>
          <a:xfrm>
            <a:off x="3996610" y="2753619"/>
            <a:ext cx="561600" cy="2232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67757FF-42A5-4765-95D0-1A356C0338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8" t="28583" r="34993" b="47734"/>
          <a:stretch/>
        </p:blipFill>
        <p:spPr>
          <a:xfrm>
            <a:off x="3996610" y="3023557"/>
            <a:ext cx="561600" cy="81969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8AB365A8-44A1-4431-9197-5BA22C02E3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05" t="28382" r="49176" b="47935"/>
          <a:stretch/>
        </p:blipFill>
        <p:spPr>
          <a:xfrm>
            <a:off x="3399222" y="3023557"/>
            <a:ext cx="561600" cy="81969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C1D50FE2-53E5-41D3-8233-393E3D705E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4" t="24825" r="46656" b="43931"/>
          <a:stretch/>
        </p:blipFill>
        <p:spPr>
          <a:xfrm>
            <a:off x="8097820" y="3287810"/>
            <a:ext cx="1050863" cy="108138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B4E3DF04-48BF-4630-A0B2-BC62322EFD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48" t="25589" r="30349" b="45622"/>
          <a:stretch/>
        </p:blipFill>
        <p:spPr>
          <a:xfrm>
            <a:off x="9224374" y="3338607"/>
            <a:ext cx="832629" cy="99640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E3EE6F5B-0F2C-4D98-9F96-40C314F0EF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4" t="24145" r="34140" b="38285"/>
          <a:stretch/>
        </p:blipFill>
        <p:spPr>
          <a:xfrm>
            <a:off x="9199131" y="1995073"/>
            <a:ext cx="755333" cy="133088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17242DEF-C968-4266-AE05-1A628B6912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6" t="24834" r="48380" b="38661"/>
          <a:stretch/>
        </p:blipFill>
        <p:spPr>
          <a:xfrm>
            <a:off x="7949051" y="1981425"/>
            <a:ext cx="1193134" cy="129325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graphicFrame>
        <p:nvGraphicFramePr>
          <p:cNvPr id="40" name="表格 5">
            <a:extLst>
              <a:ext uri="{FF2B5EF4-FFF2-40B4-BE49-F238E27FC236}">
                <a16:creationId xmlns:a16="http://schemas.microsoft.com/office/drawing/2014/main" id="{992A8D28-7B1E-4EFE-8DFA-D43FD8356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727511"/>
              </p:ext>
            </p:extLst>
          </p:nvPr>
        </p:nvGraphicFramePr>
        <p:xfrm>
          <a:off x="6463398" y="1231893"/>
          <a:ext cx="3760397" cy="673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323">
                  <a:extLst>
                    <a:ext uri="{9D8B030D-6E8A-4147-A177-3AD203B41FA5}">
                      <a16:colId xmlns:a16="http://schemas.microsoft.com/office/drawing/2014/main" val="876740511"/>
                    </a:ext>
                  </a:extLst>
                </a:gridCol>
                <a:gridCol w="453577">
                  <a:extLst>
                    <a:ext uri="{9D8B030D-6E8A-4147-A177-3AD203B41FA5}">
                      <a16:colId xmlns:a16="http://schemas.microsoft.com/office/drawing/2014/main" val="675753985"/>
                    </a:ext>
                  </a:extLst>
                </a:gridCol>
                <a:gridCol w="424063">
                  <a:extLst>
                    <a:ext uri="{9D8B030D-6E8A-4147-A177-3AD203B41FA5}">
                      <a16:colId xmlns:a16="http://schemas.microsoft.com/office/drawing/2014/main" val="1071958612"/>
                    </a:ext>
                  </a:extLst>
                </a:gridCol>
                <a:gridCol w="552580">
                  <a:extLst>
                    <a:ext uri="{9D8B030D-6E8A-4147-A177-3AD203B41FA5}">
                      <a16:colId xmlns:a16="http://schemas.microsoft.com/office/drawing/2014/main" val="1923846438"/>
                    </a:ext>
                  </a:extLst>
                </a:gridCol>
                <a:gridCol w="586854">
                  <a:extLst>
                    <a:ext uri="{9D8B030D-6E8A-4147-A177-3AD203B41FA5}">
                      <a16:colId xmlns:a16="http://schemas.microsoft.com/office/drawing/2014/main" val="185453020"/>
                    </a:ext>
                  </a:extLst>
                </a:gridCol>
              </a:tblGrid>
              <a:tr h="18738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OsGF14h-FLAG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b="0" dirty="0">
                          <a:solidFill>
                            <a:schemeClr val="tx1"/>
                          </a:solidFill>
                        </a:rPr>
                        <a:t>   +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b="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053892"/>
                  </a:ext>
                </a:extLst>
              </a:tr>
              <a:tr h="23143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GFP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  -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294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OsOFP8-GFP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  -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L="68641" marR="68641" marT="34319" marB="34319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636238"/>
                  </a:ext>
                </a:extLst>
              </a:tr>
            </a:tbl>
          </a:graphicData>
        </a:graphic>
      </p:graphicFrame>
      <p:sp>
        <p:nvSpPr>
          <p:cNvPr id="41" name="文本框 40">
            <a:extLst>
              <a:ext uri="{FF2B5EF4-FFF2-40B4-BE49-F238E27FC236}">
                <a16:creationId xmlns:a16="http://schemas.microsoft.com/office/drawing/2014/main" id="{F6575357-8407-4A75-AFD2-0ADF1EBA0A63}"/>
              </a:ext>
            </a:extLst>
          </p:cNvPr>
          <p:cNvSpPr txBox="1"/>
          <p:nvPr/>
        </p:nvSpPr>
        <p:spPr>
          <a:xfrm>
            <a:off x="8484140" y="1078577"/>
            <a:ext cx="1613807" cy="2308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                  IP (anti-GFP)</a:t>
            </a:r>
            <a:endParaRPr lang="zh-CN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7754631-11B8-45F3-B960-BD6D8E537EBF}"/>
              </a:ext>
            </a:extLst>
          </p:cNvPr>
          <p:cNvSpPr/>
          <p:nvPr/>
        </p:nvSpPr>
        <p:spPr>
          <a:xfrm>
            <a:off x="9997251" y="2855567"/>
            <a:ext cx="7553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anti-FLAG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1C34108-6BA1-4BFE-BB73-9F7CDC3EF322}"/>
              </a:ext>
            </a:extLst>
          </p:cNvPr>
          <p:cNvSpPr/>
          <p:nvPr/>
        </p:nvSpPr>
        <p:spPr>
          <a:xfrm>
            <a:off x="10096479" y="3772177"/>
            <a:ext cx="6543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anti-GFP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7C64457-5589-4AA6-8998-020DE21FE585}"/>
              </a:ext>
            </a:extLst>
          </p:cNvPr>
          <p:cNvSpPr txBox="1"/>
          <p:nvPr/>
        </p:nvSpPr>
        <p:spPr>
          <a:xfrm>
            <a:off x="10097886" y="2622400"/>
            <a:ext cx="6976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OsGF14h</a:t>
            </a:r>
            <a:endParaRPr lang="zh-CN" altLang="en-US" sz="1000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749D152-FB35-435B-9F94-43DDAD781DBA}"/>
              </a:ext>
            </a:extLst>
          </p:cNvPr>
          <p:cNvSpPr txBox="1"/>
          <p:nvPr/>
        </p:nvSpPr>
        <p:spPr>
          <a:xfrm>
            <a:off x="10223795" y="3464611"/>
            <a:ext cx="6839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OsOFP8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A1961E6-C29D-4B92-B95C-A8527AB59F90}"/>
              </a:ext>
            </a:extLst>
          </p:cNvPr>
          <p:cNvSpPr txBox="1"/>
          <p:nvPr/>
        </p:nvSpPr>
        <p:spPr>
          <a:xfrm>
            <a:off x="10214583" y="4073197"/>
            <a:ext cx="4938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GFP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5560B03D-6320-4FC7-BACB-155EEDA220AC}"/>
              </a:ext>
            </a:extLst>
          </p:cNvPr>
          <p:cNvCxnSpPr>
            <a:cxnSpLocks/>
          </p:cNvCxnSpPr>
          <p:nvPr/>
        </p:nvCxnSpPr>
        <p:spPr>
          <a:xfrm flipH="1">
            <a:off x="10021181" y="2751203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288940B2-6D93-4981-A813-C47F755AC8BF}"/>
              </a:ext>
            </a:extLst>
          </p:cNvPr>
          <p:cNvCxnSpPr>
            <a:cxnSpLocks/>
          </p:cNvCxnSpPr>
          <p:nvPr/>
        </p:nvCxnSpPr>
        <p:spPr>
          <a:xfrm flipH="1">
            <a:off x="10146445" y="3594266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EDA72604-467A-469C-95A6-CE9133F70F44}"/>
              </a:ext>
            </a:extLst>
          </p:cNvPr>
          <p:cNvCxnSpPr>
            <a:cxnSpLocks/>
          </p:cNvCxnSpPr>
          <p:nvPr/>
        </p:nvCxnSpPr>
        <p:spPr>
          <a:xfrm flipH="1">
            <a:off x="10151171" y="4199308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99B33E7A-8420-4675-89C3-F171EDF7B288}"/>
              </a:ext>
            </a:extLst>
          </p:cNvPr>
          <p:cNvSpPr/>
          <p:nvPr/>
        </p:nvSpPr>
        <p:spPr>
          <a:xfrm>
            <a:off x="3480337" y="4725266"/>
            <a:ext cx="9609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</a:rPr>
              <a:t>Figure S1B </a:t>
            </a:r>
            <a:endParaRPr lang="zh-CN" altLang="en-US" sz="1200" dirty="0"/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E444B8A0-587A-4AF1-97E4-94617CB29154}"/>
              </a:ext>
            </a:extLst>
          </p:cNvPr>
          <p:cNvCxnSpPr/>
          <p:nvPr/>
        </p:nvCxnSpPr>
        <p:spPr>
          <a:xfrm>
            <a:off x="6109982" y="550667"/>
            <a:ext cx="0" cy="56457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E6137063-E9B2-4CE4-B96D-C164BBD158C8}"/>
              </a:ext>
            </a:extLst>
          </p:cNvPr>
          <p:cNvSpPr txBox="1"/>
          <p:nvPr/>
        </p:nvSpPr>
        <p:spPr>
          <a:xfrm>
            <a:off x="7995370" y="4759165"/>
            <a:ext cx="2025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Uncut blots for Figure S1B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771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D388D0-A7F7-4714-AB11-B3FD480E56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46" t="42975" r="36129" b="49819"/>
          <a:stretch/>
        </p:blipFill>
        <p:spPr>
          <a:xfrm>
            <a:off x="3286317" y="2287628"/>
            <a:ext cx="540000" cy="2024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31076C6-CDC2-401F-95A5-C272B8651A1E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28706" t="43060" r="55433" b="49635"/>
          <a:stretch/>
        </p:blipFill>
        <p:spPr>
          <a:xfrm>
            <a:off x="3877919" y="2287628"/>
            <a:ext cx="540000" cy="201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DF17852-C89F-4C8D-AF4F-E200E896D714}"/>
              </a:ext>
            </a:extLst>
          </p:cNvPr>
          <p:cNvSpPr txBox="1"/>
          <p:nvPr/>
        </p:nvSpPr>
        <p:spPr>
          <a:xfrm>
            <a:off x="4507842" y="2282654"/>
            <a:ext cx="716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OsGF14h</a:t>
            </a:r>
            <a:endParaRPr lang="zh-CN" altLang="en-US" sz="10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BE1D43F-FF34-42BF-B760-F69D06FE1F36}"/>
              </a:ext>
            </a:extLst>
          </p:cNvPr>
          <p:cNvSpPr/>
          <p:nvPr/>
        </p:nvSpPr>
        <p:spPr>
          <a:xfrm>
            <a:off x="2550924" y="2271298"/>
            <a:ext cx="6593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62.5 </a:t>
            </a:r>
            <a:r>
              <a:rPr lang="en-US" altLang="zh-CN" sz="10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kDa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52C0222-F109-4C24-96A4-F36B0487863F}"/>
              </a:ext>
            </a:extLst>
          </p:cNvPr>
          <p:cNvSpPr txBox="1"/>
          <p:nvPr/>
        </p:nvSpPr>
        <p:spPr>
          <a:xfrm>
            <a:off x="4516231" y="2763364"/>
            <a:ext cx="596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SLR1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7407A6A-D783-4093-AE19-6F5B02DD68A6}"/>
              </a:ext>
            </a:extLst>
          </p:cNvPr>
          <p:cNvSpPr/>
          <p:nvPr/>
        </p:nvSpPr>
        <p:spPr>
          <a:xfrm>
            <a:off x="2552937" y="2749386"/>
            <a:ext cx="69088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48.9 </a:t>
            </a:r>
            <a:r>
              <a:rPr lang="en-US" altLang="zh-CN" sz="10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kDa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49F993-6194-44DC-A4AB-59843A01FD85}"/>
              </a:ext>
            </a:extLst>
          </p:cNvPr>
          <p:cNvSpPr/>
          <p:nvPr/>
        </p:nvSpPr>
        <p:spPr>
          <a:xfrm>
            <a:off x="2650496" y="3278313"/>
            <a:ext cx="55976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27 </a:t>
            </a:r>
            <a:r>
              <a:rPr lang="en-US" altLang="zh-CN" sz="1000" dirty="0" err="1"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kDa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3DE6D80-ED1A-44E1-82D1-1C279BB83C19}"/>
              </a:ext>
            </a:extLst>
          </p:cNvPr>
          <p:cNvSpPr txBox="1"/>
          <p:nvPr/>
        </p:nvSpPr>
        <p:spPr>
          <a:xfrm>
            <a:off x="4451623" y="3278312"/>
            <a:ext cx="591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GFP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5">
            <a:extLst>
              <a:ext uri="{FF2B5EF4-FFF2-40B4-BE49-F238E27FC236}">
                <a16:creationId xmlns:a16="http://schemas.microsoft.com/office/drawing/2014/main" id="{7B660C20-ADC0-48E9-9CF1-010AE7295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28224"/>
              </p:ext>
            </p:extLst>
          </p:nvPr>
        </p:nvGraphicFramePr>
        <p:xfrm>
          <a:off x="2358183" y="1653666"/>
          <a:ext cx="2088858" cy="627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5352">
                  <a:extLst>
                    <a:ext uri="{9D8B030D-6E8A-4147-A177-3AD203B41FA5}">
                      <a16:colId xmlns:a16="http://schemas.microsoft.com/office/drawing/2014/main" val="876740511"/>
                    </a:ext>
                  </a:extLst>
                </a:gridCol>
                <a:gridCol w="299440">
                  <a:extLst>
                    <a:ext uri="{9D8B030D-6E8A-4147-A177-3AD203B41FA5}">
                      <a16:colId xmlns:a16="http://schemas.microsoft.com/office/drawing/2014/main" val="675753985"/>
                    </a:ext>
                  </a:extLst>
                </a:gridCol>
                <a:gridCol w="293615">
                  <a:extLst>
                    <a:ext uri="{9D8B030D-6E8A-4147-A177-3AD203B41FA5}">
                      <a16:colId xmlns:a16="http://schemas.microsoft.com/office/drawing/2014/main" val="1071958612"/>
                    </a:ext>
                  </a:extLst>
                </a:gridCol>
                <a:gridCol w="268448">
                  <a:extLst>
                    <a:ext uri="{9D8B030D-6E8A-4147-A177-3AD203B41FA5}">
                      <a16:colId xmlns:a16="http://schemas.microsoft.com/office/drawing/2014/main" val="1923846438"/>
                    </a:ext>
                  </a:extLst>
                </a:gridCol>
                <a:gridCol w="302003">
                  <a:extLst>
                    <a:ext uri="{9D8B030D-6E8A-4147-A177-3AD203B41FA5}">
                      <a16:colId xmlns:a16="http://schemas.microsoft.com/office/drawing/2014/main" val="185453020"/>
                    </a:ext>
                  </a:extLst>
                </a:gridCol>
              </a:tblGrid>
              <a:tr h="209034">
                <a:tc>
                  <a:txBody>
                    <a:bodyPr/>
                    <a:lstStyle/>
                    <a:p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OsGF14h-FLAG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b="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b="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053892"/>
                  </a:ext>
                </a:extLst>
              </a:tr>
              <a:tr h="209034"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GFP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  -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294043"/>
                  </a:ext>
                </a:extLst>
              </a:tr>
              <a:tr h="209034"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SLR1-GFP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  -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636238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C6113217-CDF0-4C7C-92A6-74FB941A05BB}"/>
              </a:ext>
            </a:extLst>
          </p:cNvPr>
          <p:cNvSpPr txBox="1"/>
          <p:nvPr/>
        </p:nvSpPr>
        <p:spPr>
          <a:xfrm>
            <a:off x="3286317" y="1413948"/>
            <a:ext cx="18490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Input       IP (anti-GFP)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0F991AD-1996-4392-BC3B-9ED9D428FD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052" t="25793" r="50778" b="42502"/>
          <a:stretch/>
        </p:blipFill>
        <p:spPr>
          <a:xfrm>
            <a:off x="3286317" y="2530535"/>
            <a:ext cx="540000" cy="9694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B214CC7-1507-428B-8765-701332AB15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822" t="31505" r="50000" b="42361"/>
          <a:stretch/>
        </p:blipFill>
        <p:spPr>
          <a:xfrm>
            <a:off x="3877919" y="2530535"/>
            <a:ext cx="540000" cy="96883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D248C16F-10E7-4982-986C-D23376F76D7C}"/>
              </a:ext>
            </a:extLst>
          </p:cNvPr>
          <p:cNvCxnSpPr>
            <a:cxnSpLocks/>
          </p:cNvCxnSpPr>
          <p:nvPr/>
        </p:nvCxnSpPr>
        <p:spPr>
          <a:xfrm flipH="1">
            <a:off x="4434976" y="2409343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E8F562B8-F5C6-4739-9912-F3D9D88A1989}"/>
              </a:ext>
            </a:extLst>
          </p:cNvPr>
          <p:cNvCxnSpPr>
            <a:cxnSpLocks/>
          </p:cNvCxnSpPr>
          <p:nvPr/>
        </p:nvCxnSpPr>
        <p:spPr>
          <a:xfrm flipH="1">
            <a:off x="4434976" y="2894864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6EE24D1-2F44-44E7-AB71-F86D522D689F}"/>
              </a:ext>
            </a:extLst>
          </p:cNvPr>
          <p:cNvCxnSpPr>
            <a:cxnSpLocks/>
          </p:cNvCxnSpPr>
          <p:nvPr/>
        </p:nvCxnSpPr>
        <p:spPr>
          <a:xfrm flipH="1">
            <a:off x="4434976" y="3415285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63EF098-BA8A-407D-B79B-24B231365A8A}"/>
              </a:ext>
            </a:extLst>
          </p:cNvPr>
          <p:cNvCxnSpPr>
            <a:cxnSpLocks/>
          </p:cNvCxnSpPr>
          <p:nvPr/>
        </p:nvCxnSpPr>
        <p:spPr>
          <a:xfrm>
            <a:off x="3133452" y="2408331"/>
            <a:ext cx="1378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00CC5ECE-A020-47F8-8C0C-79C1035E7159}"/>
              </a:ext>
            </a:extLst>
          </p:cNvPr>
          <p:cNvCxnSpPr>
            <a:cxnSpLocks/>
          </p:cNvCxnSpPr>
          <p:nvPr/>
        </p:nvCxnSpPr>
        <p:spPr>
          <a:xfrm>
            <a:off x="3133452" y="2883853"/>
            <a:ext cx="1378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AF3FAAC5-3E39-4C3F-AA82-74BA28812466}"/>
              </a:ext>
            </a:extLst>
          </p:cNvPr>
          <p:cNvCxnSpPr>
            <a:cxnSpLocks/>
          </p:cNvCxnSpPr>
          <p:nvPr/>
        </p:nvCxnSpPr>
        <p:spPr>
          <a:xfrm>
            <a:off x="3133452" y="3416450"/>
            <a:ext cx="13787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F9F84CB-6B13-4F62-A8A4-812BB735E75E}"/>
              </a:ext>
            </a:extLst>
          </p:cNvPr>
          <p:cNvCxnSpPr/>
          <p:nvPr/>
        </p:nvCxnSpPr>
        <p:spPr>
          <a:xfrm>
            <a:off x="3986925" y="1667776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9448634-D715-4D11-B9C0-6074CAF6A818}"/>
              </a:ext>
            </a:extLst>
          </p:cNvPr>
          <p:cNvCxnSpPr/>
          <p:nvPr/>
        </p:nvCxnSpPr>
        <p:spPr>
          <a:xfrm>
            <a:off x="3366056" y="1667776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E07ED47F-952F-47AF-930B-FCF2C0D9DB0D}"/>
              </a:ext>
            </a:extLst>
          </p:cNvPr>
          <p:cNvSpPr/>
          <p:nvPr/>
        </p:nvSpPr>
        <p:spPr>
          <a:xfrm>
            <a:off x="4442399" y="2403879"/>
            <a:ext cx="7553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anti-FLAG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00EE859-C1E7-4B73-A3D6-266D32410BDA}"/>
              </a:ext>
            </a:extLst>
          </p:cNvPr>
          <p:cNvSpPr/>
          <p:nvPr/>
        </p:nvSpPr>
        <p:spPr>
          <a:xfrm>
            <a:off x="4436956" y="2995607"/>
            <a:ext cx="6543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anti-GFP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FCCC227-B387-43A8-BA38-C1481750ED10}"/>
              </a:ext>
            </a:extLst>
          </p:cNvPr>
          <p:cNvSpPr/>
          <p:nvPr/>
        </p:nvSpPr>
        <p:spPr>
          <a:xfrm>
            <a:off x="2104055" y="3986206"/>
            <a:ext cx="3634016" cy="894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12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S6. </a:t>
            </a:r>
            <a:r>
              <a:rPr lang="en-US" altLang="zh-CN" sz="12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OsGF14h interacts with SLR1. Co-immunoprecipitation assay showed the interaction between OsGF14h and SLR1.</a:t>
            </a:r>
            <a:endParaRPr lang="zh-CN" altLang="zh-CN" sz="1200" kern="100" dirty="0"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E8C8B5ED-2970-4563-8166-ED0F1493EC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170" t="21713" r="47701" b="39307"/>
          <a:stretch/>
        </p:blipFill>
        <p:spPr>
          <a:xfrm>
            <a:off x="9156152" y="3259788"/>
            <a:ext cx="842840" cy="1445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0934106C-3D84-4D99-B43A-E0213B8FA8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07" t="12348" r="48592" b="40393"/>
          <a:stretch/>
        </p:blipFill>
        <p:spPr>
          <a:xfrm>
            <a:off x="8166209" y="3276118"/>
            <a:ext cx="815627" cy="14450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1959E3EB-AB85-495B-A938-288EE964791C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22589" t="17467" r="55119" b="37545"/>
          <a:stretch/>
        </p:blipFill>
        <p:spPr>
          <a:xfrm>
            <a:off x="9131493" y="2034547"/>
            <a:ext cx="758951" cy="12415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B5DF6C00-E5D6-42B2-8771-EA718248BE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91" t="19009" r="33806" b="38655"/>
          <a:stretch/>
        </p:blipFill>
        <p:spPr>
          <a:xfrm>
            <a:off x="8157898" y="2034547"/>
            <a:ext cx="840286" cy="1189231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9" name="表格 5">
            <a:extLst>
              <a:ext uri="{FF2B5EF4-FFF2-40B4-BE49-F238E27FC236}">
                <a16:creationId xmlns:a16="http://schemas.microsoft.com/office/drawing/2014/main" id="{54BB34D8-5AA6-4836-8F94-9C5E8F7647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856458"/>
              </p:ext>
            </p:extLst>
          </p:nvPr>
        </p:nvGraphicFramePr>
        <p:xfrm>
          <a:off x="7461904" y="1421555"/>
          <a:ext cx="2490069" cy="627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882">
                  <a:extLst>
                    <a:ext uri="{9D8B030D-6E8A-4147-A177-3AD203B41FA5}">
                      <a16:colId xmlns:a16="http://schemas.microsoft.com/office/drawing/2014/main" val="876740511"/>
                    </a:ext>
                  </a:extLst>
                </a:gridCol>
                <a:gridCol w="292453">
                  <a:extLst>
                    <a:ext uri="{9D8B030D-6E8A-4147-A177-3AD203B41FA5}">
                      <a16:colId xmlns:a16="http://schemas.microsoft.com/office/drawing/2014/main" val="675753985"/>
                    </a:ext>
                  </a:extLst>
                </a:gridCol>
                <a:gridCol w="335459">
                  <a:extLst>
                    <a:ext uri="{9D8B030D-6E8A-4147-A177-3AD203B41FA5}">
                      <a16:colId xmlns:a16="http://schemas.microsoft.com/office/drawing/2014/main" val="1071958612"/>
                    </a:ext>
                  </a:extLst>
                </a:gridCol>
                <a:gridCol w="497266">
                  <a:extLst>
                    <a:ext uri="{9D8B030D-6E8A-4147-A177-3AD203B41FA5}">
                      <a16:colId xmlns:a16="http://schemas.microsoft.com/office/drawing/2014/main" val="1923846438"/>
                    </a:ext>
                  </a:extLst>
                </a:gridCol>
                <a:gridCol w="360009">
                  <a:extLst>
                    <a:ext uri="{9D8B030D-6E8A-4147-A177-3AD203B41FA5}">
                      <a16:colId xmlns:a16="http://schemas.microsoft.com/office/drawing/2014/main" val="185453020"/>
                    </a:ext>
                  </a:extLst>
                </a:gridCol>
              </a:tblGrid>
              <a:tr h="209034">
                <a:tc>
                  <a:txBody>
                    <a:bodyPr/>
                    <a:lstStyle/>
                    <a:p>
                      <a:r>
                        <a:rPr lang="en-US" altLang="zh-CN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OsGF14h-FLAG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b="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900" b="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b="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900" b="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053892"/>
                  </a:ext>
                </a:extLst>
              </a:tr>
              <a:tr h="209034"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GFP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  -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294043"/>
                  </a:ext>
                </a:extLst>
              </a:tr>
              <a:tr h="209034"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SLR1-GFP</a:t>
                      </a:r>
                      <a:endParaRPr lang="zh-CN" altLang="en-US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+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  +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  -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61998" marR="61998" marT="30998" marB="30998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636238"/>
                  </a:ext>
                </a:extLst>
              </a:tr>
            </a:tbl>
          </a:graphicData>
        </a:graphic>
      </p:graphicFrame>
      <p:sp>
        <p:nvSpPr>
          <p:cNvPr id="30" name="文本框 29">
            <a:extLst>
              <a:ext uri="{FF2B5EF4-FFF2-40B4-BE49-F238E27FC236}">
                <a16:creationId xmlns:a16="http://schemas.microsoft.com/office/drawing/2014/main" id="{CC7B082C-320D-4074-BCA5-66CFE10A6F0C}"/>
              </a:ext>
            </a:extLst>
          </p:cNvPr>
          <p:cNvSpPr txBox="1"/>
          <p:nvPr/>
        </p:nvSpPr>
        <p:spPr>
          <a:xfrm>
            <a:off x="8365685" y="921506"/>
            <a:ext cx="18490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Input       IP (anti-GFP)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5052A14D-9774-4766-BBE4-A1FF11EEB197}"/>
              </a:ext>
            </a:extLst>
          </p:cNvPr>
          <p:cNvCxnSpPr/>
          <p:nvPr/>
        </p:nvCxnSpPr>
        <p:spPr>
          <a:xfrm>
            <a:off x="9066293" y="1175334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947BD81F-B6FD-45F1-86D5-2E6F3CEADC43}"/>
              </a:ext>
            </a:extLst>
          </p:cNvPr>
          <p:cNvCxnSpPr/>
          <p:nvPr/>
        </p:nvCxnSpPr>
        <p:spPr>
          <a:xfrm>
            <a:off x="8445424" y="1175334"/>
            <a:ext cx="3600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5C9ED8CB-B6B0-4F6E-BC5F-258EA31AB1D8}"/>
              </a:ext>
            </a:extLst>
          </p:cNvPr>
          <p:cNvSpPr txBox="1"/>
          <p:nvPr/>
        </p:nvSpPr>
        <p:spPr>
          <a:xfrm>
            <a:off x="10064435" y="2730245"/>
            <a:ext cx="716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OsGF14h</a:t>
            </a:r>
            <a:endParaRPr lang="zh-CN" altLang="en-US" sz="1000" dirty="0"/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984476F5-8E7A-4ED2-9495-9AB1DB968FCA}"/>
              </a:ext>
            </a:extLst>
          </p:cNvPr>
          <p:cNvCxnSpPr>
            <a:cxnSpLocks/>
          </p:cNvCxnSpPr>
          <p:nvPr/>
        </p:nvCxnSpPr>
        <p:spPr>
          <a:xfrm flipH="1">
            <a:off x="9991569" y="2856934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8CA2A357-F4F6-4FE4-93FF-BF47C3F5D81D}"/>
              </a:ext>
            </a:extLst>
          </p:cNvPr>
          <p:cNvSpPr/>
          <p:nvPr/>
        </p:nvSpPr>
        <p:spPr>
          <a:xfrm>
            <a:off x="9998992" y="2851470"/>
            <a:ext cx="75533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anti-FLAG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3FEF479-A413-49FF-A956-6CEA7962D89B}"/>
              </a:ext>
            </a:extLst>
          </p:cNvPr>
          <p:cNvSpPr txBox="1"/>
          <p:nvPr/>
        </p:nvSpPr>
        <p:spPr>
          <a:xfrm>
            <a:off x="10106704" y="3855682"/>
            <a:ext cx="596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SLR1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DA76B4A-1D9D-4256-B71C-4D3E353D7FFF}"/>
              </a:ext>
            </a:extLst>
          </p:cNvPr>
          <p:cNvSpPr txBox="1"/>
          <p:nvPr/>
        </p:nvSpPr>
        <p:spPr>
          <a:xfrm>
            <a:off x="10084041" y="4362241"/>
            <a:ext cx="591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GFP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18D10A61-7475-48E6-ACAC-957EDB090FA5}"/>
              </a:ext>
            </a:extLst>
          </p:cNvPr>
          <p:cNvCxnSpPr>
            <a:cxnSpLocks/>
          </p:cNvCxnSpPr>
          <p:nvPr/>
        </p:nvCxnSpPr>
        <p:spPr>
          <a:xfrm flipH="1">
            <a:off x="10025449" y="3987182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64A421E3-846F-4851-8CEC-C962604FCA65}"/>
              </a:ext>
            </a:extLst>
          </p:cNvPr>
          <p:cNvCxnSpPr>
            <a:cxnSpLocks/>
          </p:cNvCxnSpPr>
          <p:nvPr/>
        </p:nvCxnSpPr>
        <p:spPr>
          <a:xfrm flipH="1">
            <a:off x="10067394" y="4499214"/>
            <a:ext cx="14524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矩形 41">
            <a:extLst>
              <a:ext uri="{FF2B5EF4-FFF2-40B4-BE49-F238E27FC236}">
                <a16:creationId xmlns:a16="http://schemas.microsoft.com/office/drawing/2014/main" id="{534283CF-5C6B-4E36-88B4-E0A5F1E1CBAD}"/>
              </a:ext>
            </a:extLst>
          </p:cNvPr>
          <p:cNvSpPr/>
          <p:nvPr/>
        </p:nvSpPr>
        <p:spPr>
          <a:xfrm>
            <a:off x="10069374" y="4129870"/>
            <a:ext cx="65434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anti-GFP</a:t>
            </a:r>
            <a:endParaRPr lang="zh-CN" altLang="en-US" sz="1000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9140A18-566D-4A6D-93FE-DDA7AF338D62}"/>
              </a:ext>
            </a:extLst>
          </p:cNvPr>
          <p:cNvSpPr txBox="1"/>
          <p:nvPr/>
        </p:nvSpPr>
        <p:spPr>
          <a:xfrm>
            <a:off x="8230070" y="5068527"/>
            <a:ext cx="18462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Uncut blots for Figure S6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13C11A2E-C41A-4F1C-9B5F-E2F3E07C779F}"/>
              </a:ext>
            </a:extLst>
          </p:cNvPr>
          <p:cNvCxnSpPr/>
          <p:nvPr/>
        </p:nvCxnSpPr>
        <p:spPr>
          <a:xfrm>
            <a:off x="6272169" y="591857"/>
            <a:ext cx="0" cy="564579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34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294</Words>
  <Application>Microsoft Office PowerPoint</Application>
  <PresentationFormat>宽屏</PresentationFormat>
  <Paragraphs>164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0" baseType="lpstr">
      <vt:lpstr>等线</vt:lpstr>
      <vt:lpstr>等线 Light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lijx</dc:creator>
  <cp:lastModifiedBy>lijx</cp:lastModifiedBy>
  <cp:revision>7</cp:revision>
  <dcterms:created xsi:type="dcterms:W3CDTF">2025-04-23T14:00:39Z</dcterms:created>
  <dcterms:modified xsi:type="dcterms:W3CDTF">2025-04-23T15:24:24Z</dcterms:modified>
</cp:coreProperties>
</file>