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7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7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828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63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7085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47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9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32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007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175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6283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92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975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2898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13207-6C19-46C3-BD1F-91054C0500CE}" type="datetimeFigureOut">
              <a:rPr lang="nl-NL" smtClean="0"/>
              <a:t>24-4-2020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3B4F5-A3C2-4106-8956-C774A3E1E0A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24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183DCA4E-D154-4F08-A087-71B8BFFE9198}"/>
              </a:ext>
            </a:extLst>
          </p:cNvPr>
          <p:cNvSpPr txBox="1"/>
          <p:nvPr/>
        </p:nvSpPr>
        <p:spPr>
          <a:xfrm>
            <a:off x="8012776" y="1275056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SKZ</a:t>
            </a:r>
            <a:endParaRPr lang="nl-NL" sz="1200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07BC54EF-B956-44D5-A26D-409CB2897DAB}"/>
              </a:ext>
            </a:extLst>
          </p:cNvPr>
          <p:cNvSpPr txBox="1"/>
          <p:nvPr/>
        </p:nvSpPr>
        <p:spPr>
          <a:xfrm>
            <a:off x="6814059" y="376726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KYM</a:t>
            </a:r>
            <a:endParaRPr lang="nl-NL" sz="12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ADB036C4-EE0B-4D1C-82C5-2BDDE2E7E509}"/>
              </a:ext>
            </a:extLst>
          </p:cNvPr>
          <p:cNvSpPr txBox="1"/>
          <p:nvPr/>
        </p:nvSpPr>
        <p:spPr>
          <a:xfrm>
            <a:off x="6310881" y="238227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KAR</a:t>
            </a:r>
            <a:endParaRPr lang="nl-NL" sz="12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995C6A9C-7C91-4C59-AEC2-08C967724F0D}"/>
              </a:ext>
            </a:extLst>
          </p:cNvPr>
          <p:cNvSpPr txBox="1"/>
          <p:nvPr/>
        </p:nvSpPr>
        <p:spPr>
          <a:xfrm>
            <a:off x="5899622" y="238348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LES</a:t>
            </a:r>
            <a:endParaRPr lang="nl-NL" sz="1200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74AB97DF-E120-454E-A917-40FF7F4091F5}"/>
              </a:ext>
            </a:extLst>
          </p:cNvPr>
          <p:cNvSpPr txBox="1"/>
          <p:nvPr/>
        </p:nvSpPr>
        <p:spPr>
          <a:xfrm>
            <a:off x="2006599" y="4869896"/>
            <a:ext cx="458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SOR</a:t>
            </a:r>
            <a:endParaRPr lang="nl-NL" sz="12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69F23624-C17E-4A4B-BCD2-B7A9C04A50D1}"/>
              </a:ext>
            </a:extLst>
          </p:cNvPr>
          <p:cNvSpPr txBox="1"/>
          <p:nvPr/>
        </p:nvSpPr>
        <p:spPr>
          <a:xfrm>
            <a:off x="4273752" y="303312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BKR</a:t>
            </a:r>
            <a:endParaRPr lang="nl-NL" sz="1200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68CCA08F-3F3E-4C7E-BD3A-1B339D3922BC}"/>
              </a:ext>
            </a:extLst>
          </p:cNvPr>
          <p:cNvSpPr txBox="1"/>
          <p:nvPr/>
        </p:nvSpPr>
        <p:spPr>
          <a:xfrm>
            <a:off x="3826759" y="473285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DUB</a:t>
            </a:r>
            <a:endParaRPr lang="nl-NL" sz="12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F0300557-A9C9-40AC-80B2-04131105C282}"/>
              </a:ext>
            </a:extLst>
          </p:cNvPr>
          <p:cNvSpPr txBox="1"/>
          <p:nvPr/>
        </p:nvSpPr>
        <p:spPr>
          <a:xfrm>
            <a:off x="3575483" y="662897"/>
            <a:ext cx="55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PVO</a:t>
            </a:r>
            <a:endParaRPr lang="nl-NL" sz="1200" dirty="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2F16E375-1933-4BC0-8650-88D5CC5B2A5F}"/>
              </a:ext>
            </a:extLst>
          </p:cNvPr>
          <p:cNvSpPr txBox="1"/>
          <p:nvPr/>
        </p:nvSpPr>
        <p:spPr>
          <a:xfrm>
            <a:off x="3258578" y="842310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LIK</a:t>
            </a:r>
            <a:endParaRPr lang="nl-NL" sz="12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971B5CDD-6749-4E01-BF48-DA9759E203BE}"/>
              </a:ext>
            </a:extLst>
          </p:cNvPr>
          <p:cNvSpPr txBox="1"/>
          <p:nvPr/>
        </p:nvSpPr>
        <p:spPr>
          <a:xfrm>
            <a:off x="2834198" y="1175307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RAC</a:t>
            </a:r>
            <a:endParaRPr lang="nl-NL" sz="12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E80B2474-19C2-4651-A39D-020651FC4C15}"/>
              </a:ext>
            </a:extLst>
          </p:cNvPr>
          <p:cNvSpPr txBox="1"/>
          <p:nvPr/>
        </p:nvSpPr>
        <p:spPr>
          <a:xfrm>
            <a:off x="1904592" y="203086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KCH</a:t>
            </a:r>
            <a:endParaRPr lang="nl-NL" sz="12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3604D257-935D-491F-B5AF-F88DEE2EA91D}"/>
              </a:ext>
            </a:extLst>
          </p:cNvPr>
          <p:cNvSpPr txBox="1"/>
          <p:nvPr/>
        </p:nvSpPr>
        <p:spPr>
          <a:xfrm>
            <a:off x="1787505" y="415471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REC</a:t>
            </a:r>
            <a:endParaRPr lang="nl-NL" sz="12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5BF3D0F5-27CB-4C89-B9ED-3BCD2F292A3D}"/>
              </a:ext>
            </a:extLst>
          </p:cNvPr>
          <p:cNvSpPr txBox="1"/>
          <p:nvPr/>
        </p:nvSpPr>
        <p:spPr>
          <a:xfrm>
            <a:off x="1806221" y="446521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ZUJ</a:t>
            </a:r>
            <a:endParaRPr lang="nl-NL" sz="120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42DE6705-12D2-4DBD-9CE4-E8424480A4D0}"/>
              </a:ext>
            </a:extLst>
          </p:cNvPr>
          <p:cNvSpPr txBox="1"/>
          <p:nvPr/>
        </p:nvSpPr>
        <p:spPr>
          <a:xfrm>
            <a:off x="2165953" y="5274582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BOV</a:t>
            </a:r>
            <a:endParaRPr lang="nl-NL" sz="12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41863098-AB24-433D-9AAE-C5494E534DE6}"/>
              </a:ext>
            </a:extLst>
          </p:cNvPr>
          <p:cNvSpPr txBox="1"/>
          <p:nvPr/>
        </p:nvSpPr>
        <p:spPr>
          <a:xfrm>
            <a:off x="2651316" y="583821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JSO</a:t>
            </a:r>
            <a:endParaRPr lang="nl-NL" sz="120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E7E7F0C6-6CF3-4B6F-A075-47CC2B81A21F}"/>
              </a:ext>
            </a:extLst>
          </p:cNvPr>
          <p:cNvSpPr txBox="1"/>
          <p:nvPr/>
        </p:nvSpPr>
        <p:spPr>
          <a:xfrm>
            <a:off x="3516673" y="6275857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CRI</a:t>
            </a:r>
            <a:endParaRPr lang="nl-NL" sz="12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FB9D51EC-4FC2-4E81-9794-F7EB217459C6}"/>
              </a:ext>
            </a:extLst>
          </p:cNvPr>
          <p:cNvSpPr txBox="1"/>
          <p:nvPr/>
        </p:nvSpPr>
        <p:spPr>
          <a:xfrm>
            <a:off x="6159832" y="6549105"/>
            <a:ext cx="743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CRI(PAG)</a:t>
            </a:r>
            <a:endParaRPr lang="nl-NL" sz="1200" dirty="0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xmlns="" id="{509CEC4C-74A8-4763-BE92-F2DDF75DCFEB}"/>
              </a:ext>
            </a:extLst>
          </p:cNvPr>
          <p:cNvSpPr txBox="1"/>
          <p:nvPr/>
        </p:nvSpPr>
        <p:spPr>
          <a:xfrm>
            <a:off x="6869681" y="6365940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CIK</a:t>
            </a:r>
            <a:endParaRPr lang="nl-NL" sz="1200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C9218A9-73F6-420B-9079-C06E1278C2BA}"/>
              </a:ext>
            </a:extLst>
          </p:cNvPr>
          <p:cNvSpPr txBox="1"/>
          <p:nvPr/>
        </p:nvSpPr>
        <p:spPr>
          <a:xfrm>
            <a:off x="7337250" y="599961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TSIH</a:t>
            </a:r>
            <a:endParaRPr lang="nl-NL" sz="1200" dirty="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18EC4E08-8C04-46C0-83D1-934812F9FDEC}"/>
              </a:ext>
            </a:extLst>
          </p:cNvPr>
          <p:cNvSpPr txBox="1"/>
          <p:nvPr/>
        </p:nvSpPr>
        <p:spPr>
          <a:xfrm>
            <a:off x="8831429" y="3285351"/>
            <a:ext cx="4853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CHI</a:t>
            </a:r>
            <a:endParaRPr lang="nl-NL" sz="12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BA00A063-B247-4F4B-9D98-82EB2C76FCDC}"/>
              </a:ext>
            </a:extLst>
          </p:cNvPr>
          <p:cNvSpPr txBox="1"/>
          <p:nvPr/>
        </p:nvSpPr>
        <p:spPr>
          <a:xfrm>
            <a:off x="5263851" y="6653763"/>
            <a:ext cx="5048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9966CD"/>
                </a:solidFill>
              </a:rPr>
              <a:t>IST</a:t>
            </a:r>
            <a:endParaRPr lang="nl-NL" sz="1200" dirty="0">
              <a:solidFill>
                <a:srgbClr val="9966CD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C39AB0F-A0DC-477D-ABA8-468C65E6F04D}"/>
              </a:ext>
            </a:extLst>
          </p:cNvPr>
          <p:cNvGrpSpPr/>
          <p:nvPr/>
        </p:nvGrpSpPr>
        <p:grpSpPr>
          <a:xfrm>
            <a:off x="8458207" y="293730"/>
            <a:ext cx="870024" cy="1479508"/>
            <a:chOff x="7717046" y="6080"/>
            <a:chExt cx="870024" cy="1479508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xmlns="" id="{DDC546A9-4151-465D-AAEB-27966A8D646E}"/>
                </a:ext>
              </a:extLst>
            </p:cNvPr>
            <p:cNvSpPr txBox="1"/>
            <p:nvPr/>
          </p:nvSpPr>
          <p:spPr>
            <a:xfrm>
              <a:off x="7976900" y="6080"/>
              <a:ext cx="610170" cy="1479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en-US" sz="1200" dirty="0"/>
                <a:t>DAL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IST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LAR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LIP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OVC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PIV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RUD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SKO</a:t>
              </a:r>
            </a:p>
            <a:p>
              <a:pPr>
                <a:lnSpc>
                  <a:spcPts val="1200"/>
                </a:lnSpc>
              </a:pPr>
              <a:r>
                <a:rPr lang="en-US" sz="1200" dirty="0"/>
                <a:t>TSIR</a:t>
              </a:r>
              <a:endParaRPr lang="nl-NL" sz="12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E3E3D1E1-95FD-4F18-99A9-80136321C5F6}"/>
                </a:ext>
              </a:extLst>
            </p:cNvPr>
            <p:cNvGrpSpPr/>
            <p:nvPr/>
          </p:nvGrpSpPr>
          <p:grpSpPr>
            <a:xfrm>
              <a:off x="7717046" y="18752"/>
              <a:ext cx="678203" cy="1429048"/>
              <a:chOff x="7717046" y="18752"/>
              <a:chExt cx="678203" cy="1429048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xmlns="" id="{60BF6FF3-AFFE-46B3-B9A9-8528DE17024C}"/>
                  </a:ext>
                </a:extLst>
              </p:cNvPr>
              <p:cNvSpPr/>
              <p:nvPr/>
            </p:nvSpPr>
            <p:spPr>
              <a:xfrm>
                <a:off x="7717046" y="18752"/>
                <a:ext cx="678203" cy="14290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0ED226F6-E4FC-4A17-A164-03FB1063B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2592" y="277772"/>
                <a:ext cx="219833" cy="0"/>
              </a:xfrm>
              <a:prstGeom prst="line">
                <a:avLst/>
              </a:prstGeom>
              <a:ln w="19050">
                <a:solidFill>
                  <a:srgbClr val="99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xmlns="" id="{91787C8B-8DE1-4212-9D99-D2B2A7F6CA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2550" y="430503"/>
                <a:ext cx="219833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xmlns="" id="{BA8D8610-D769-407C-BDD1-2C42826275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3203" y="130121"/>
                <a:ext cx="219833" cy="0"/>
              </a:xfrm>
              <a:prstGeom prst="line">
                <a:avLst/>
              </a:prstGeom>
              <a:ln w="19050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xmlns="" id="{A87C66B1-A78A-443E-AD8B-5C0A7143B1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2035" y="584295"/>
                <a:ext cx="219833" cy="0"/>
              </a:xfrm>
              <a:prstGeom prst="line">
                <a:avLst/>
              </a:prstGeom>
              <a:ln w="19050">
                <a:solidFill>
                  <a:srgbClr val="00CC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xmlns="" id="{6EF5DFA6-2C1C-4D43-89AD-A28497381A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1993" y="738614"/>
                <a:ext cx="219833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xmlns="" id="{6624CB30-CB0F-4E18-A423-A01684115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80" y="890885"/>
                <a:ext cx="219833" cy="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>
                <a:extLst>
                  <a:ext uri="{FF2B5EF4-FFF2-40B4-BE49-F238E27FC236}">
                    <a16:creationId xmlns:a16="http://schemas.microsoft.com/office/drawing/2014/main" xmlns="" id="{3BBBED01-332A-42CB-B5C0-ECA3C9D48D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38" y="1038536"/>
                <a:ext cx="219833" cy="0"/>
              </a:xfrm>
              <a:prstGeom prst="line">
                <a:avLst/>
              </a:prstGeom>
              <a:ln w="19050">
                <a:solidFill>
                  <a:srgbClr val="CC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>
                <a:extLst>
                  <a:ext uri="{FF2B5EF4-FFF2-40B4-BE49-F238E27FC236}">
                    <a16:creationId xmlns:a16="http://schemas.microsoft.com/office/drawing/2014/main" xmlns="" id="{43C6E676-1554-4661-8F43-0A566B673B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3623" y="1192328"/>
                <a:ext cx="219833" cy="0"/>
              </a:xfrm>
              <a:prstGeom prst="line">
                <a:avLst/>
              </a:prstGeom>
              <a:ln w="19050">
                <a:solidFill>
                  <a:srgbClr val="FF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xmlns="" id="{56D0C50C-9537-4AE0-BC8A-0E697894E9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3581" y="1356807"/>
                <a:ext cx="219833" cy="0"/>
              </a:xfrm>
              <a:prstGeom prst="line">
                <a:avLst/>
              </a:prstGeom>
              <a:ln w="19050">
                <a:solidFill>
                  <a:srgbClr val="99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AD88553-0DAA-4C0F-A1C1-772102AD3D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8378" y="397506"/>
            <a:ext cx="6573051" cy="6305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4AC2F98-1F69-442B-9E1C-AD837DE228AF}"/>
              </a:ext>
            </a:extLst>
          </p:cNvPr>
          <p:cNvSpPr txBox="1"/>
          <p:nvPr/>
        </p:nvSpPr>
        <p:spPr>
          <a:xfrm>
            <a:off x="128486" y="38540"/>
            <a:ext cx="20630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/>
              <a:t>Additional file </a:t>
            </a:r>
            <a:r>
              <a:rPr lang="en-US" sz="1100" b="1" smtClean="0"/>
              <a:t>6 Figure S2. </a:t>
            </a:r>
            <a:r>
              <a:rPr lang="en-US" sz="1100" dirty="0"/>
              <a:t>Neighbor-Joining tree visualizing the allele-sharing distances of the Southeastern European sheep. See Fig. 1 or Table S1 for the breed codes. Breeds that are dispersed over different branches of the tree have been indicated by colored lines. </a:t>
            </a:r>
            <a:endParaRPr lang="nl-NL" sz="1100" dirty="0"/>
          </a:p>
          <a:p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2109897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</cp:revision>
  <dcterms:created xsi:type="dcterms:W3CDTF">2020-02-17T15:57:34Z</dcterms:created>
  <dcterms:modified xsi:type="dcterms:W3CDTF">2020-04-24T20:55:02Z</dcterms:modified>
</cp:coreProperties>
</file>