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9" r:id="rId2"/>
    <p:sldId id="264" r:id="rId3"/>
    <p:sldId id="260" r:id="rId4"/>
    <p:sldId id="266" r:id="rId5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56" autoAdjust="0"/>
    <p:restoredTop sz="94660"/>
  </p:normalViewPr>
  <p:slideViewPr>
    <p:cSldViewPr snapToGrid="0">
      <p:cViewPr>
        <p:scale>
          <a:sx n="100" d="100"/>
          <a:sy n="100" d="100"/>
        </p:scale>
        <p:origin x="210" y="-156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95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40026C-026D-47D8-A5E5-ED866352F875}" type="datetimeFigureOut">
              <a:rPr lang="en-GB" smtClean="0"/>
              <a:t>18/03/2016</a:t>
            </a:fld>
            <a:endParaRPr lang="en-GB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GB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D8B9D9-F80C-4B1D-976B-BF1132D3E4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36711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D8B9D9-F80C-4B1D-976B-BF1132D3E448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92975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zh-TW" altLang="en-US" smtClean="0"/>
              <a:t>按一下以編輯母片標題樣式</a:t>
            </a:r>
            <a:endParaRPr lang="en-GB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zh-TW" altLang="en-US" smtClean="0"/>
              <a:t>按一下以編輯母片副標題樣式</a:t>
            </a:r>
            <a:endParaRPr lang="en-GB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B39CD-CE23-4E29-A97C-7EB15674A366}" type="datetimeFigureOut">
              <a:rPr lang="en-GB" smtClean="0"/>
              <a:t>18/03/2016</a:t>
            </a:fld>
            <a:endParaRPr lang="en-GB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6A931-7163-463E-9CAB-A3A490F57C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1834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GB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GB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B39CD-CE23-4E29-A97C-7EB15674A366}" type="datetimeFigureOut">
              <a:rPr lang="en-GB" smtClean="0"/>
              <a:t>18/03/2016</a:t>
            </a:fld>
            <a:endParaRPr lang="en-GB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6A931-7163-463E-9CAB-A3A490F57C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3371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TW" altLang="en-US" smtClean="0"/>
              <a:t>按一下以編輯母片標題樣式</a:t>
            </a:r>
            <a:endParaRPr lang="en-GB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B39CD-CE23-4E29-A97C-7EB15674A366}" type="datetimeFigureOut">
              <a:rPr lang="en-GB" smtClean="0"/>
              <a:t>18/03/2016</a:t>
            </a:fld>
            <a:endParaRPr lang="en-GB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6A931-7163-463E-9CAB-A3A490F57C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4139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GB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GB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GB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B39CD-CE23-4E29-A97C-7EB15674A366}" type="datetimeFigureOut">
              <a:rPr lang="en-GB" smtClean="0"/>
              <a:t>18/03/2016</a:t>
            </a:fld>
            <a:endParaRPr lang="en-GB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6A931-7163-463E-9CAB-A3A490F57C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1351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GB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GB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GB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B39CD-CE23-4E29-A97C-7EB15674A366}" type="datetimeFigureOut">
              <a:rPr lang="en-GB" smtClean="0"/>
              <a:t>18/03/2016</a:t>
            </a:fld>
            <a:endParaRPr lang="en-GB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6A931-7163-463E-9CAB-A3A490F57C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700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GB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B39CD-CE23-4E29-A97C-7EB15674A366}" type="datetimeFigureOut">
              <a:rPr lang="en-GB" smtClean="0"/>
              <a:t>18/03/2016</a:t>
            </a:fld>
            <a:endParaRPr lang="en-GB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6A931-7163-463E-9CAB-A3A490F57C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9195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B39CD-CE23-4E29-A97C-7EB15674A366}" type="datetimeFigureOut">
              <a:rPr lang="en-GB" smtClean="0"/>
              <a:t>18/03/2016</a:t>
            </a:fld>
            <a:endParaRPr lang="en-GB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6A931-7163-463E-9CAB-A3A490F57C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3039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zh-TW" altLang="en-US" smtClean="0"/>
              <a:t>按一下以編輯母片標題樣式</a:t>
            </a:r>
            <a:endParaRPr lang="en-GB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GB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B39CD-CE23-4E29-A97C-7EB15674A366}" type="datetimeFigureOut">
              <a:rPr lang="en-GB" smtClean="0"/>
              <a:t>18/03/2016</a:t>
            </a:fld>
            <a:endParaRPr lang="en-GB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6A931-7163-463E-9CAB-A3A490F57C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6776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zh-TW" altLang="en-US" smtClean="0"/>
              <a:t>按一下以編輯母片標題樣式</a:t>
            </a:r>
            <a:endParaRPr lang="en-GB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endParaRPr lang="en-GB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B39CD-CE23-4E29-A97C-7EB15674A366}" type="datetimeFigureOut">
              <a:rPr lang="en-GB" smtClean="0"/>
              <a:t>18/03/2016</a:t>
            </a:fld>
            <a:endParaRPr lang="en-GB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6A931-7163-463E-9CAB-A3A490F57C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9188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GB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GB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B39CD-CE23-4E29-A97C-7EB15674A366}" type="datetimeFigureOut">
              <a:rPr lang="en-GB" smtClean="0"/>
              <a:t>18/03/2016</a:t>
            </a:fld>
            <a:endParaRPr lang="en-GB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6A931-7163-463E-9CAB-A3A490F57C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133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GB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GB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B39CD-CE23-4E29-A97C-7EB15674A366}" type="datetimeFigureOut">
              <a:rPr lang="en-GB" smtClean="0"/>
              <a:t>18/03/2016</a:t>
            </a:fld>
            <a:endParaRPr lang="en-GB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6A931-7163-463E-9CAB-A3A490F57C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448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GB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GB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5B39CD-CE23-4E29-A97C-7EB15674A366}" type="datetimeFigureOut">
              <a:rPr lang="en-GB" smtClean="0"/>
              <a:t>18/03/2016</a:t>
            </a:fld>
            <a:endParaRPr lang="en-GB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D6A931-7163-463E-9CAB-A3A490F57C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3522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6729898"/>
              </p:ext>
            </p:extLst>
          </p:nvPr>
        </p:nvGraphicFramePr>
        <p:xfrm>
          <a:off x="996950" y="4318000"/>
          <a:ext cx="5067300" cy="4454525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779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877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 dirty="0" smtClean="0">
                          <a:effectLst/>
                        </a:rPr>
                        <a:t>Target</a:t>
                      </a:r>
                      <a:r>
                        <a:rPr lang="en-GB" sz="1200" u="none" strike="noStrike" baseline="0" dirty="0" smtClean="0">
                          <a:effectLst/>
                        </a:rPr>
                        <a:t> genes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 dirty="0" smtClean="0">
                          <a:effectLst/>
                        </a:rPr>
                        <a:t>Update functions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smtClean="0">
                          <a:effectLst/>
                        </a:rPr>
                        <a:t>Erg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smtClean="0">
                          <a:effectLst/>
                        </a:rPr>
                        <a:t>(Runx1 ∨ Fli1 ∨ Gata2 ∨ Erg) ∧¬ (</a:t>
                      </a:r>
                      <a:r>
                        <a:rPr lang="en-GB" sz="1200" i="1" u="none" strike="noStrike" dirty="0" err="1" smtClean="0">
                          <a:effectLst/>
                        </a:rPr>
                        <a:t>Scl</a:t>
                      </a:r>
                      <a:r>
                        <a:rPr lang="en-GB" sz="1200" i="1" u="none" strike="noStrike" dirty="0" smtClean="0">
                          <a:effectLst/>
                        </a:rPr>
                        <a:t> ∧ Eto2)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smtClean="0">
                          <a:effectLst/>
                        </a:rPr>
                        <a:t>Eto2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smtClean="0">
                          <a:effectLst/>
                        </a:rPr>
                        <a:t>(Gata2 ∧ </a:t>
                      </a:r>
                      <a:r>
                        <a:rPr lang="en-GB" sz="1200" i="1" u="none" strike="noStrike" dirty="0" err="1" smtClean="0">
                          <a:effectLst/>
                        </a:rPr>
                        <a:t>Scl</a:t>
                      </a:r>
                      <a:r>
                        <a:rPr lang="en-GB" sz="1200" i="1" u="none" strike="noStrike" dirty="0" smtClean="0">
                          <a:effectLst/>
                        </a:rPr>
                        <a:t>)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smtClean="0">
                          <a:effectLst/>
                        </a:rPr>
                        <a:t>Fli1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smtClean="0">
                          <a:effectLst/>
                        </a:rPr>
                        <a:t>(Fli1 ∨ Erg ∨ (</a:t>
                      </a:r>
                      <a:r>
                        <a:rPr lang="en-GB" sz="1200" i="1" u="none" strike="noStrike" dirty="0" err="1" smtClean="0">
                          <a:effectLst/>
                        </a:rPr>
                        <a:t>Scl</a:t>
                      </a:r>
                      <a:r>
                        <a:rPr lang="en-GB" sz="1200" i="1" u="none" strike="noStrike" dirty="0" smtClean="0">
                          <a:effectLst/>
                        </a:rPr>
                        <a:t> ∧ Gata2) ∨ Gata2) ∧¬ (Gata1)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smtClean="0">
                          <a:effectLst/>
                        </a:rPr>
                        <a:t>Fog1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smtClean="0">
                          <a:effectLst/>
                        </a:rPr>
                        <a:t>(</a:t>
                      </a:r>
                      <a:r>
                        <a:rPr lang="en-GB" sz="1200" i="1" u="none" strike="noStrike" dirty="0" err="1" smtClean="0">
                          <a:effectLst/>
                        </a:rPr>
                        <a:t>Scl</a:t>
                      </a:r>
                      <a:r>
                        <a:rPr lang="en-GB" sz="1200" i="1" u="none" strike="noStrike" dirty="0" smtClean="0">
                          <a:effectLst/>
                        </a:rPr>
                        <a:t> ∧ Gata2)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smtClean="0">
                          <a:effectLst/>
                        </a:rPr>
                        <a:t>Gata1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smtClean="0">
                          <a:effectLst/>
                        </a:rPr>
                        <a:t>(</a:t>
                      </a:r>
                      <a:r>
                        <a:rPr lang="en-GB" sz="1200" i="1" u="none" strike="noStrike" dirty="0" err="1" smtClean="0">
                          <a:effectLst/>
                        </a:rPr>
                        <a:t>Scl</a:t>
                      </a:r>
                      <a:r>
                        <a:rPr lang="en-GB" sz="1200" i="1" u="none" strike="noStrike" dirty="0" smtClean="0">
                          <a:effectLst/>
                        </a:rPr>
                        <a:t> ∧ Gata1) ∧¬ ((Gata1 ∧ Sfpi1) ∨ Fli1)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smtClean="0">
                          <a:effectLst/>
                        </a:rPr>
                        <a:t>Gata2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smtClean="0">
                          <a:effectLst/>
                        </a:rPr>
                        <a:t>((Gata2 ∧ </a:t>
                      </a:r>
                      <a:r>
                        <a:rPr lang="en-GB" sz="1200" i="1" u="none" strike="noStrike" dirty="0" err="1" smtClean="0">
                          <a:effectLst/>
                        </a:rPr>
                        <a:t>Scl</a:t>
                      </a:r>
                      <a:r>
                        <a:rPr lang="en-GB" sz="1200" i="1" u="none" strike="noStrike" dirty="0" smtClean="0">
                          <a:effectLst/>
                        </a:rPr>
                        <a:t>) ∨ Fli1 ∨ Erg) ∧¬ ((</a:t>
                      </a:r>
                      <a:r>
                        <a:rPr lang="en-GB" sz="1200" i="1" u="none" strike="noStrike" dirty="0" err="1" smtClean="0">
                          <a:effectLst/>
                        </a:rPr>
                        <a:t>Hhex</a:t>
                      </a:r>
                      <a:r>
                        <a:rPr lang="en-GB" sz="1200" i="1" u="none" strike="noStrike" dirty="0" smtClean="0">
                          <a:effectLst/>
                        </a:rPr>
                        <a:t> ∧ Gata2) ∨ (Fog1 ∧ Gata1))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err="1" smtClean="0">
                          <a:effectLst/>
                        </a:rPr>
                        <a:t>Hhex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smtClean="0">
                          <a:effectLst/>
                        </a:rPr>
                        <a:t>(Erg ∨ Fli1 ∨ (</a:t>
                      </a:r>
                      <a:r>
                        <a:rPr lang="en-GB" sz="1200" i="1" u="none" strike="noStrike" dirty="0" err="1" smtClean="0">
                          <a:effectLst/>
                        </a:rPr>
                        <a:t>Scl</a:t>
                      </a:r>
                      <a:r>
                        <a:rPr lang="en-GB" sz="1200" i="1" u="none" strike="noStrike" dirty="0" smtClean="0">
                          <a:effectLst/>
                        </a:rPr>
                        <a:t> ∧ Gata2))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smtClean="0">
                          <a:effectLst/>
                        </a:rPr>
                        <a:t>Runx1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smtClean="0">
                          <a:effectLst/>
                        </a:rPr>
                        <a:t>(Runx1 ∨ Sfpi1 ∨ (Gata2 ∧ </a:t>
                      </a:r>
                      <a:r>
                        <a:rPr lang="en-GB" sz="1200" i="1" u="none" strike="noStrike" dirty="0" err="1" smtClean="0">
                          <a:effectLst/>
                        </a:rPr>
                        <a:t>Scl</a:t>
                      </a:r>
                      <a:r>
                        <a:rPr lang="en-GB" sz="1200" i="1" u="none" strike="noStrike" dirty="0" smtClean="0">
                          <a:effectLst/>
                        </a:rPr>
                        <a:t>) ∨ Fli1 ∨ Erg) ∧¬ ((Runx1 ∧ Smad6))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err="1" smtClean="0">
                          <a:effectLst/>
                        </a:rPr>
                        <a:t>Scl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smtClean="0">
                          <a:effectLst/>
                        </a:rPr>
                        <a:t>((Gata1 ∧ </a:t>
                      </a:r>
                      <a:r>
                        <a:rPr lang="en-GB" sz="1200" i="1" u="none" strike="noStrike" dirty="0" err="1" smtClean="0">
                          <a:effectLst/>
                        </a:rPr>
                        <a:t>Scl</a:t>
                      </a:r>
                      <a:r>
                        <a:rPr lang="en-GB" sz="1200" i="1" u="none" strike="noStrike" dirty="0" smtClean="0">
                          <a:effectLst/>
                        </a:rPr>
                        <a:t>) ∨ (</a:t>
                      </a:r>
                      <a:r>
                        <a:rPr lang="en-GB" sz="1200" i="1" u="none" strike="noStrike" dirty="0" err="1" smtClean="0">
                          <a:effectLst/>
                        </a:rPr>
                        <a:t>Scl</a:t>
                      </a:r>
                      <a:r>
                        <a:rPr lang="en-GB" sz="1200" i="1" u="none" strike="noStrike" dirty="0" smtClean="0">
                          <a:effectLst/>
                        </a:rPr>
                        <a:t> ∧ Gata2) ∨ (Gata2 ∧ Fli1) ∨ Fli1 ∨ Erg)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smtClean="0">
                          <a:effectLst/>
                        </a:rPr>
                        <a:t>Sfpi1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smtClean="0">
                          <a:effectLst/>
                        </a:rPr>
                        <a:t>(Sfpi1 ∨ Runx1 ∨ Fli1) ∧¬ ((Gata1 ∧ Sfpi1))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smtClean="0">
                          <a:effectLst/>
                        </a:rPr>
                        <a:t>Smad6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smtClean="0">
                          <a:effectLst/>
                        </a:rPr>
                        <a:t>((Gata2 ∧ </a:t>
                      </a:r>
                      <a:r>
                        <a:rPr lang="en-GB" sz="1200" i="1" u="none" strike="noStrike" dirty="0" err="1" smtClean="0">
                          <a:effectLst/>
                        </a:rPr>
                        <a:t>Scl</a:t>
                      </a:r>
                      <a:r>
                        <a:rPr lang="en-GB" sz="1200" i="1" u="none" strike="noStrike" dirty="0" smtClean="0">
                          <a:effectLst/>
                        </a:rPr>
                        <a:t>) ∨ Fli1 ∨ Erg)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" name="文字方塊 1"/>
          <p:cNvSpPr txBox="1"/>
          <p:nvPr/>
        </p:nvSpPr>
        <p:spPr>
          <a:xfrm>
            <a:off x="996950" y="723900"/>
            <a:ext cx="2482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Original </a:t>
            </a:r>
            <a:r>
              <a:rPr lang="en-GB" dirty="0" err="1" smtClean="0"/>
              <a:t>Bonzanni</a:t>
            </a:r>
            <a:r>
              <a:rPr lang="en-GB" dirty="0" smtClean="0"/>
              <a:t> model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66" r="26389"/>
          <a:stretch/>
        </p:blipFill>
        <p:spPr>
          <a:xfrm>
            <a:off x="1835150" y="1265436"/>
            <a:ext cx="3390900" cy="288036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38212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4359012"/>
              </p:ext>
            </p:extLst>
          </p:nvPr>
        </p:nvGraphicFramePr>
        <p:xfrm>
          <a:off x="1035050" y="4413250"/>
          <a:ext cx="5067300" cy="4454525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779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877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 dirty="0" smtClean="0">
                          <a:effectLst/>
                        </a:rPr>
                        <a:t>Target</a:t>
                      </a:r>
                      <a:r>
                        <a:rPr lang="en-GB" sz="1200" u="none" strike="noStrike" baseline="0" dirty="0" smtClean="0">
                          <a:effectLst/>
                        </a:rPr>
                        <a:t> genes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 dirty="0" smtClean="0">
                          <a:effectLst/>
                        </a:rPr>
                        <a:t>Update functions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smtClean="0">
                          <a:effectLst/>
                        </a:rPr>
                        <a:t>Erg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smtClean="0">
                          <a:effectLst/>
                        </a:rPr>
                        <a:t>(Runx1 ∨ Fli1 ∨ </a:t>
                      </a:r>
                      <a:r>
                        <a:rPr lang="en-GB" sz="1200" i="1" u="none" strike="noStrike" dirty="0" smtClean="0">
                          <a:effectLst/>
                        </a:rPr>
                        <a:t>Gata2) </a:t>
                      </a:r>
                      <a:r>
                        <a:rPr lang="en-GB" sz="1200" i="1" u="none" strike="noStrike" dirty="0" smtClean="0">
                          <a:effectLst/>
                        </a:rPr>
                        <a:t>∧¬ </a:t>
                      </a:r>
                      <a:r>
                        <a:rPr lang="en-GB" sz="1200" i="1" u="none" strike="noStrike" dirty="0" smtClean="0">
                          <a:effectLst/>
                        </a:rPr>
                        <a:t>((</a:t>
                      </a:r>
                      <a:r>
                        <a:rPr lang="en-GB" sz="1200" i="1" u="none" strike="noStrike" dirty="0" err="1" smtClean="0">
                          <a:effectLst/>
                        </a:rPr>
                        <a:t>Scl</a:t>
                      </a:r>
                      <a:r>
                        <a:rPr lang="en-GB" sz="1200" i="1" u="none" strike="noStrike" dirty="0" smtClean="0">
                          <a:effectLst/>
                        </a:rPr>
                        <a:t> ∧ Eto2</a:t>
                      </a:r>
                      <a:r>
                        <a:rPr lang="en-GB" sz="1200" i="1" u="none" strike="noStrike" dirty="0" smtClean="0">
                          <a:effectLst/>
                        </a:rPr>
                        <a:t>) ∨ </a:t>
                      </a:r>
                      <a:r>
                        <a:rPr lang="en-GB" sz="1200" i="1" u="none" strike="noStrike" dirty="0" err="1" smtClean="0">
                          <a:effectLst/>
                        </a:rPr>
                        <a:t>Hhex</a:t>
                      </a:r>
                      <a:r>
                        <a:rPr lang="en-GB" sz="1200" i="1" u="none" strike="noStrike" dirty="0" smtClean="0">
                          <a:effectLst/>
                        </a:rPr>
                        <a:t>)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smtClean="0">
                          <a:effectLst/>
                        </a:rPr>
                        <a:t>Eto2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smtClean="0">
                          <a:effectLst/>
                        </a:rPr>
                        <a:t>((</a:t>
                      </a:r>
                      <a:r>
                        <a:rPr lang="en-GB" sz="1200" i="1" u="none" strike="noStrike" dirty="0" smtClean="0">
                          <a:effectLst/>
                        </a:rPr>
                        <a:t>Gata2 ∧ </a:t>
                      </a:r>
                      <a:r>
                        <a:rPr lang="en-GB" sz="1200" i="1" u="none" strike="noStrike" dirty="0" err="1" smtClean="0">
                          <a:effectLst/>
                        </a:rPr>
                        <a:t>Scl</a:t>
                      </a:r>
                      <a:r>
                        <a:rPr lang="en-GB" sz="1200" i="1" u="none" strike="noStrike" dirty="0" smtClean="0">
                          <a:effectLst/>
                        </a:rPr>
                        <a:t>) ∨ </a:t>
                      </a:r>
                      <a:r>
                        <a:rPr lang="en-GB" sz="1200" i="1" u="none" strike="noStrike" dirty="0" err="1" smtClean="0">
                          <a:effectLst/>
                        </a:rPr>
                        <a:t>Hhex</a:t>
                      </a:r>
                      <a:r>
                        <a:rPr lang="en-GB" sz="1200" i="1" u="none" strike="noStrike" dirty="0" smtClean="0">
                          <a:effectLst/>
                        </a:rPr>
                        <a:t>)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smtClean="0">
                          <a:effectLst/>
                        </a:rPr>
                        <a:t>Fli1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smtClean="0">
                          <a:effectLst/>
                        </a:rPr>
                        <a:t>(Fli1 ∨ Erg ∨ </a:t>
                      </a:r>
                      <a:r>
                        <a:rPr lang="en-GB" sz="1200" i="1" u="none" strike="noStrike" dirty="0" err="1" smtClean="0">
                          <a:effectLst/>
                        </a:rPr>
                        <a:t>Scl</a:t>
                      </a:r>
                      <a:r>
                        <a:rPr lang="en-GB" sz="1200" i="1" u="none" strike="noStrike" dirty="0" smtClean="0">
                          <a:effectLst/>
                        </a:rPr>
                        <a:t>∨ </a:t>
                      </a:r>
                      <a:r>
                        <a:rPr lang="en-GB" sz="1200" i="1" u="none" strike="noStrike" dirty="0" smtClean="0">
                          <a:effectLst/>
                        </a:rPr>
                        <a:t>Gata2) ∧¬ (</a:t>
                      </a:r>
                      <a:r>
                        <a:rPr lang="en-GB" sz="1200" i="1" u="none" strike="noStrike" dirty="0" smtClean="0">
                          <a:effectLst/>
                        </a:rPr>
                        <a:t>Gata1 ∨ Fog1)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smtClean="0">
                          <a:effectLst/>
                        </a:rPr>
                        <a:t>Fog1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smtClean="0">
                          <a:effectLst/>
                        </a:rPr>
                        <a:t>((</a:t>
                      </a:r>
                      <a:r>
                        <a:rPr lang="en-GB" sz="1200" i="1" u="none" strike="noStrike" dirty="0" err="1" smtClean="0">
                          <a:effectLst/>
                        </a:rPr>
                        <a:t>Scl</a:t>
                      </a:r>
                      <a:r>
                        <a:rPr lang="en-GB" sz="1200" i="1" u="none" strike="noStrike" dirty="0" smtClean="0">
                          <a:effectLst/>
                        </a:rPr>
                        <a:t> ∧ Gata2</a:t>
                      </a:r>
                      <a:r>
                        <a:rPr lang="en-GB" sz="1200" i="1" u="none" strike="noStrike" dirty="0" smtClean="0">
                          <a:effectLst/>
                        </a:rPr>
                        <a:t>) ∨ Eto2)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smtClean="0">
                          <a:effectLst/>
                        </a:rPr>
                        <a:t>Gata1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smtClean="0">
                          <a:effectLst/>
                        </a:rPr>
                        <a:t>(Eto2∨ (</a:t>
                      </a:r>
                      <a:r>
                        <a:rPr lang="en-GB" sz="1200" i="1" u="none" strike="noStrike" dirty="0" err="1" smtClean="0">
                          <a:effectLst/>
                        </a:rPr>
                        <a:t>Scl</a:t>
                      </a:r>
                      <a:r>
                        <a:rPr lang="en-GB" sz="1200" i="1" u="none" strike="noStrike" dirty="0" smtClean="0">
                          <a:effectLst/>
                        </a:rPr>
                        <a:t> ∧ Gata1) ∧¬ </a:t>
                      </a:r>
                      <a:r>
                        <a:rPr lang="en-GB" sz="1200" i="1" u="none" strike="noStrike" dirty="0" smtClean="0">
                          <a:effectLst/>
                        </a:rPr>
                        <a:t>(Sfpi1∨ Fli1∨ </a:t>
                      </a:r>
                      <a:r>
                        <a:rPr lang="en-GB" sz="1200" i="1" u="none" strike="noStrike" dirty="0" err="1" smtClean="0">
                          <a:effectLst/>
                        </a:rPr>
                        <a:t>Hhex</a:t>
                      </a:r>
                      <a:r>
                        <a:rPr lang="en-GB" sz="1200" i="1" u="none" strike="noStrike" dirty="0" smtClean="0">
                          <a:effectLst/>
                        </a:rPr>
                        <a:t>)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smtClean="0">
                          <a:effectLst/>
                        </a:rPr>
                        <a:t>Gata2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smtClean="0">
                          <a:effectLst/>
                        </a:rPr>
                        <a:t>(</a:t>
                      </a:r>
                      <a:r>
                        <a:rPr lang="en-GB" sz="1200" i="1" u="none" strike="noStrike" dirty="0" err="1" smtClean="0">
                          <a:effectLst/>
                        </a:rPr>
                        <a:t>Scl</a:t>
                      </a:r>
                      <a:r>
                        <a:rPr lang="en-GB" sz="1200" i="1" u="none" strike="noStrike" baseline="0" dirty="0" smtClean="0">
                          <a:effectLst/>
                        </a:rPr>
                        <a:t> </a:t>
                      </a:r>
                      <a:r>
                        <a:rPr lang="en-GB" sz="1200" i="1" u="none" strike="noStrike" dirty="0" smtClean="0">
                          <a:effectLst/>
                        </a:rPr>
                        <a:t>∨ </a:t>
                      </a:r>
                      <a:r>
                        <a:rPr lang="en-GB" sz="1200" i="1" u="none" strike="noStrike" dirty="0" smtClean="0">
                          <a:effectLst/>
                        </a:rPr>
                        <a:t>Fli1 ∨ Erg) ∧¬ </a:t>
                      </a:r>
                      <a:r>
                        <a:rPr lang="en-GB" sz="1200" i="1" u="none" strike="noStrike" dirty="0" smtClean="0">
                          <a:effectLst/>
                        </a:rPr>
                        <a:t>(Gata1 ∨ (</a:t>
                      </a:r>
                      <a:r>
                        <a:rPr lang="en-GB" sz="1200" i="1" u="none" strike="noStrike" dirty="0" err="1" smtClean="0">
                          <a:effectLst/>
                        </a:rPr>
                        <a:t>Hhex</a:t>
                      </a:r>
                      <a:r>
                        <a:rPr lang="en-GB" sz="1200" i="1" u="none" strike="noStrike" dirty="0" smtClean="0">
                          <a:effectLst/>
                        </a:rPr>
                        <a:t> </a:t>
                      </a:r>
                      <a:r>
                        <a:rPr lang="en-GB" sz="1200" i="1" u="none" strike="noStrike" dirty="0" smtClean="0">
                          <a:effectLst/>
                        </a:rPr>
                        <a:t>∧ </a:t>
                      </a:r>
                      <a:r>
                        <a:rPr lang="en-GB" sz="1200" i="1" u="none" strike="noStrike" dirty="0" smtClean="0">
                          <a:effectLst/>
                        </a:rPr>
                        <a:t>Eto2) </a:t>
                      </a:r>
                      <a:r>
                        <a:rPr lang="en-GB" sz="1200" i="1" u="none" strike="noStrike" dirty="0" smtClean="0">
                          <a:effectLst/>
                        </a:rPr>
                        <a:t>∨ </a:t>
                      </a:r>
                      <a:r>
                        <a:rPr lang="en-GB" sz="1200" i="1" u="none" strike="noStrike" dirty="0" smtClean="0">
                          <a:effectLst/>
                        </a:rPr>
                        <a:t>(</a:t>
                      </a:r>
                      <a:r>
                        <a:rPr lang="en-GB" sz="1200" i="1" u="none" strike="noStrike" dirty="0" err="1" smtClean="0">
                          <a:effectLst/>
                        </a:rPr>
                        <a:t>Hhex</a:t>
                      </a:r>
                      <a:r>
                        <a:rPr lang="en-GB" sz="1200" i="1" u="none" strike="noStrike" dirty="0" smtClean="0">
                          <a:effectLst/>
                        </a:rPr>
                        <a:t> </a:t>
                      </a:r>
                      <a:r>
                        <a:rPr lang="en-GB" sz="1200" i="1" u="none" strike="noStrike" dirty="0" smtClean="0">
                          <a:effectLst/>
                        </a:rPr>
                        <a:t>∧ </a:t>
                      </a:r>
                      <a:r>
                        <a:rPr lang="en-GB" sz="1200" i="1" u="none" strike="noStrike" dirty="0" smtClean="0">
                          <a:effectLst/>
                        </a:rPr>
                        <a:t>Runx1))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err="1" smtClean="0">
                          <a:effectLst/>
                        </a:rPr>
                        <a:t>Hhex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smtClean="0">
                          <a:effectLst/>
                        </a:rPr>
                        <a:t>(Erg ∨ Fli1 ∨ </a:t>
                      </a:r>
                      <a:r>
                        <a:rPr lang="en-GB" sz="1200" i="1" u="none" strike="noStrike" dirty="0" smtClean="0">
                          <a:effectLst/>
                        </a:rPr>
                        <a:t> Sfpi1 ∨  (</a:t>
                      </a:r>
                      <a:r>
                        <a:rPr lang="en-GB" sz="1200" i="1" u="none" strike="noStrike" dirty="0" err="1" smtClean="0">
                          <a:effectLst/>
                        </a:rPr>
                        <a:t>Scl</a:t>
                      </a:r>
                      <a:r>
                        <a:rPr lang="en-GB" sz="1200" i="1" u="none" strike="noStrike" dirty="0" smtClean="0">
                          <a:effectLst/>
                        </a:rPr>
                        <a:t> </a:t>
                      </a:r>
                      <a:r>
                        <a:rPr lang="en-GB" sz="1200" i="1" u="none" strike="noStrike" dirty="0" smtClean="0">
                          <a:effectLst/>
                        </a:rPr>
                        <a:t>∧ Gata2))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smtClean="0">
                          <a:effectLst/>
                        </a:rPr>
                        <a:t>Runx1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smtClean="0">
                          <a:effectLst/>
                        </a:rPr>
                        <a:t>(Runx1 ∨ Sfpi1 ∨ (Gata2 ∧ </a:t>
                      </a:r>
                      <a:r>
                        <a:rPr lang="en-GB" sz="1200" i="1" u="none" strike="noStrike" dirty="0" err="1" smtClean="0">
                          <a:effectLst/>
                        </a:rPr>
                        <a:t>Scl</a:t>
                      </a:r>
                      <a:r>
                        <a:rPr lang="en-GB" sz="1200" i="1" u="none" strike="noStrike" dirty="0" smtClean="0">
                          <a:effectLst/>
                        </a:rPr>
                        <a:t>) ∨ </a:t>
                      </a:r>
                      <a:r>
                        <a:rPr lang="en-GB" sz="1200" i="1" u="none" strike="noStrike" dirty="0" smtClean="0">
                          <a:effectLst/>
                        </a:rPr>
                        <a:t> </a:t>
                      </a:r>
                      <a:r>
                        <a:rPr lang="en-GB" sz="1200" i="1" u="none" strike="noStrike" dirty="0" smtClean="0">
                          <a:effectLst/>
                        </a:rPr>
                        <a:t>Erg) ∧¬ </a:t>
                      </a:r>
                      <a:r>
                        <a:rPr lang="en-GB" sz="1200" i="1" u="none" strike="noStrike" dirty="0" smtClean="0">
                          <a:effectLst/>
                        </a:rPr>
                        <a:t>(Fli1</a:t>
                      </a:r>
                      <a:r>
                        <a:rPr lang="en-GB" sz="1200" i="1" u="none" strike="noStrike" baseline="0" dirty="0" smtClean="0">
                          <a:effectLst/>
                        </a:rPr>
                        <a:t> </a:t>
                      </a:r>
                      <a:r>
                        <a:rPr lang="en-GB" sz="1200" i="1" u="none" strike="noStrike" dirty="0" smtClean="0">
                          <a:effectLst/>
                        </a:rPr>
                        <a:t>∨ Smad6)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err="1" smtClean="0">
                          <a:effectLst/>
                        </a:rPr>
                        <a:t>Scl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smtClean="0">
                          <a:effectLst/>
                        </a:rPr>
                        <a:t>((Gata1 ∧ </a:t>
                      </a:r>
                      <a:r>
                        <a:rPr lang="en-GB" sz="1200" i="1" u="none" strike="noStrike" dirty="0" err="1" smtClean="0">
                          <a:effectLst/>
                        </a:rPr>
                        <a:t>Scl</a:t>
                      </a:r>
                      <a:r>
                        <a:rPr lang="en-GB" sz="1200" i="1" u="none" strike="noStrike" dirty="0" smtClean="0">
                          <a:effectLst/>
                        </a:rPr>
                        <a:t>) ∨ (</a:t>
                      </a:r>
                      <a:r>
                        <a:rPr lang="en-GB" sz="1200" i="1" u="none" strike="noStrike" dirty="0" err="1" smtClean="0">
                          <a:effectLst/>
                        </a:rPr>
                        <a:t>Scl</a:t>
                      </a:r>
                      <a:r>
                        <a:rPr lang="en-GB" sz="1200" i="1" u="none" strike="noStrike" dirty="0" smtClean="0">
                          <a:effectLst/>
                        </a:rPr>
                        <a:t> ∧ Gata2) </a:t>
                      </a:r>
                      <a:r>
                        <a:rPr lang="en-GB" sz="1200" i="1" u="none" strike="noStrike" dirty="0" smtClean="0">
                          <a:effectLst/>
                        </a:rPr>
                        <a:t>∨ </a:t>
                      </a:r>
                      <a:r>
                        <a:rPr lang="en-GB" sz="1200" i="1" u="none" strike="noStrike" dirty="0" smtClean="0">
                          <a:effectLst/>
                        </a:rPr>
                        <a:t>Fli1 ∨ Erg)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smtClean="0">
                          <a:effectLst/>
                        </a:rPr>
                        <a:t>Sfpi1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smtClean="0">
                          <a:effectLst/>
                        </a:rPr>
                        <a:t>((Erg ∧ Sfpi1) </a:t>
                      </a:r>
                      <a:r>
                        <a:rPr lang="en-GB" sz="1200" i="1" u="none" strike="noStrike" dirty="0" smtClean="0">
                          <a:effectLst/>
                        </a:rPr>
                        <a:t>∨ Runx1 ∨ Fli1) ∧¬ ((Gata1 ∧ Sfpi1))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smtClean="0">
                          <a:effectLst/>
                        </a:rPr>
                        <a:t>Smad6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smtClean="0">
                          <a:effectLst/>
                        </a:rPr>
                        <a:t>((Gata2 ∧ </a:t>
                      </a:r>
                      <a:r>
                        <a:rPr lang="en-GB" sz="1200" i="1" u="none" strike="noStrike" dirty="0" err="1" smtClean="0">
                          <a:effectLst/>
                        </a:rPr>
                        <a:t>Scl</a:t>
                      </a:r>
                      <a:r>
                        <a:rPr lang="en-GB" sz="1200" i="1" u="none" strike="noStrike" dirty="0" smtClean="0">
                          <a:effectLst/>
                        </a:rPr>
                        <a:t>) ∨ Fli1 ∨ Erg</a:t>
                      </a:r>
                      <a:r>
                        <a:rPr lang="en-GB" sz="1200" i="1" u="none" strike="noStrike" dirty="0" smtClean="0">
                          <a:effectLst/>
                        </a:rPr>
                        <a:t>) ∧¬ (Fog1)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6" name="文字方塊 5"/>
          <p:cNvSpPr txBox="1"/>
          <p:nvPr/>
        </p:nvSpPr>
        <p:spPr>
          <a:xfrm>
            <a:off x="996950" y="723900"/>
            <a:ext cx="2446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Trained </a:t>
            </a:r>
            <a:r>
              <a:rPr lang="en-GB" dirty="0" err="1" smtClean="0"/>
              <a:t>Bonzanni</a:t>
            </a:r>
            <a:r>
              <a:rPr lang="en-GB" dirty="0" smtClean="0"/>
              <a:t> model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66" r="26389"/>
          <a:stretch/>
        </p:blipFill>
        <p:spPr>
          <a:xfrm>
            <a:off x="1873250" y="1304145"/>
            <a:ext cx="3390900" cy="289819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56975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3963136"/>
              </p:ext>
            </p:extLst>
          </p:nvPr>
        </p:nvGraphicFramePr>
        <p:xfrm>
          <a:off x="1111250" y="4413250"/>
          <a:ext cx="5067300" cy="4454525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779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877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 dirty="0" smtClean="0">
                          <a:effectLst/>
                        </a:rPr>
                        <a:t>Target</a:t>
                      </a:r>
                      <a:r>
                        <a:rPr lang="en-GB" sz="1200" u="none" strike="noStrike" baseline="0" dirty="0" smtClean="0">
                          <a:effectLst/>
                        </a:rPr>
                        <a:t> genes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 dirty="0" smtClean="0">
                          <a:effectLst/>
                        </a:rPr>
                        <a:t>Update functions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smtClean="0">
                          <a:effectLst/>
                        </a:rPr>
                        <a:t>C/EBP</a:t>
                      </a:r>
                      <a:r>
                        <a:rPr lang="el-GR" sz="1200" i="1" u="none" strike="noStrike" dirty="0" smtClean="0">
                          <a:effectLst/>
                        </a:rPr>
                        <a:t>α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smtClean="0">
                          <a:effectLst/>
                        </a:rPr>
                        <a:t>(C/EBP</a:t>
                      </a:r>
                      <a:r>
                        <a:rPr lang="el-GR" sz="1200" i="1" u="none" strike="noStrike" dirty="0" smtClean="0">
                          <a:effectLst/>
                        </a:rPr>
                        <a:t>α</a:t>
                      </a:r>
                      <a:r>
                        <a:rPr lang="en-GB" sz="1200" i="1" u="none" strike="noStrike" dirty="0" smtClean="0">
                          <a:effectLst/>
                        </a:rPr>
                        <a:t>) ∧¬ (Gata1 ∨ Fog1 ∨ </a:t>
                      </a:r>
                      <a:r>
                        <a:rPr lang="en-GB" sz="1200" i="1" u="none" strike="noStrike" dirty="0" err="1" smtClean="0">
                          <a:effectLst/>
                        </a:rPr>
                        <a:t>Scl</a:t>
                      </a:r>
                      <a:r>
                        <a:rPr lang="en-GB" sz="1200" i="1" u="none" strike="noStrike" dirty="0" smtClean="0">
                          <a:effectLst/>
                        </a:rPr>
                        <a:t>)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err="1" smtClean="0">
                          <a:effectLst/>
                        </a:rPr>
                        <a:t>cJun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smtClean="0">
                          <a:effectLst/>
                        </a:rPr>
                        <a:t>(Sfpi1) ∧¬ (Gfi1)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err="1" smtClean="0">
                          <a:effectLst/>
                        </a:rPr>
                        <a:t>EgrNab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smtClean="0">
                          <a:effectLst/>
                        </a:rPr>
                        <a:t>((Sfpi1 ∧ </a:t>
                      </a:r>
                      <a:r>
                        <a:rPr lang="en-GB" sz="1200" i="1" u="none" strike="noStrike" dirty="0" err="1" smtClean="0">
                          <a:effectLst/>
                        </a:rPr>
                        <a:t>cJun</a:t>
                      </a:r>
                      <a:r>
                        <a:rPr lang="en-GB" sz="1200" i="1" u="none" strike="noStrike" dirty="0" smtClean="0">
                          <a:effectLst/>
                        </a:rPr>
                        <a:t>)) ∧¬ (Gfi1)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smtClean="0">
                          <a:effectLst/>
                        </a:rPr>
                        <a:t>EKLF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smtClean="0">
                          <a:effectLst/>
                        </a:rPr>
                        <a:t>(Gata1) ∧¬ (Fli1)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smtClean="0">
                          <a:effectLst/>
                        </a:rPr>
                        <a:t>Fli1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smtClean="0">
                          <a:effectLst/>
                        </a:rPr>
                        <a:t>(Gata1) ∧¬ (EKLF)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smtClean="0">
                          <a:effectLst/>
                        </a:rPr>
                        <a:t>Fog1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smtClean="0">
                          <a:effectLst/>
                        </a:rPr>
                        <a:t>(Gata1)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smtClean="0">
                          <a:effectLst/>
                        </a:rPr>
                        <a:t>Gata1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smtClean="0">
                          <a:effectLst/>
                        </a:rPr>
                        <a:t>(Gata1 ∨ Gata2 ∨ Fli1) ∧¬ (Sfpi1)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smtClean="0">
                          <a:effectLst/>
                        </a:rPr>
                        <a:t>Gata2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smtClean="0">
                          <a:effectLst/>
                        </a:rPr>
                        <a:t>(Gata2) ∧¬ ((Gata1 ∧ Fog1) ∨ Sfpi1)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smtClean="0">
                          <a:effectLst/>
                        </a:rPr>
                        <a:t>Gfi1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smtClean="0">
                          <a:effectLst/>
                        </a:rPr>
                        <a:t>(C/EBP</a:t>
                      </a:r>
                      <a:r>
                        <a:rPr lang="el-GR" sz="1200" i="1" u="none" strike="noStrike" dirty="0" smtClean="0">
                          <a:effectLst/>
                        </a:rPr>
                        <a:t>α</a:t>
                      </a:r>
                      <a:r>
                        <a:rPr lang="en-GB" sz="1200" i="1" u="none" strike="noStrike" dirty="0" smtClean="0">
                          <a:effectLst/>
                        </a:rPr>
                        <a:t>) ∧¬ (</a:t>
                      </a:r>
                      <a:r>
                        <a:rPr lang="en-GB" sz="1200" i="1" u="none" strike="noStrike" dirty="0" err="1" smtClean="0">
                          <a:effectLst/>
                        </a:rPr>
                        <a:t>EgrNab</a:t>
                      </a:r>
                      <a:r>
                        <a:rPr lang="en-GB" sz="1200" i="1" u="none" strike="noStrike" dirty="0" smtClean="0">
                          <a:effectLst/>
                        </a:rPr>
                        <a:t>)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err="1" smtClean="0">
                          <a:effectLst/>
                        </a:rPr>
                        <a:t>Scl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smtClean="0">
                          <a:effectLst/>
                        </a:rPr>
                        <a:t>(Gata1) ∧¬ (Sfpi1)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smtClean="0">
                          <a:effectLst/>
                        </a:rPr>
                        <a:t>Sfpi1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smtClean="0">
                          <a:effectLst/>
                        </a:rPr>
                        <a:t>(C/EBP</a:t>
                      </a:r>
                      <a:r>
                        <a:rPr lang="el-GR" sz="1200" i="1" u="none" strike="noStrike" dirty="0" smtClean="0">
                          <a:effectLst/>
                        </a:rPr>
                        <a:t>α</a:t>
                      </a:r>
                      <a:r>
                        <a:rPr lang="en-GB" sz="1200" i="1" u="none" strike="noStrike" dirty="0" smtClean="0">
                          <a:effectLst/>
                        </a:rPr>
                        <a:t> ∨ Sfpi1) ∧¬ (Gata1 ∨ Gata2)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4" name="文字方塊 3"/>
          <p:cNvSpPr txBox="1"/>
          <p:nvPr/>
        </p:nvSpPr>
        <p:spPr>
          <a:xfrm>
            <a:off x="996950" y="723900"/>
            <a:ext cx="2484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Original </a:t>
            </a:r>
            <a:r>
              <a:rPr lang="en-GB" dirty="0" err="1" smtClean="0"/>
              <a:t>Krumsiek</a:t>
            </a:r>
            <a:r>
              <a:rPr lang="en-GB" dirty="0" smtClean="0"/>
              <a:t> model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96" r="33373"/>
          <a:stretch/>
        </p:blipFill>
        <p:spPr>
          <a:xfrm>
            <a:off x="2239245" y="1131332"/>
            <a:ext cx="2743694" cy="314242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32188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8471368"/>
              </p:ext>
            </p:extLst>
          </p:nvPr>
        </p:nvGraphicFramePr>
        <p:xfrm>
          <a:off x="1092200" y="4032250"/>
          <a:ext cx="5067300" cy="5196205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779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877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 dirty="0" smtClean="0">
                          <a:effectLst/>
                        </a:rPr>
                        <a:t>Target</a:t>
                      </a:r>
                      <a:r>
                        <a:rPr lang="en-GB" sz="1200" u="none" strike="noStrike" baseline="0" dirty="0" smtClean="0">
                          <a:effectLst/>
                        </a:rPr>
                        <a:t> genes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 dirty="0" smtClean="0">
                          <a:effectLst/>
                        </a:rPr>
                        <a:t>Update functions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smtClean="0">
                          <a:effectLst/>
                        </a:rPr>
                        <a:t>C/EBP</a:t>
                      </a:r>
                      <a:r>
                        <a:rPr lang="el-GR" sz="1200" i="1" u="none" strike="noStrike" dirty="0" smtClean="0">
                          <a:effectLst/>
                        </a:rPr>
                        <a:t>α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smtClean="0">
                          <a:effectLst/>
                        </a:rPr>
                        <a:t>(C/EBP</a:t>
                      </a:r>
                      <a:r>
                        <a:rPr lang="el-GR" sz="1200" i="1" u="none" strike="noStrike" dirty="0" smtClean="0">
                          <a:effectLst/>
                        </a:rPr>
                        <a:t>α</a:t>
                      </a:r>
                      <a:r>
                        <a:rPr lang="en-GB" sz="1200" i="1" u="none" strike="noStrike" dirty="0" smtClean="0">
                          <a:effectLst/>
                        </a:rPr>
                        <a:t>) ∧¬ (Gata1 ∨ Fog1 ∨ </a:t>
                      </a:r>
                      <a:r>
                        <a:rPr lang="en-GB" sz="1200" i="1" u="none" strike="noStrike" dirty="0" err="1" smtClean="0">
                          <a:effectLst/>
                        </a:rPr>
                        <a:t>Scl</a:t>
                      </a:r>
                      <a:r>
                        <a:rPr lang="en-GB" sz="1200" i="1" u="none" strike="noStrike" dirty="0" smtClean="0">
                          <a:effectLst/>
                        </a:rPr>
                        <a:t>)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err="1" smtClean="0">
                          <a:effectLst/>
                        </a:rPr>
                        <a:t>cJun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smtClean="0">
                          <a:effectLst/>
                        </a:rPr>
                        <a:t>(Sfpi1) ∧¬ (Gfi1)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err="1" smtClean="0">
                          <a:effectLst/>
                        </a:rPr>
                        <a:t>EgrNab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smtClean="0">
                          <a:effectLst/>
                        </a:rPr>
                        <a:t>((Sfpi1 ∧ </a:t>
                      </a:r>
                      <a:r>
                        <a:rPr lang="en-GB" sz="1200" i="1" u="none" strike="noStrike" dirty="0" err="1" smtClean="0">
                          <a:effectLst/>
                        </a:rPr>
                        <a:t>cJun</a:t>
                      </a:r>
                      <a:r>
                        <a:rPr lang="en-GB" sz="1200" i="1" u="none" strike="noStrike" dirty="0" smtClean="0">
                          <a:effectLst/>
                        </a:rPr>
                        <a:t>)) ∧¬ (Gfi1)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smtClean="0">
                          <a:effectLst/>
                        </a:rPr>
                        <a:t>EKLF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smtClean="0">
                          <a:effectLst/>
                        </a:rPr>
                        <a:t>(Gata1) ∧¬ (Fli1)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smtClean="0">
                          <a:effectLst/>
                        </a:rPr>
                        <a:t>Fli1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smtClean="0">
                          <a:effectLst/>
                        </a:rPr>
                        <a:t>(C/EBP</a:t>
                      </a:r>
                      <a:r>
                        <a:rPr lang="el-GR" sz="1200" i="1" u="none" strike="noStrike" dirty="0" smtClean="0">
                          <a:effectLst/>
                        </a:rPr>
                        <a:t>α</a:t>
                      </a:r>
                      <a:r>
                        <a:rPr lang="en-GB" sz="1200" i="1" u="none" strike="noStrike" dirty="0" smtClean="0">
                          <a:effectLst/>
                        </a:rPr>
                        <a:t> ∨ Gata1 ∨ Gfi1) ∧¬ (EKLF)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smtClean="0">
                          <a:effectLst/>
                        </a:rPr>
                        <a:t>Fog1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smtClean="0">
                          <a:effectLst/>
                        </a:rPr>
                        <a:t>(Gata1)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smtClean="0">
                          <a:effectLst/>
                        </a:rPr>
                        <a:t>Gata1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smtClean="0">
                          <a:effectLst/>
                        </a:rPr>
                        <a:t>(Gata1 ∨ Gata2 ∨ Fli1) ∧¬ (Sfpi1 ∨ Ldb1 ∨ Lmo2 ∨ C/EBP</a:t>
                      </a:r>
                      <a:r>
                        <a:rPr lang="el-GR" sz="1200" i="1" u="none" strike="noStrike" dirty="0" smtClean="0">
                          <a:effectLst/>
                        </a:rPr>
                        <a:t>α</a:t>
                      </a:r>
                      <a:r>
                        <a:rPr lang="en-GB" sz="1200" i="1" u="none" strike="noStrike" dirty="0" smtClean="0">
                          <a:effectLst/>
                        </a:rPr>
                        <a:t> )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smtClean="0">
                          <a:effectLst/>
                        </a:rPr>
                        <a:t>Gata2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smtClean="0">
                          <a:effectLst/>
                        </a:rPr>
                        <a:t>(Gata2) ∧¬ ((Gata1 ∧ Fog1) ∨ (Sfpi1 ∧ Fli1))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smtClean="0">
                          <a:effectLst/>
                        </a:rPr>
                        <a:t>Gfi1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smtClean="0">
                          <a:effectLst/>
                        </a:rPr>
                        <a:t>¬ (</a:t>
                      </a:r>
                      <a:r>
                        <a:rPr lang="en-GB" sz="1200" i="1" u="none" strike="noStrike" dirty="0" err="1" smtClean="0">
                          <a:effectLst/>
                        </a:rPr>
                        <a:t>EgrNab</a:t>
                      </a:r>
                      <a:r>
                        <a:rPr lang="en-GB" sz="1200" i="1" u="none" strike="noStrike" dirty="0" smtClean="0">
                          <a:effectLst/>
                        </a:rPr>
                        <a:t>)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>
                          <a:effectLst/>
                        </a:rPr>
                        <a:t>L</a:t>
                      </a:r>
                      <a:r>
                        <a:rPr lang="en-GB" sz="1200" i="1" u="none" strike="noStrike" dirty="0" smtClean="0">
                          <a:effectLst/>
                        </a:rPr>
                        <a:t>db1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kumimoji="0" lang="en-GB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en-GB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cJun</a:t>
                      </a:r>
                      <a:r>
                        <a:rPr kumimoji="0" lang="en-GB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∨ </a:t>
                      </a:r>
                      <a:r>
                        <a:rPr kumimoji="0" lang="en-GB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EgrNab</a:t>
                      </a:r>
                      <a:r>
                        <a:rPr kumimoji="0" lang="en-GB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∨ Gata2) </a:t>
                      </a:r>
                      <a:endParaRPr lang="en-GB" dirty="0"/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>
                          <a:effectLst/>
                        </a:rPr>
                        <a:t>L</a:t>
                      </a:r>
                      <a:r>
                        <a:rPr lang="en-GB" sz="1200" i="1" u="none" strike="noStrike" dirty="0" smtClean="0">
                          <a:effectLst/>
                        </a:rPr>
                        <a:t>mo2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kumimoji="0" lang="en-GB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(Ldb1∨ </a:t>
                      </a:r>
                      <a:r>
                        <a:rPr lang="en-GB" sz="1200" i="1" u="none" strike="noStrike" dirty="0" smtClean="0">
                          <a:effectLst/>
                        </a:rPr>
                        <a:t>(Gata2 ∧ Ldb1) </a:t>
                      </a:r>
                      <a:r>
                        <a:rPr kumimoji="0" lang="en-GB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endParaRPr lang="en-GB" dirty="0"/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err="1" smtClean="0">
                          <a:effectLst/>
                        </a:rPr>
                        <a:t>Scl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smtClean="0">
                          <a:effectLst/>
                        </a:rPr>
                        <a:t>(Gata1) ∧¬ (Sfpi1)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smtClean="0">
                          <a:effectLst/>
                        </a:rPr>
                        <a:t>Sfpi1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i="1" u="none" strike="noStrike" dirty="0" smtClean="0">
                          <a:effectLst/>
                        </a:rPr>
                        <a:t>(C/EBP</a:t>
                      </a:r>
                      <a:r>
                        <a:rPr lang="el-GR" sz="1200" i="1" u="none" strike="noStrike" dirty="0" smtClean="0">
                          <a:effectLst/>
                        </a:rPr>
                        <a:t>α</a:t>
                      </a:r>
                      <a:r>
                        <a:rPr lang="en-GB" sz="1200" i="1" u="none" strike="noStrike" dirty="0" smtClean="0">
                          <a:effectLst/>
                        </a:rPr>
                        <a:t> ∨ Sfpi1) ∧¬ (Gata1 ∨ (Gata2 ∧ Fli1))</a:t>
                      </a:r>
                      <a:endParaRPr lang="en-GB" sz="12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4" name="文字方塊 3"/>
          <p:cNvSpPr txBox="1"/>
          <p:nvPr/>
        </p:nvSpPr>
        <p:spPr>
          <a:xfrm>
            <a:off x="996950" y="723900"/>
            <a:ext cx="24479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Trained </a:t>
            </a:r>
            <a:r>
              <a:rPr lang="en-GB" dirty="0" err="1" smtClean="0"/>
              <a:t>Krumsiek</a:t>
            </a:r>
            <a:r>
              <a:rPr lang="en-GB" dirty="0" smtClean="0"/>
              <a:t> model</a:t>
            </a:r>
            <a:endParaRPr lang="en-GB" dirty="0"/>
          </a:p>
        </p:txBody>
      </p:sp>
      <p:pic>
        <p:nvPicPr>
          <p:cNvPr id="7" name="Picture 4" descr="E:\paper2\krum_new_model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45" r="27779"/>
          <a:stretch/>
        </p:blipFill>
        <p:spPr bwMode="auto">
          <a:xfrm>
            <a:off x="2255058" y="1209208"/>
            <a:ext cx="2379612" cy="273848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98734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985</TotalTime>
  <Words>645</Words>
  <Application>Microsoft Office PowerPoint</Application>
  <PresentationFormat>A4 Paper (210x297 mm)</PresentationFormat>
  <Paragraphs>105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新細明體</vt:lpstr>
      <vt:lpstr>Arial</vt:lpstr>
      <vt:lpstr>Calibri</vt:lpstr>
      <vt:lpstr>Calibri Light</vt:lpstr>
      <vt:lpstr>Office 佈景主題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CY Lim</dc:creator>
  <cp:lastModifiedBy>cylim</cp:lastModifiedBy>
  <cp:revision>56</cp:revision>
  <dcterms:created xsi:type="dcterms:W3CDTF">2015-11-07T16:59:36Z</dcterms:created>
  <dcterms:modified xsi:type="dcterms:W3CDTF">2016-03-18T10:17:49Z</dcterms:modified>
</cp:coreProperties>
</file>