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06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928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69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710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984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777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06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73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73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061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953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269F3-A73F-4DEB-BB3B-88FBCCFC6010}" type="datetimeFigureOut">
              <a:rPr lang="zh-CN" altLang="en-US" smtClean="0"/>
              <a:t>2019/6/6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7D804-758D-4BAF-BB78-13EC9FFE3C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80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" y="1606550"/>
            <a:ext cx="11441147" cy="282575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324100" y="4694535"/>
            <a:ext cx="85598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S1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TAIR10 predicted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RepeatMasker and EAHelitron in IGV</a:t>
            </a:r>
            <a:endParaRPr lang="zh-CN" altLang="zh-CN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036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36" y="0"/>
            <a:ext cx="6646164" cy="455576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638300" y="4370591"/>
            <a:ext cx="90043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S2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 of genome size,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and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density of 51 genomes (exclude maize and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zh-CN" i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napus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(a) Histogram of genome size. (b) r of genome size with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(c) r of genome size with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density. (d) Dot plot of genome size with Helitron number (e) Histogram of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numbers. (f) r of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with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density. (g) Dot plot of genome size with Helitron density. (h) Dot plot of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with Helitron density. (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Histogram of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density.</a:t>
            </a:r>
            <a:endParaRPr lang="zh-CN" altLang="zh-CN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506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353312" y="5367635"/>
            <a:ext cx="89027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S3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 plot of LDA samples. The two test sample dots near the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thaliana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group.</a:t>
            </a:r>
            <a:endParaRPr lang="zh-CN" altLang="zh-CN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264" y="479284"/>
            <a:ext cx="7206278" cy="488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2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96" y="462534"/>
            <a:ext cx="9905342" cy="478256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235200" y="5520035"/>
            <a:ext cx="84963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S4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 plot of genome size and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densities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16 Brassicaceae genomes.</a:t>
            </a:r>
            <a:endParaRPr lang="zh-CN" altLang="zh-CN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377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48" y="148889"/>
            <a:ext cx="10918810" cy="475691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66700" y="4688175"/>
            <a:ext cx="119253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S5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Brassicaceae phylogenetic trees. Dendrogram of 15 Brassicaceae genome hierarchical cluster result and two known phylogeny. (a) Dendrogram made by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density and genome size. (b) Phylogenic tree from ancestral Brassicaceae karyotype (ABK)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Camelineae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(ACK),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Calepineae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(PCK) ancestral karyotypes genome reconstruction, numbers are species divergence time million years ago (Mya). (c) Phylogenic tree was constructed with sequences corresponding to the nuclear ribosomal ITS-1, 5.8S ribosomal RNA, and ITS-2 region identified.</a:t>
            </a:r>
            <a:endParaRPr lang="zh-CN" altLang="zh-CN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6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118" y="147851"/>
            <a:ext cx="7662164" cy="598570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2400" y="5934670"/>
            <a:ext cx="1203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S6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inserted examples in IGV. First row is </a:t>
            </a:r>
            <a:r>
              <a:rPr lang="en-US" altLang="zh-CN" kern="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genome sequence,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is coding-gene, third row is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arrow is gene and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direction (a) exon; (b)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Helitron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might </a:t>
            </a:r>
            <a:r>
              <a:rPr lang="en-US" altLang="zh-CN" kern="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imports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terminator of translation; (c) intron; (d) intergenic region.</a:t>
            </a:r>
            <a:endParaRPr lang="zh-CN" altLang="zh-CN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865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7215" cy="6096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0798" y="6007100"/>
            <a:ext cx="121972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S7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45 day live plant photos of 18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thaliana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ecotypes: (a) Col-0; (b) Can-0; (c) Zu-0; (d) Po-0; (e) Hi-0; (f) Oy-0; (g) Wu-0; (h) Sf-2; (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Ct-1; (j) Mt-0; (k) Edi-0; (l) Tsu-0; (m) Bur-0; (n) Rsch-4; (o) Ler-0; (p) Ws-0; (q) Wil-2; (r) Kn-0.</a:t>
            </a:r>
            <a:endParaRPr lang="zh-CN" altLang="zh-CN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06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0"/>
            <a:ext cx="11588750" cy="580496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6200" y="5804964"/>
            <a:ext cx="120300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</a:rPr>
              <a:t>Fig. </a:t>
            </a:r>
            <a:r>
              <a:rPr lang="en-US" altLang="zh-CN" b="1" dirty="0" smtClean="0">
                <a:latin typeface="Times New Roman" panose="02020603050405020304" pitchFamily="18" charset="0"/>
              </a:rPr>
              <a:t>S8</a:t>
            </a:r>
            <a:r>
              <a:rPr lang="en-US" altLang="zh-CN" dirty="0" smtClean="0">
                <a:latin typeface="Times New Roman" panose="02020603050405020304" pitchFamily="18" charset="0"/>
              </a:rPr>
              <a:t> </a:t>
            </a:r>
            <a:r>
              <a:rPr lang="en-US" altLang="zh-CN" i="1" dirty="0">
                <a:latin typeface="Times New Roman" panose="02020603050405020304" pitchFamily="18" charset="0"/>
              </a:rPr>
              <a:t>Helitron</a:t>
            </a:r>
            <a:r>
              <a:rPr lang="en-US" altLang="zh-CN" dirty="0">
                <a:latin typeface="Times New Roman" panose="02020603050405020304" pitchFamily="18" charset="0"/>
              </a:rPr>
              <a:t> distribution of 18 </a:t>
            </a:r>
            <a:r>
              <a:rPr lang="en-US" altLang="zh-CN" i="1" dirty="0">
                <a:latin typeface="Times New Roman" panose="02020603050405020304" pitchFamily="18" charset="0"/>
              </a:rPr>
              <a:t>A. thaliana</a:t>
            </a:r>
            <a:r>
              <a:rPr lang="en-US" altLang="zh-CN" dirty="0">
                <a:latin typeface="Times New Roman" panose="02020603050405020304" pitchFamily="18" charset="0"/>
              </a:rPr>
              <a:t> ecotype genomes. The black blocks of chromosome are centromeres, green blocks height present </a:t>
            </a:r>
            <a:r>
              <a:rPr lang="en-US" altLang="zh-CN" i="1" dirty="0">
                <a:latin typeface="Times New Roman" panose="02020603050405020304" pitchFamily="18" charset="0"/>
              </a:rPr>
              <a:t>Helitron</a:t>
            </a:r>
            <a:r>
              <a:rPr lang="en-US" altLang="zh-CN" dirty="0">
                <a:latin typeface="Times New Roman" panose="02020603050405020304" pitchFamily="18" charset="0"/>
              </a:rPr>
              <a:t> counts. These 18 ecotypes have similar </a:t>
            </a:r>
            <a:r>
              <a:rPr lang="en-US" altLang="zh-CN" i="1" dirty="0">
                <a:latin typeface="Times New Roman" panose="02020603050405020304" pitchFamily="18" charset="0"/>
              </a:rPr>
              <a:t>Helitron</a:t>
            </a:r>
            <a:r>
              <a:rPr lang="en-US" altLang="zh-CN" dirty="0">
                <a:latin typeface="Times New Roman" panose="02020603050405020304" pitchFamily="18" charset="0"/>
              </a:rPr>
              <a:t> distribution, which </a:t>
            </a:r>
            <a:r>
              <a:rPr lang="en-US" altLang="zh-CN" i="1" dirty="0">
                <a:latin typeface="Times New Roman" panose="02020603050405020304" pitchFamily="18" charset="0"/>
              </a:rPr>
              <a:t>Helitrons</a:t>
            </a:r>
            <a:r>
              <a:rPr lang="en-US" altLang="zh-CN" dirty="0">
                <a:latin typeface="Times New Roman" panose="02020603050405020304" pitchFamily="18" charset="0"/>
              </a:rPr>
              <a:t> preferred to locate around centromeres.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4939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464</Words>
  <Application>Microsoft Office PowerPoint</Application>
  <PresentationFormat>宽屏</PresentationFormat>
  <Paragraphs>8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宋体</vt:lpstr>
      <vt:lpstr>Arial</vt:lpstr>
      <vt:lpstr>Calibri</vt:lpstr>
      <vt:lpstr>Calibri Light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 Ken</dc:creator>
  <cp:lastModifiedBy>HU Ken</cp:lastModifiedBy>
  <cp:revision>18</cp:revision>
  <dcterms:created xsi:type="dcterms:W3CDTF">2019-01-21T11:24:56Z</dcterms:created>
  <dcterms:modified xsi:type="dcterms:W3CDTF">2019-06-06T09:47:00Z</dcterms:modified>
</cp:coreProperties>
</file>