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192000" cy="5418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37"/>
    <a:srgbClr val="A6DBA0"/>
    <a:srgbClr val="7B32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7972" autoAdjust="0"/>
  </p:normalViewPr>
  <p:slideViewPr>
    <p:cSldViewPr snapToGrid="0">
      <p:cViewPr varScale="1">
        <p:scale>
          <a:sx n="107" d="100"/>
          <a:sy n="107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s1filetu11.d01.arc.local\HBR\8%20PERSONAL\Sehr%20Stierschneider%20Lab\Mitarbeiter\Silvia\Maple\assembly\assembly_quality\Kopie%20von%20statistic_summary_comparing_all_species_v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30577427821522E-2"/>
          <c:y val="0.12359172754563207"/>
          <c:w val="0.89513867016622917"/>
          <c:h val="0.648314415430518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all!$G$9</c:f>
              <c:strCache>
                <c:ptCount val="1"/>
                <c:pt idx="0">
                  <c:v>P contigs with CRBB</c:v>
                </c:pt>
              </c:strCache>
            </c:strRef>
          </c:tx>
          <c:spPr>
            <a:solidFill>
              <a:srgbClr val="7B3294"/>
            </a:solidFill>
            <a:ln>
              <a:solidFill>
                <a:srgbClr val="7B3294"/>
              </a:solidFill>
            </a:ln>
            <a:effectLst/>
          </c:spPr>
          <c:invertIfNegative val="0"/>
          <c:cat>
            <c:strRef>
              <c:f>all!$B$10:$B$15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all!$G$10:$G$15</c:f>
              <c:numCache>
                <c:formatCode>General</c:formatCode>
                <c:ptCount val="6"/>
                <c:pt idx="0">
                  <c:v>0.16506999999999999</c:v>
                </c:pt>
                <c:pt idx="1">
                  <c:v>0.21038000000000001</c:v>
                </c:pt>
                <c:pt idx="2">
                  <c:v>0.17216000000000001</c:v>
                </c:pt>
                <c:pt idx="3">
                  <c:v>9.2380000000000004E-2</c:v>
                </c:pt>
                <c:pt idx="4">
                  <c:v>0.28494000000000003</c:v>
                </c:pt>
                <c:pt idx="5">
                  <c:v>0.14874999999999999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0-42D7-AFE6-2D376B831F2B}"/>
            </c:ext>
          </c:extLst>
        </c:ser>
        <c:ser>
          <c:idx val="1"/>
          <c:order val="1"/>
          <c:tx>
            <c:strRef>
              <c:f>all!$H$9</c:f>
              <c:strCache>
                <c:ptCount val="1"/>
                <c:pt idx="0">
                  <c:v>P reference with CRBB</c:v>
                </c:pt>
              </c:strCache>
            </c:strRef>
          </c:tx>
          <c:spPr>
            <a:solidFill>
              <a:srgbClr val="A6DBA0"/>
            </a:solidFill>
            <a:ln>
              <a:solidFill>
                <a:srgbClr val="A6DBA0"/>
              </a:solidFill>
            </a:ln>
            <a:effectLst/>
          </c:spPr>
          <c:invertIfNegative val="0"/>
          <c:cat>
            <c:strRef>
              <c:f>all!$B$10:$B$15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all!$H$10:$H$15</c:f>
              <c:numCache>
                <c:formatCode>General</c:formatCode>
                <c:ptCount val="6"/>
                <c:pt idx="0">
                  <c:v>0.54784999999999995</c:v>
                </c:pt>
                <c:pt idx="1">
                  <c:v>0.57447000000000004</c:v>
                </c:pt>
                <c:pt idx="2">
                  <c:v>0.59911999999999999</c:v>
                </c:pt>
                <c:pt idx="3">
                  <c:v>0.58828000000000003</c:v>
                </c:pt>
                <c:pt idx="4">
                  <c:v>0.64363999999999999</c:v>
                </c:pt>
                <c:pt idx="5">
                  <c:v>0.70589999999999997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C0-42D7-AFE6-2D376B831F2B}"/>
            </c:ext>
          </c:extLst>
        </c:ser>
        <c:ser>
          <c:idx val="2"/>
          <c:order val="2"/>
          <c:tx>
            <c:strRef>
              <c:f>all!$I$9</c:f>
              <c:strCache>
                <c:ptCount val="1"/>
                <c:pt idx="0">
                  <c:v>Reference coverage</c:v>
                </c:pt>
              </c:strCache>
            </c:strRef>
          </c:tx>
          <c:spPr>
            <a:solidFill>
              <a:srgbClr val="008837"/>
            </a:solidFill>
            <a:ln>
              <a:solidFill>
                <a:srgbClr val="008837"/>
              </a:solidFill>
            </a:ln>
            <a:effectLst/>
          </c:spPr>
          <c:invertIfNegative val="0"/>
          <c:cat>
            <c:strRef>
              <c:f>all!$B$10:$B$15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all!$I$10:$I$15</c:f>
              <c:numCache>
                <c:formatCode>General</c:formatCode>
                <c:ptCount val="6"/>
                <c:pt idx="0">
                  <c:v>0.36893999999999999</c:v>
                </c:pt>
                <c:pt idx="1">
                  <c:v>0.44229000000000002</c:v>
                </c:pt>
                <c:pt idx="2">
                  <c:v>0.45290999999999998</c:v>
                </c:pt>
                <c:pt idx="3">
                  <c:v>0.33801999999999999</c:v>
                </c:pt>
                <c:pt idx="4">
                  <c:v>0.57081000000000004</c:v>
                </c:pt>
                <c:pt idx="5">
                  <c:v>0.57333000000000001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C0-42D7-AFE6-2D376B831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2951784"/>
        <c:axId val="602947848"/>
      </c:barChart>
      <c:catAx>
        <c:axId val="60295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947848"/>
        <c:crosses val="autoZero"/>
        <c:auto val="1"/>
        <c:lblAlgn val="ctr"/>
        <c:lblOffset val="100"/>
        <c:noMultiLvlLbl val="0"/>
      </c:catAx>
      <c:valAx>
        <c:axId val="60294784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65000"/>
                <a:lumOff val="3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951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521698544480792E-2"/>
          <c:y val="4.1090724908626815E-2"/>
          <c:w val="0.92141648528474818"/>
          <c:h val="0.794809626700911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arabidopsis!$H$1</c:f>
              <c:strCache>
                <c:ptCount val="1"/>
                <c:pt idx="0">
                  <c:v>P contigs with CRBB</c:v>
                </c:pt>
              </c:strCache>
            </c:strRef>
          </c:tx>
          <c:spPr>
            <a:solidFill>
              <a:srgbClr val="7B3294"/>
            </a:solidFill>
            <a:ln>
              <a:solidFill>
                <a:srgbClr val="7B3294"/>
              </a:solidFill>
            </a:ln>
            <a:effectLst/>
          </c:spPr>
          <c:invertIfNegative val="0"/>
          <c:cat>
            <c:strRef>
              <c:f>arabidopsis!$C$2:$C$7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arabidopsis!$H$2:$H$7</c:f>
              <c:numCache>
                <c:formatCode>0.00</c:formatCode>
                <c:ptCount val="6"/>
                <c:pt idx="0">
                  <c:v>0.3674</c:v>
                </c:pt>
                <c:pt idx="1">
                  <c:v>0.77893999999999997</c:v>
                </c:pt>
                <c:pt idx="2">
                  <c:v>0.68789</c:v>
                </c:pt>
                <c:pt idx="3">
                  <c:v>0.35977999999999999</c:v>
                </c:pt>
                <c:pt idx="4">
                  <c:v>0.78139999999999998</c:v>
                </c:pt>
                <c:pt idx="5">
                  <c:v>0.69843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1-4BFF-867F-CEF922330FB4}"/>
            </c:ext>
          </c:extLst>
        </c:ser>
        <c:ser>
          <c:idx val="1"/>
          <c:order val="1"/>
          <c:tx>
            <c:strRef>
              <c:f>arabidopsis!$I$1</c:f>
              <c:strCache>
                <c:ptCount val="1"/>
                <c:pt idx="0">
                  <c:v>P reference with CRBB</c:v>
                </c:pt>
              </c:strCache>
            </c:strRef>
          </c:tx>
          <c:spPr>
            <a:solidFill>
              <a:srgbClr val="A6DBA0"/>
            </a:solidFill>
            <a:ln>
              <a:solidFill>
                <a:srgbClr val="A6DBA0"/>
              </a:solidFill>
            </a:ln>
            <a:effectLst/>
          </c:spPr>
          <c:invertIfNegative val="0"/>
          <c:cat>
            <c:strRef>
              <c:f>arabidopsis!$C$2:$C$7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arabidopsis!$I$2:$I$7</c:f>
              <c:numCache>
                <c:formatCode>0.00</c:formatCode>
                <c:ptCount val="6"/>
                <c:pt idx="0">
                  <c:v>0.42147000000000001</c:v>
                </c:pt>
                <c:pt idx="1">
                  <c:v>0.40748000000000001</c:v>
                </c:pt>
                <c:pt idx="2">
                  <c:v>0.47338000000000002</c:v>
                </c:pt>
                <c:pt idx="3">
                  <c:v>0.41937999999999998</c:v>
                </c:pt>
                <c:pt idx="4">
                  <c:v>0.44562000000000002</c:v>
                </c:pt>
                <c:pt idx="5">
                  <c:v>0.47655999999999998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01-4BFF-867F-CEF922330FB4}"/>
            </c:ext>
          </c:extLst>
        </c:ser>
        <c:ser>
          <c:idx val="2"/>
          <c:order val="2"/>
          <c:tx>
            <c:strRef>
              <c:f>arabidopsis!$J$1</c:f>
              <c:strCache>
                <c:ptCount val="1"/>
                <c:pt idx="0">
                  <c:v>Reference coverage</c:v>
                </c:pt>
              </c:strCache>
            </c:strRef>
          </c:tx>
          <c:spPr>
            <a:solidFill>
              <a:srgbClr val="008837"/>
            </a:solidFill>
            <a:ln>
              <a:solidFill>
                <a:srgbClr val="008837"/>
              </a:solidFill>
            </a:ln>
            <a:effectLst/>
          </c:spPr>
          <c:invertIfNegative val="0"/>
          <c:cat>
            <c:strRef>
              <c:f>arabidopsis!$C$2:$C$7</c:f>
              <c:strCache>
                <c:ptCount val="6"/>
                <c:pt idx="0">
                  <c:v>SO</c:v>
                </c:pt>
                <c:pt idx="1">
                  <c:v>TL</c:v>
                </c:pt>
                <c:pt idx="2">
                  <c:v>TR</c:v>
                </c:pt>
                <c:pt idx="3">
                  <c:v>SO</c:v>
                </c:pt>
                <c:pt idx="4">
                  <c:v>TL</c:v>
                </c:pt>
                <c:pt idx="5">
                  <c:v>TR</c:v>
                </c:pt>
              </c:strCache>
            </c:strRef>
          </c:cat>
          <c:val>
            <c:numRef>
              <c:f>arabidopsis!$J$2:$J$7</c:f>
              <c:numCache>
                <c:formatCode>General</c:formatCode>
                <c:ptCount val="6"/>
                <c:pt idx="0">
                  <c:v>0.33365</c:v>
                </c:pt>
                <c:pt idx="1">
                  <c:v>0.40000999999999998</c:v>
                </c:pt>
                <c:pt idx="2">
                  <c:v>0.43862000000000001</c:v>
                </c:pt>
                <c:pt idx="3">
                  <c:v>0.33535999999999999</c:v>
                </c:pt>
                <c:pt idx="4">
                  <c:v>0.43174000000000001</c:v>
                </c:pt>
                <c:pt idx="5">
                  <c:v>0.44166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01-4BFF-867F-CEF922330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8757200"/>
        <c:axId val="498754904"/>
      </c:barChart>
      <c:catAx>
        <c:axId val="49875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54904"/>
        <c:crosses val="autoZero"/>
        <c:auto val="1"/>
        <c:lblAlgn val="ctr"/>
        <c:lblOffset val="100"/>
        <c:noMultiLvlLbl val="0"/>
      </c:catAx>
      <c:valAx>
        <c:axId val="4987549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65000"/>
                <a:lumOff val="3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5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1B87C-C90B-4DE6-82B8-86D566F36BE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42863" y="1143000"/>
            <a:ext cx="694372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8862B-B0EF-4FCE-815F-5B286CF805A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38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4: Comparison of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Arabidopsis thaliana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assemblies to the respective reference protein sets. </a:t>
            </a:r>
            <a:r>
              <a:rPr lang="en-GB" b="0" dirty="0"/>
              <a:t>P contigs with CRBB - the proportion of contigs with a CRB-BLAST hit; P reference with CRBB - the proportion of references with CRB-BLAST hit; Reference coverage - </a:t>
            </a:r>
            <a:r>
              <a:rPr lang="en-US" b="0" dirty="0"/>
              <a:t>the proportion of reference amino acids covered by a CRB-BLAST hit</a:t>
            </a:r>
            <a:endParaRPr lang="en-GB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8862B-B0EF-4FCE-815F-5B286CF805A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809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6719"/>
            <a:ext cx="9144000" cy="1886315"/>
          </a:xfrm>
        </p:spPr>
        <p:txBody>
          <a:bodyPr anchor="b"/>
          <a:lstStyle>
            <a:lvl1pPr algn="ctr">
              <a:defRPr sz="474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45777"/>
            <a:ext cx="9144000" cy="1308129"/>
          </a:xfrm>
        </p:spPr>
        <p:txBody>
          <a:bodyPr/>
          <a:lstStyle>
            <a:lvl1pPr marL="0" indent="0" algn="ctr">
              <a:buNone/>
              <a:defRPr sz="1896"/>
            </a:lvl1pPr>
            <a:lvl2pPr marL="361188" indent="0" algn="ctr">
              <a:buNone/>
              <a:defRPr sz="1580"/>
            </a:lvl2pPr>
            <a:lvl3pPr marL="722376" indent="0" algn="ctr">
              <a:buNone/>
              <a:defRPr sz="1422"/>
            </a:lvl3pPr>
            <a:lvl4pPr marL="1083564" indent="0" algn="ctr">
              <a:buNone/>
              <a:defRPr sz="1264"/>
            </a:lvl4pPr>
            <a:lvl5pPr marL="1444752" indent="0" algn="ctr">
              <a:buNone/>
              <a:defRPr sz="1264"/>
            </a:lvl5pPr>
            <a:lvl6pPr marL="1805940" indent="0" algn="ctr">
              <a:buNone/>
              <a:defRPr sz="1264"/>
            </a:lvl6pPr>
            <a:lvl7pPr marL="2167128" indent="0" algn="ctr">
              <a:buNone/>
              <a:defRPr sz="1264"/>
            </a:lvl7pPr>
            <a:lvl8pPr marL="2528316" indent="0" algn="ctr">
              <a:buNone/>
              <a:defRPr sz="1264"/>
            </a:lvl8pPr>
            <a:lvl9pPr marL="2889504" indent="0" algn="ctr">
              <a:buNone/>
              <a:defRPr sz="12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70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1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88465"/>
            <a:ext cx="2628900" cy="4591622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88465"/>
            <a:ext cx="7734300" cy="459162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03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79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50772"/>
            <a:ext cx="10515600" cy="2253795"/>
          </a:xfrm>
        </p:spPr>
        <p:txBody>
          <a:bodyPr anchor="b"/>
          <a:lstStyle>
            <a:lvl1pPr>
              <a:defRPr sz="474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625889"/>
            <a:ext cx="10515600" cy="1185217"/>
          </a:xfrm>
        </p:spPr>
        <p:txBody>
          <a:bodyPr/>
          <a:lstStyle>
            <a:lvl1pPr marL="0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1pPr>
            <a:lvl2pPr marL="361188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2pPr>
            <a:lvl3pPr marL="722376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3pPr>
            <a:lvl4pPr marL="1083564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4pPr>
            <a:lvl5pPr marL="1444752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5pPr>
            <a:lvl6pPr marL="1805940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6pPr>
            <a:lvl7pPr marL="2167128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7pPr>
            <a:lvl8pPr marL="2528316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8pPr>
            <a:lvl9pPr marL="2889504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28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42328"/>
            <a:ext cx="5181600" cy="34377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42328"/>
            <a:ext cx="5181600" cy="34377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32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88466"/>
            <a:ext cx="10515600" cy="10472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328197"/>
            <a:ext cx="5157787" cy="650929"/>
          </a:xfrm>
        </p:spPr>
        <p:txBody>
          <a:bodyPr anchor="b"/>
          <a:lstStyle>
            <a:lvl1pPr marL="0" indent="0">
              <a:buNone/>
              <a:defRPr sz="1896" b="1"/>
            </a:lvl1pPr>
            <a:lvl2pPr marL="361188" indent="0">
              <a:buNone/>
              <a:defRPr sz="1580" b="1"/>
            </a:lvl2pPr>
            <a:lvl3pPr marL="722376" indent="0">
              <a:buNone/>
              <a:defRPr sz="1422" b="1"/>
            </a:lvl3pPr>
            <a:lvl4pPr marL="1083564" indent="0">
              <a:buNone/>
              <a:defRPr sz="1264" b="1"/>
            </a:lvl4pPr>
            <a:lvl5pPr marL="1444752" indent="0">
              <a:buNone/>
              <a:defRPr sz="1264" b="1"/>
            </a:lvl5pPr>
            <a:lvl6pPr marL="1805940" indent="0">
              <a:buNone/>
              <a:defRPr sz="1264" b="1"/>
            </a:lvl6pPr>
            <a:lvl7pPr marL="2167128" indent="0">
              <a:buNone/>
              <a:defRPr sz="1264" b="1"/>
            </a:lvl7pPr>
            <a:lvl8pPr marL="2528316" indent="0">
              <a:buNone/>
              <a:defRPr sz="1264" b="1"/>
            </a:lvl8pPr>
            <a:lvl9pPr marL="2889504" indent="0">
              <a:buNone/>
              <a:defRPr sz="12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79126"/>
            <a:ext cx="5157787" cy="29109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28197"/>
            <a:ext cx="5183188" cy="650929"/>
          </a:xfrm>
        </p:spPr>
        <p:txBody>
          <a:bodyPr anchor="b"/>
          <a:lstStyle>
            <a:lvl1pPr marL="0" indent="0">
              <a:buNone/>
              <a:defRPr sz="1896" b="1"/>
            </a:lvl1pPr>
            <a:lvl2pPr marL="361188" indent="0">
              <a:buNone/>
              <a:defRPr sz="1580" b="1"/>
            </a:lvl2pPr>
            <a:lvl3pPr marL="722376" indent="0">
              <a:buNone/>
              <a:defRPr sz="1422" b="1"/>
            </a:lvl3pPr>
            <a:lvl4pPr marL="1083564" indent="0">
              <a:buNone/>
              <a:defRPr sz="1264" b="1"/>
            </a:lvl4pPr>
            <a:lvl5pPr marL="1444752" indent="0">
              <a:buNone/>
              <a:defRPr sz="1264" b="1"/>
            </a:lvl5pPr>
            <a:lvl6pPr marL="1805940" indent="0">
              <a:buNone/>
              <a:defRPr sz="1264" b="1"/>
            </a:lvl6pPr>
            <a:lvl7pPr marL="2167128" indent="0">
              <a:buNone/>
              <a:defRPr sz="1264" b="1"/>
            </a:lvl7pPr>
            <a:lvl8pPr marL="2528316" indent="0">
              <a:buNone/>
              <a:defRPr sz="1264" b="1"/>
            </a:lvl8pPr>
            <a:lvl9pPr marL="2889504" indent="0">
              <a:buNone/>
              <a:defRPr sz="12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79126"/>
            <a:ext cx="5183188" cy="29109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50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193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29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1209"/>
            <a:ext cx="3932237" cy="1264232"/>
          </a:xfrm>
        </p:spPr>
        <p:txBody>
          <a:bodyPr anchor="b"/>
          <a:lstStyle>
            <a:lvl1pPr>
              <a:defRPr sz="2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80112"/>
            <a:ext cx="6172200" cy="3850390"/>
          </a:xfrm>
        </p:spPr>
        <p:txBody>
          <a:bodyPr/>
          <a:lstStyle>
            <a:lvl1pPr>
              <a:defRPr sz="2528"/>
            </a:lvl1pPr>
            <a:lvl2pPr>
              <a:defRPr sz="2212"/>
            </a:lvl2pPr>
            <a:lvl3pPr>
              <a:defRPr sz="1896"/>
            </a:lvl3pPr>
            <a:lvl4pPr>
              <a:defRPr sz="1580"/>
            </a:lvl4pPr>
            <a:lvl5pPr>
              <a:defRPr sz="1580"/>
            </a:lvl5pPr>
            <a:lvl6pPr>
              <a:defRPr sz="1580"/>
            </a:lvl6pPr>
            <a:lvl7pPr>
              <a:defRPr sz="1580"/>
            </a:lvl7pPr>
            <a:lvl8pPr>
              <a:defRPr sz="1580"/>
            </a:lvl8pPr>
            <a:lvl9pPr>
              <a:defRPr sz="158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1625442"/>
            <a:ext cx="3932237" cy="3011331"/>
          </a:xfrm>
        </p:spPr>
        <p:txBody>
          <a:bodyPr/>
          <a:lstStyle>
            <a:lvl1pPr marL="0" indent="0">
              <a:buNone/>
              <a:defRPr sz="1264"/>
            </a:lvl1pPr>
            <a:lvl2pPr marL="361188" indent="0">
              <a:buNone/>
              <a:defRPr sz="1106"/>
            </a:lvl2pPr>
            <a:lvl3pPr marL="722376" indent="0">
              <a:buNone/>
              <a:defRPr sz="948"/>
            </a:lvl3pPr>
            <a:lvl4pPr marL="1083564" indent="0">
              <a:buNone/>
              <a:defRPr sz="790"/>
            </a:lvl4pPr>
            <a:lvl5pPr marL="1444752" indent="0">
              <a:buNone/>
              <a:defRPr sz="790"/>
            </a:lvl5pPr>
            <a:lvl6pPr marL="1805940" indent="0">
              <a:buNone/>
              <a:defRPr sz="790"/>
            </a:lvl6pPr>
            <a:lvl7pPr marL="2167128" indent="0">
              <a:buNone/>
              <a:defRPr sz="790"/>
            </a:lvl7pPr>
            <a:lvl8pPr marL="2528316" indent="0">
              <a:buNone/>
              <a:defRPr sz="790"/>
            </a:lvl8pPr>
            <a:lvl9pPr marL="2889504" indent="0">
              <a:buNone/>
              <a:defRPr sz="79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639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1209"/>
            <a:ext cx="3932237" cy="1264232"/>
          </a:xfrm>
        </p:spPr>
        <p:txBody>
          <a:bodyPr anchor="b"/>
          <a:lstStyle>
            <a:lvl1pPr>
              <a:defRPr sz="2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780112"/>
            <a:ext cx="6172200" cy="3850390"/>
          </a:xfrm>
        </p:spPr>
        <p:txBody>
          <a:bodyPr anchor="t"/>
          <a:lstStyle>
            <a:lvl1pPr marL="0" indent="0">
              <a:buNone/>
              <a:defRPr sz="2528"/>
            </a:lvl1pPr>
            <a:lvl2pPr marL="361188" indent="0">
              <a:buNone/>
              <a:defRPr sz="2212"/>
            </a:lvl2pPr>
            <a:lvl3pPr marL="722376" indent="0">
              <a:buNone/>
              <a:defRPr sz="1896"/>
            </a:lvl3pPr>
            <a:lvl4pPr marL="1083564" indent="0">
              <a:buNone/>
              <a:defRPr sz="1580"/>
            </a:lvl4pPr>
            <a:lvl5pPr marL="1444752" indent="0">
              <a:buNone/>
              <a:defRPr sz="1580"/>
            </a:lvl5pPr>
            <a:lvl6pPr marL="1805940" indent="0">
              <a:buNone/>
              <a:defRPr sz="1580"/>
            </a:lvl6pPr>
            <a:lvl7pPr marL="2167128" indent="0">
              <a:buNone/>
              <a:defRPr sz="1580"/>
            </a:lvl7pPr>
            <a:lvl8pPr marL="2528316" indent="0">
              <a:buNone/>
              <a:defRPr sz="1580"/>
            </a:lvl8pPr>
            <a:lvl9pPr marL="2889504" indent="0">
              <a:buNone/>
              <a:defRPr sz="158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1625442"/>
            <a:ext cx="3932237" cy="3011331"/>
          </a:xfrm>
        </p:spPr>
        <p:txBody>
          <a:bodyPr/>
          <a:lstStyle>
            <a:lvl1pPr marL="0" indent="0">
              <a:buNone/>
              <a:defRPr sz="1264"/>
            </a:lvl1pPr>
            <a:lvl2pPr marL="361188" indent="0">
              <a:buNone/>
              <a:defRPr sz="1106"/>
            </a:lvl2pPr>
            <a:lvl3pPr marL="722376" indent="0">
              <a:buNone/>
              <a:defRPr sz="948"/>
            </a:lvl3pPr>
            <a:lvl4pPr marL="1083564" indent="0">
              <a:buNone/>
              <a:defRPr sz="790"/>
            </a:lvl4pPr>
            <a:lvl5pPr marL="1444752" indent="0">
              <a:buNone/>
              <a:defRPr sz="790"/>
            </a:lvl5pPr>
            <a:lvl6pPr marL="1805940" indent="0">
              <a:buNone/>
              <a:defRPr sz="790"/>
            </a:lvl6pPr>
            <a:lvl7pPr marL="2167128" indent="0">
              <a:buNone/>
              <a:defRPr sz="790"/>
            </a:lvl7pPr>
            <a:lvl8pPr marL="2528316" indent="0">
              <a:buNone/>
              <a:defRPr sz="790"/>
            </a:lvl8pPr>
            <a:lvl9pPr marL="2889504" indent="0">
              <a:buNone/>
              <a:defRPr sz="79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36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88466"/>
            <a:ext cx="10515600" cy="104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42328"/>
            <a:ext cx="10515600" cy="3437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5021811"/>
            <a:ext cx="2743200" cy="288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656A-018F-4287-B655-E10EE5BC23C5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5021811"/>
            <a:ext cx="4114800" cy="288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5021811"/>
            <a:ext cx="2743200" cy="288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2D6D9-2231-4D58-9382-FBAD73C9B3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74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2376" rtl="0" eaLnBrk="1" latinLnBrk="0" hangingPunct="1">
        <a:lnSpc>
          <a:spcPct val="90000"/>
        </a:lnSpc>
        <a:spcBef>
          <a:spcPct val="0"/>
        </a:spcBef>
        <a:buNone/>
        <a:defRPr sz="34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594" indent="-180594" algn="l" defTabSz="722376" rtl="0" eaLnBrk="1" latinLnBrk="0" hangingPunct="1">
        <a:lnSpc>
          <a:spcPct val="90000"/>
        </a:lnSpc>
        <a:spcBef>
          <a:spcPts val="790"/>
        </a:spcBef>
        <a:buFont typeface="Arial" panose="020B0604020202020204" pitchFamily="34" charset="0"/>
        <a:buChar char="•"/>
        <a:defRPr sz="2212" kern="1200">
          <a:solidFill>
            <a:schemeClr val="tx1"/>
          </a:solidFill>
          <a:latin typeface="+mn-lt"/>
          <a:ea typeface="+mn-ea"/>
          <a:cs typeface="+mn-cs"/>
        </a:defRPr>
      </a:lvl1pPr>
      <a:lvl2pPr marL="541782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2pPr>
      <a:lvl3pPr marL="902970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64158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4pPr>
      <a:lvl5pPr marL="1625346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5pPr>
      <a:lvl6pPr marL="1986534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6pPr>
      <a:lvl7pPr marL="2347722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7pPr>
      <a:lvl8pPr marL="2708910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8pPr>
      <a:lvl9pPr marL="3070098" indent="-180594" algn="l" defTabSz="722376" rtl="0" eaLnBrk="1" latinLnBrk="0" hangingPunct="1">
        <a:lnSpc>
          <a:spcPct val="90000"/>
        </a:lnSpc>
        <a:spcBef>
          <a:spcPts val="395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1pPr>
      <a:lvl2pPr marL="361188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2pPr>
      <a:lvl3pPr marL="722376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3pPr>
      <a:lvl4pPr marL="1083564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4pPr>
      <a:lvl5pPr marL="1444752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5pPr>
      <a:lvl6pPr marL="1805940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6pPr>
      <a:lvl7pPr marL="2167128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7pPr>
      <a:lvl8pPr marL="2528316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8pPr>
      <a:lvl9pPr marL="2889504" algn="l" defTabSz="722376" rtl="0" eaLnBrk="1" latinLnBrk="0" hangingPunct="1">
        <a:defRPr sz="142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C7C02447-A5EC-44B3-BA13-347F3EB12D4E}"/>
              </a:ext>
            </a:extLst>
          </p:cNvPr>
          <p:cNvSpPr txBox="1">
            <a:spLocks/>
          </p:cNvSpPr>
          <p:nvPr/>
        </p:nvSpPr>
        <p:spPr bwMode="auto">
          <a:xfrm>
            <a:off x="1873193" y="558960"/>
            <a:ext cx="9940299" cy="26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9875" indent="-26987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5113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804863" indent="-26987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090612" indent="-28575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355725" indent="-28575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000000"/>
              </a:buClr>
              <a:buNone/>
            </a:pPr>
            <a:r>
              <a:rPr lang="en-GB" sz="16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Arabidopsis thaliana 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protein set							   </a:t>
            </a:r>
            <a:r>
              <a:rPr lang="en-GB" sz="16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Acer </a:t>
            </a:r>
            <a:r>
              <a:rPr lang="en-GB" sz="1600" i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yangbiense</a:t>
            </a:r>
            <a:r>
              <a:rPr lang="en-GB" sz="16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 </a:t>
            </a:r>
            <a:r>
              <a:rPr lang="en-GB" sz="16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</a:rPr>
              <a:t>protein set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B1B2EA6C-6E91-476A-BF7C-AF24D72E0A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864472"/>
              </p:ext>
            </p:extLst>
          </p:nvPr>
        </p:nvGraphicFramePr>
        <p:xfrm>
          <a:off x="6096000" y="734072"/>
          <a:ext cx="5946222" cy="424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82567730-FA4C-413A-AF77-E976AB97B8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032703"/>
              </p:ext>
            </p:extLst>
          </p:nvPr>
        </p:nvGraphicFramePr>
        <p:xfrm>
          <a:off x="297332" y="1147716"/>
          <a:ext cx="5798668" cy="3419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EFFDC072-DCD6-4555-8C4F-25DAACD657A7}"/>
              </a:ext>
            </a:extLst>
          </p:cNvPr>
          <p:cNvSpPr/>
          <p:nvPr/>
        </p:nvSpPr>
        <p:spPr>
          <a:xfrm>
            <a:off x="2502874" y="4492313"/>
            <a:ext cx="7547059" cy="292388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171450" indent="-171450">
              <a:buClr>
                <a:srgbClr val="7B32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contigs with CRBB</a:t>
            </a:r>
          </a:p>
          <a:p>
            <a:pPr marL="171450" indent="-171450">
              <a:buClr>
                <a:srgbClr val="A6DBA0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 reference with CRBB</a:t>
            </a:r>
          </a:p>
          <a:p>
            <a:pPr marL="171450" indent="-171450">
              <a:buClr>
                <a:srgbClr val="008837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Reference coverage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50F2BE8-BB5F-4730-80DF-EDD10F83E463}"/>
              </a:ext>
            </a:extLst>
          </p:cNvPr>
          <p:cNvSpPr txBox="1"/>
          <p:nvPr/>
        </p:nvSpPr>
        <p:spPr>
          <a:xfrm>
            <a:off x="1270239" y="929826"/>
            <a:ext cx="4244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</a:t>
            </a:r>
            <a:r>
              <a:rPr lang="de-DE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thaliana</a:t>
            </a:r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(2x)	  			</a:t>
            </a:r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</a:t>
            </a:r>
            <a:r>
              <a:rPr lang="de-DE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thaliana</a:t>
            </a:r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(4x)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D6E48994-3CA6-46C5-A57C-A6BEA92461A0}"/>
              </a:ext>
            </a:extLst>
          </p:cNvPr>
          <p:cNvCxnSpPr>
            <a:cxnSpLocks/>
          </p:cNvCxnSpPr>
          <p:nvPr/>
        </p:nvCxnSpPr>
        <p:spPr>
          <a:xfrm>
            <a:off x="3262463" y="929826"/>
            <a:ext cx="0" cy="3290834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A21316B9-384E-4F88-838B-C1B15C9B10A0}"/>
              </a:ext>
            </a:extLst>
          </p:cNvPr>
          <p:cNvSpPr txBox="1"/>
          <p:nvPr/>
        </p:nvSpPr>
        <p:spPr>
          <a:xfrm>
            <a:off x="7191132" y="929826"/>
            <a:ext cx="462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</a:t>
            </a:r>
            <a:r>
              <a:rPr lang="de-DE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platanoides</a:t>
            </a:r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(2x)	  		      </a:t>
            </a:r>
            <a:r>
              <a:rPr lang="de-DE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pseudoplatanus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(4x)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E1274C46-55ED-4693-B64E-858A64E64BD3}"/>
              </a:ext>
            </a:extLst>
          </p:cNvPr>
          <p:cNvCxnSpPr>
            <a:cxnSpLocks/>
          </p:cNvCxnSpPr>
          <p:nvPr/>
        </p:nvCxnSpPr>
        <p:spPr>
          <a:xfrm>
            <a:off x="9183356" y="939441"/>
            <a:ext cx="0" cy="3281219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250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IT RZ">
    <a:dk1>
      <a:srgbClr val="000000"/>
    </a:dk1>
    <a:lt1>
      <a:srgbClr val="FFFFFF"/>
    </a:lt1>
    <a:dk2>
      <a:srgbClr val="790B1A"/>
    </a:dk2>
    <a:lt2>
      <a:srgbClr val="FFFFFF"/>
    </a:lt2>
    <a:accent1>
      <a:srgbClr val="790B1A"/>
    </a:accent1>
    <a:accent2>
      <a:srgbClr val="5D6C74"/>
    </a:accent2>
    <a:accent3>
      <a:srgbClr val="40AA9B"/>
    </a:accent3>
    <a:accent4>
      <a:srgbClr val="330040"/>
    </a:accent4>
    <a:accent5>
      <a:srgbClr val="BDBDBD"/>
    </a:accent5>
    <a:accent6>
      <a:srgbClr val="000000"/>
    </a:accent6>
    <a:hlink>
      <a:srgbClr val="790B1A"/>
    </a:hlink>
    <a:folHlink>
      <a:srgbClr val="790B1A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IT RZ">
    <a:dk1>
      <a:srgbClr val="000000"/>
    </a:dk1>
    <a:lt1>
      <a:srgbClr val="FFFFFF"/>
    </a:lt1>
    <a:dk2>
      <a:srgbClr val="790B1A"/>
    </a:dk2>
    <a:lt2>
      <a:srgbClr val="FFFFFF"/>
    </a:lt2>
    <a:accent1>
      <a:srgbClr val="790B1A"/>
    </a:accent1>
    <a:accent2>
      <a:srgbClr val="5D6C74"/>
    </a:accent2>
    <a:accent3>
      <a:srgbClr val="40AA9B"/>
    </a:accent3>
    <a:accent4>
      <a:srgbClr val="330040"/>
    </a:accent4>
    <a:accent5>
      <a:srgbClr val="BDBDBD"/>
    </a:accent5>
    <a:accent6>
      <a:srgbClr val="000000"/>
    </a:accent6>
    <a:hlink>
      <a:srgbClr val="790B1A"/>
    </a:hlink>
    <a:folHlink>
      <a:srgbClr val="790B1A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86</Words>
  <Application>Microsoft Office PowerPoint</Application>
  <PresentationFormat>Benutzerdefiniert</PresentationFormat>
  <Paragraphs>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Madritsch Silvia</dc:creator>
  <cp:lastModifiedBy>Madritsch Silvia</cp:lastModifiedBy>
  <cp:revision>21</cp:revision>
  <dcterms:created xsi:type="dcterms:W3CDTF">2020-09-08T09:26:37Z</dcterms:created>
  <dcterms:modified xsi:type="dcterms:W3CDTF">2020-11-09T10:02:18Z</dcterms:modified>
</cp:coreProperties>
</file>