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89D0F5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08"/>
    <p:restoredTop sz="94628"/>
  </p:normalViewPr>
  <p:slideViewPr>
    <p:cSldViewPr snapToGrid="0">
      <p:cViewPr varScale="1">
        <p:scale>
          <a:sx n="61" d="100"/>
          <a:sy n="61" d="100"/>
        </p:scale>
        <p:origin x="1365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D60A5D-929F-471F-9FB7-05B882E0B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C61C930-EF58-44CF-847D-0715082832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24B186-920C-4AB4-9E70-26B58035F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786031-D9E7-4C89-9489-66B97A4F4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53546B8-79DB-4C96-90EA-A3302DECE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0672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0ADC00-0491-4361-BF22-677606F0F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6DF21AC-E320-473A-BC1A-9CA38017D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94A0DA1-5AC1-49B8-AC5F-E576444C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23E34C-491B-4A3E-976C-C3B086283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AFE9C20-B839-48B4-B474-7B6FE5B90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906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3F15195-DF59-44EB-BB86-CAFB04C8D1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279B2B1-9A07-4044-92BC-48096C9F5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2EB640A-BA74-4AAE-9352-D2FD60BB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BC5641-F512-482E-A091-60735BA5D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BC13F8-6BC5-4FEE-9746-CF3C63543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908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FA4264-5E10-424A-A466-04B442A58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16B22F-45BB-4A48-BF55-7A192248C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8EE696-528A-4E9F-8444-4C10EBEE2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42227BC-327F-4A56-BDA2-D4B5A45D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42EAFE-D731-4862-B1A0-006FFD048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5064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3E10D9-8C00-48BC-857C-AB54A660F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799DA-753B-4A2A-A76D-21069B242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D1F6FD-D29F-43A6-897D-ECEAD9DA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872ED5-8372-45F0-A8D6-8F92E8DCE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290471-434A-4B55-B070-AD9C97A79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118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598185-6B75-440E-9B7F-53F6C01D7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2FBB60-BA1D-4736-A7D5-763C0A2C9F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699F198-8CC7-404E-A626-A03EB1EB0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6169E4B-42FF-4E26-A726-74F0EFC5C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04A522-9929-4C15-9037-3D39DAE80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70AFCA-773D-415D-BD78-9EAE8B174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907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1918E3-495E-4451-838B-60F1893DC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DC2038-9C08-4666-AA88-C87CC129C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701E9A5-4941-4C6A-AC44-9289A4AA6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447F965-471E-4037-B6A2-2B2AAE5A13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E765579-99C8-4216-B1F7-4E6B781AB9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76FF189-6F69-4591-9440-5ACFDCAB5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E28D5A9-87A0-4E8B-ABC7-87FFECAB7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1EE47FD-143D-4DEE-8294-1B1A7E994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2765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9D2E77-7094-48F2-97F8-C53F7D1F2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E3EAE2-C481-4A11-B5EC-EF4E07475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4673630-81A9-4A2F-B66E-DDC738C78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1083906-7CAD-4AE3-BCEB-BD85F4243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798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9F903F4-E23B-4F4F-9505-F1AFADAD9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0F7E9E2-CCD5-4AB5-B543-0BCA1D91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A722D83-137D-4B18-A78F-4D2EC9A6D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8065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B96568-4596-42BE-B600-5559A008F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90FD6FA-87D8-4365-816A-475925675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BAB1911-21E5-4610-BED4-CBFA871BC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7B246A2-3D10-411B-A316-590EFFB5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821D598-3349-4B95-9BAE-3F7B75D5B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4CBF620-021A-4688-97DD-4EC0150A9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6485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EF0208-E975-432D-9E2A-3B7ED8543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621B458-C2D2-4770-AC47-5751D92508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B5F9E70-C837-423C-A320-A8312E837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563BCC-3983-4E92-82A4-B9287887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751E582-94F5-4595-8C21-EE66CCFC4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FB2E42B-C59F-4BBC-A4DF-C45E0E4E9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44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A69180A-2F02-47EE-9A1A-7CE58C2DE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1ECAEF7-23BD-4AD2-A8B7-180471F2A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7B4717-E4EA-46CA-8C80-D8B0BF0AE1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0A19-86F0-4158-B018-043EF62EF91F}" type="datetimeFigureOut">
              <a:rPr lang="zh-CN" altLang="en-US" smtClean="0"/>
              <a:t>2022/1/28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39D1C7-924B-4944-991B-61E403F42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6E2960-D258-4DDC-A74D-DA8D7E050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F5189-04F0-4818-9286-13FEAD2CB3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741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F6B470D-D8A2-41F3-B412-A0EFEECF20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713" y="2413739"/>
            <a:ext cx="4126574" cy="409075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68C83E0-B90B-4915-8F0D-069DFAC20321}"/>
              </a:ext>
            </a:extLst>
          </p:cNvPr>
          <p:cNvSpPr txBox="1"/>
          <p:nvPr/>
        </p:nvSpPr>
        <p:spPr>
          <a:xfrm>
            <a:off x="57665" y="57665"/>
            <a:ext cx="46960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rPr>
              <a:t>Fig. S1A BRCA0000 CoDM PMI and PCC survival factors network </a:t>
            </a:r>
            <a:endParaRPr lang="zh-CN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7653C5E-73D0-4E1F-A70C-8C57B6C26087}"/>
              </a:ext>
            </a:extLst>
          </p:cNvPr>
          <p:cNvSpPr txBox="1"/>
          <p:nvPr/>
        </p:nvSpPr>
        <p:spPr>
          <a:xfrm>
            <a:off x="1472629" y="6504493"/>
            <a:ext cx="12831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>
                <a:latin typeface="Arial" panose="020B0604020202020204" pitchFamily="34" charset="0"/>
                <a:cs typeface="Arial" panose="020B0604020202020204" pitchFamily="34" charset="0"/>
              </a:rPr>
              <a:t>Overlap Node/Edge</a:t>
            </a:r>
            <a:endParaRPr lang="zh-CN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8A96764-38D3-4A9A-A584-812E06B0CD54}"/>
              </a:ext>
            </a:extLst>
          </p:cNvPr>
          <p:cNvSpPr txBox="1"/>
          <p:nvPr/>
        </p:nvSpPr>
        <p:spPr>
          <a:xfrm>
            <a:off x="2909746" y="6504493"/>
            <a:ext cx="13611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>
                <a:latin typeface="Arial" panose="020B0604020202020204" pitchFamily="34" charset="0"/>
                <a:cs typeface="Arial" panose="020B0604020202020204" pitchFamily="34" charset="0"/>
              </a:rPr>
              <a:t>PCC-only Node/Edge</a:t>
            </a:r>
            <a:endParaRPr lang="zh-CN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EFB80E3-6B7D-46B5-9863-80D36A56E7F9}"/>
              </a:ext>
            </a:extLst>
          </p:cNvPr>
          <p:cNvSpPr txBox="1"/>
          <p:nvPr/>
        </p:nvSpPr>
        <p:spPr>
          <a:xfrm>
            <a:off x="4367854" y="6495757"/>
            <a:ext cx="13763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>
                <a:latin typeface="Arial" panose="020B0604020202020204" pitchFamily="34" charset="0"/>
                <a:cs typeface="Arial" panose="020B0604020202020204" pitchFamily="34" charset="0"/>
              </a:rPr>
              <a:t>PMI-only Node/Edge</a:t>
            </a:r>
            <a:endParaRPr lang="zh-CN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477E0DB7-2037-4CD8-BB0A-7FD9E1C1AA4A}"/>
              </a:ext>
            </a:extLst>
          </p:cNvPr>
          <p:cNvSpPr/>
          <p:nvPr/>
        </p:nvSpPr>
        <p:spPr>
          <a:xfrm>
            <a:off x="1339812" y="6504494"/>
            <a:ext cx="203238" cy="213361"/>
          </a:xfrm>
          <a:prstGeom prst="roundRect">
            <a:avLst/>
          </a:prstGeom>
          <a:solidFill>
            <a:srgbClr val="89D0F5"/>
          </a:solidFill>
          <a:ln>
            <a:solidFill>
              <a:srgbClr val="89D0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CF581878-81BD-4E8F-9291-8BDFAF334330}"/>
              </a:ext>
            </a:extLst>
          </p:cNvPr>
          <p:cNvSpPr/>
          <p:nvPr/>
        </p:nvSpPr>
        <p:spPr>
          <a:xfrm>
            <a:off x="2784514" y="6504493"/>
            <a:ext cx="203238" cy="213361"/>
          </a:xfrm>
          <a:prstGeom prst="roundRect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A57E1DF0-E9F0-42D7-BB59-1E8FE3E39E22}"/>
              </a:ext>
            </a:extLst>
          </p:cNvPr>
          <p:cNvSpPr/>
          <p:nvPr/>
        </p:nvSpPr>
        <p:spPr>
          <a:xfrm>
            <a:off x="4226548" y="6504493"/>
            <a:ext cx="203238" cy="213361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255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230C6040-C5FE-4116-977F-C0AF26D14985}"/>
              </a:ext>
            </a:extLst>
          </p:cNvPr>
          <p:cNvSpPr txBox="1"/>
          <p:nvPr/>
        </p:nvSpPr>
        <p:spPr>
          <a:xfrm>
            <a:off x="57664" y="57665"/>
            <a:ext cx="49745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rPr>
              <a:t>Fig. S1B BRCA0112 CoDM PMI and PCC survival factors network </a:t>
            </a:r>
            <a:endParaRPr lang="zh-CN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644A65D-3726-4E31-9790-E69E1B164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74" y="1534051"/>
            <a:ext cx="4402451" cy="652029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974387" y="1050409"/>
            <a:ext cx="9092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BRCA0112</a:t>
            </a:r>
            <a:endParaRPr lang="zh-CN" altLang="en-US" sz="11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316FB0B-FF8A-4999-9F48-A87C1F86AE49}"/>
              </a:ext>
            </a:extLst>
          </p:cNvPr>
          <p:cNvSpPr txBox="1"/>
          <p:nvPr/>
        </p:nvSpPr>
        <p:spPr>
          <a:xfrm>
            <a:off x="1440879" y="8167498"/>
            <a:ext cx="12831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>
                <a:latin typeface="Arial" panose="020B0604020202020204" pitchFamily="34" charset="0"/>
                <a:cs typeface="Arial" panose="020B0604020202020204" pitchFamily="34" charset="0"/>
              </a:rPr>
              <a:t>Overlap Node/Edge</a:t>
            </a:r>
            <a:endParaRPr lang="zh-CN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8210C2E-BDDE-4D7A-98E2-C4C50900649C}"/>
              </a:ext>
            </a:extLst>
          </p:cNvPr>
          <p:cNvSpPr txBox="1"/>
          <p:nvPr/>
        </p:nvSpPr>
        <p:spPr>
          <a:xfrm>
            <a:off x="2877996" y="8167498"/>
            <a:ext cx="13611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>
                <a:latin typeface="Arial" panose="020B0604020202020204" pitchFamily="34" charset="0"/>
                <a:cs typeface="Arial" panose="020B0604020202020204" pitchFamily="34" charset="0"/>
              </a:rPr>
              <a:t>PCC-only Node/Edge</a:t>
            </a:r>
            <a:endParaRPr lang="zh-CN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96E3958-80CD-4E13-84BD-F1D42EB60418}"/>
              </a:ext>
            </a:extLst>
          </p:cNvPr>
          <p:cNvSpPr txBox="1"/>
          <p:nvPr/>
        </p:nvSpPr>
        <p:spPr>
          <a:xfrm>
            <a:off x="4336104" y="8158762"/>
            <a:ext cx="13763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>
                <a:latin typeface="Arial" panose="020B0604020202020204" pitchFamily="34" charset="0"/>
                <a:cs typeface="Arial" panose="020B0604020202020204" pitchFamily="34" charset="0"/>
              </a:rPr>
              <a:t>PMI-only Node/Edge</a:t>
            </a:r>
            <a:endParaRPr lang="zh-CN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FDEF431E-AC2F-4E1E-A97D-1F807D0B0753}"/>
              </a:ext>
            </a:extLst>
          </p:cNvPr>
          <p:cNvSpPr/>
          <p:nvPr/>
        </p:nvSpPr>
        <p:spPr>
          <a:xfrm>
            <a:off x="1308062" y="8167499"/>
            <a:ext cx="203238" cy="213361"/>
          </a:xfrm>
          <a:prstGeom prst="roundRect">
            <a:avLst/>
          </a:prstGeom>
          <a:solidFill>
            <a:srgbClr val="89D0F5"/>
          </a:solidFill>
          <a:ln>
            <a:solidFill>
              <a:srgbClr val="89D0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F8936A3A-9A53-4905-B991-364F2E52E569}"/>
              </a:ext>
            </a:extLst>
          </p:cNvPr>
          <p:cNvSpPr/>
          <p:nvPr/>
        </p:nvSpPr>
        <p:spPr>
          <a:xfrm>
            <a:off x="2752764" y="8167498"/>
            <a:ext cx="203238" cy="213361"/>
          </a:xfrm>
          <a:prstGeom prst="roundRect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9ED249B2-F314-4EEF-890C-F44D1C934EB5}"/>
              </a:ext>
            </a:extLst>
          </p:cNvPr>
          <p:cNvSpPr/>
          <p:nvPr/>
        </p:nvSpPr>
        <p:spPr>
          <a:xfrm>
            <a:off x="4194798" y="8167498"/>
            <a:ext cx="203238" cy="213361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070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6CA4A94-3A2A-4CC2-ABDC-52D05C40C203}"/>
              </a:ext>
            </a:extLst>
          </p:cNvPr>
          <p:cNvSpPr txBox="1"/>
          <p:nvPr/>
        </p:nvSpPr>
        <p:spPr>
          <a:xfrm>
            <a:off x="57665" y="57665"/>
            <a:ext cx="4375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rPr>
              <a:t>Fig. S1C LUSC00 CoDM PMI and PCC survival factors network </a:t>
            </a:r>
            <a:endParaRPr lang="zh-CN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CEE4CC8-746C-4E58-91A2-E71DD205D1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716" y="1617953"/>
            <a:ext cx="4166568" cy="5465053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064958" y="1219780"/>
            <a:ext cx="7280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LUSC00</a:t>
            </a:r>
            <a:endParaRPr lang="zh-CN" altLang="en-US" sz="11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C065298-8EEB-46DE-BDD4-2FB00BEEEB96}"/>
              </a:ext>
            </a:extLst>
          </p:cNvPr>
          <p:cNvSpPr txBox="1"/>
          <p:nvPr/>
        </p:nvSpPr>
        <p:spPr>
          <a:xfrm>
            <a:off x="1450404" y="7256968"/>
            <a:ext cx="12831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>
                <a:latin typeface="Arial" panose="020B0604020202020204" pitchFamily="34" charset="0"/>
                <a:cs typeface="Arial" panose="020B0604020202020204" pitchFamily="34" charset="0"/>
              </a:rPr>
              <a:t>Overlap Node/Edge</a:t>
            </a:r>
            <a:endParaRPr lang="zh-CN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A318485-A083-473F-8F61-161A1CC51E1B}"/>
              </a:ext>
            </a:extLst>
          </p:cNvPr>
          <p:cNvSpPr txBox="1"/>
          <p:nvPr/>
        </p:nvSpPr>
        <p:spPr>
          <a:xfrm>
            <a:off x="2887521" y="7256968"/>
            <a:ext cx="13611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>
                <a:latin typeface="Arial" panose="020B0604020202020204" pitchFamily="34" charset="0"/>
                <a:cs typeface="Arial" panose="020B0604020202020204" pitchFamily="34" charset="0"/>
              </a:rPr>
              <a:t>PCC-only Node/Edge</a:t>
            </a:r>
            <a:endParaRPr lang="zh-CN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87DB58C-55E2-4DD8-80D0-261D0F82C390}"/>
              </a:ext>
            </a:extLst>
          </p:cNvPr>
          <p:cNvSpPr txBox="1"/>
          <p:nvPr/>
        </p:nvSpPr>
        <p:spPr>
          <a:xfrm>
            <a:off x="4345629" y="7248232"/>
            <a:ext cx="13763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b="1" dirty="0">
                <a:latin typeface="Arial" panose="020B0604020202020204" pitchFamily="34" charset="0"/>
                <a:cs typeface="Arial" panose="020B0604020202020204" pitchFamily="34" charset="0"/>
              </a:rPr>
              <a:t>PMI-only Node/Edge</a:t>
            </a:r>
            <a:endParaRPr lang="zh-CN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9EF4837E-FB07-41C8-B100-D999E1883814}"/>
              </a:ext>
            </a:extLst>
          </p:cNvPr>
          <p:cNvSpPr/>
          <p:nvPr/>
        </p:nvSpPr>
        <p:spPr>
          <a:xfrm>
            <a:off x="1317587" y="7256969"/>
            <a:ext cx="203238" cy="213361"/>
          </a:xfrm>
          <a:prstGeom prst="roundRect">
            <a:avLst/>
          </a:prstGeom>
          <a:solidFill>
            <a:srgbClr val="89D0F5"/>
          </a:solidFill>
          <a:ln>
            <a:solidFill>
              <a:srgbClr val="89D0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8D29D9DE-C8BB-4D68-BC1B-3FD2E1BA6E60}"/>
              </a:ext>
            </a:extLst>
          </p:cNvPr>
          <p:cNvSpPr/>
          <p:nvPr/>
        </p:nvSpPr>
        <p:spPr>
          <a:xfrm>
            <a:off x="2762289" y="7256968"/>
            <a:ext cx="203238" cy="213361"/>
          </a:xfrm>
          <a:prstGeom prst="roundRect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61CB6DE5-1CCD-41FB-A407-E844C76D3A07}"/>
              </a:ext>
            </a:extLst>
          </p:cNvPr>
          <p:cNvSpPr/>
          <p:nvPr/>
        </p:nvSpPr>
        <p:spPr>
          <a:xfrm>
            <a:off x="4204323" y="7256968"/>
            <a:ext cx="203238" cy="213361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7181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B3FB313-DC43-472D-9124-B6502A2FF34B}"/>
              </a:ext>
            </a:extLst>
          </p:cNvPr>
          <p:cNvSpPr txBox="1"/>
          <p:nvPr/>
        </p:nvSpPr>
        <p:spPr>
          <a:xfrm>
            <a:off x="57665" y="57665"/>
            <a:ext cx="4375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latin typeface="Arial" panose="020B0604020202020204" pitchFamily="34" charset="0"/>
                <a:cs typeface="Arial" panose="020B0604020202020204" pitchFamily="34" charset="0"/>
              </a:rPr>
              <a:t>Fig. S2 The workflow of omics comparison and survival analysis</a:t>
            </a:r>
            <a:endParaRPr lang="zh-CN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9D67EC73-7D95-4182-A48D-E81C748BE55E}"/>
              </a:ext>
            </a:extLst>
          </p:cNvPr>
          <p:cNvSpPr/>
          <p:nvPr/>
        </p:nvSpPr>
        <p:spPr>
          <a:xfrm>
            <a:off x="333139" y="1995064"/>
            <a:ext cx="6170254" cy="52226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柱体 5">
            <a:extLst>
              <a:ext uri="{FF2B5EF4-FFF2-40B4-BE49-F238E27FC236}">
                <a16:creationId xmlns:a16="http://schemas.microsoft.com/office/drawing/2014/main" id="{AB837CF0-4696-4C37-B4C7-8D85A1F010F1}"/>
              </a:ext>
            </a:extLst>
          </p:cNvPr>
          <p:cNvSpPr/>
          <p:nvPr/>
        </p:nvSpPr>
        <p:spPr>
          <a:xfrm>
            <a:off x="520267" y="2683961"/>
            <a:ext cx="631525" cy="2746022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Xena</a:t>
            </a:r>
            <a:endParaRPr lang="en-US" altLang="zh-CN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Browser</a:t>
            </a:r>
          </a:p>
          <a:p>
            <a:pPr algn="ctr"/>
            <a:r>
              <a:rPr lang="en-US" altLang="zh-CN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TCGA</a:t>
            </a:r>
          </a:p>
        </p:txBody>
      </p:sp>
      <p:sp>
        <p:nvSpPr>
          <p:cNvPr id="7" name="圆柱体 6">
            <a:extLst>
              <a:ext uri="{FF2B5EF4-FFF2-40B4-BE49-F238E27FC236}">
                <a16:creationId xmlns:a16="http://schemas.microsoft.com/office/drawing/2014/main" id="{A82B5B18-C0A4-4273-9FA1-53CFCC01A9ED}"/>
              </a:ext>
            </a:extLst>
          </p:cNvPr>
          <p:cNvSpPr/>
          <p:nvPr/>
        </p:nvSpPr>
        <p:spPr>
          <a:xfrm>
            <a:off x="518112" y="5659396"/>
            <a:ext cx="631525" cy="492043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</a:p>
          <a:p>
            <a:pPr algn="ctr"/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AE70F6E-6ECA-4ED7-99DD-987F78118AB1}"/>
              </a:ext>
            </a:extLst>
          </p:cNvPr>
          <p:cNvSpPr txBox="1"/>
          <p:nvPr/>
        </p:nvSpPr>
        <p:spPr>
          <a:xfrm>
            <a:off x="408936" y="2370766"/>
            <a:ext cx="8498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Database</a:t>
            </a:r>
            <a:endParaRPr lang="zh-CN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圆柱体 8">
            <a:extLst>
              <a:ext uri="{FF2B5EF4-FFF2-40B4-BE49-F238E27FC236}">
                <a16:creationId xmlns:a16="http://schemas.microsoft.com/office/drawing/2014/main" id="{22C071AB-EE64-4A78-AD9A-6CBCB8AA7B90}"/>
              </a:ext>
            </a:extLst>
          </p:cNvPr>
          <p:cNvSpPr/>
          <p:nvPr/>
        </p:nvSpPr>
        <p:spPr>
          <a:xfrm>
            <a:off x="518112" y="6312633"/>
            <a:ext cx="631525" cy="492043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</a:t>
            </a:r>
            <a:endParaRPr lang="zh-CN" alt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586FE28-DDEC-4781-9A10-24F1AA154CBD}"/>
              </a:ext>
            </a:extLst>
          </p:cNvPr>
          <p:cNvSpPr txBox="1"/>
          <p:nvPr/>
        </p:nvSpPr>
        <p:spPr>
          <a:xfrm>
            <a:off x="1233567" y="2367696"/>
            <a:ext cx="8498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Cancer Data</a:t>
            </a:r>
            <a:endParaRPr lang="zh-CN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流程图: 内部贮存 10">
            <a:extLst>
              <a:ext uri="{FF2B5EF4-FFF2-40B4-BE49-F238E27FC236}">
                <a16:creationId xmlns:a16="http://schemas.microsoft.com/office/drawing/2014/main" id="{2C5C33BE-E814-420C-996F-0A6DE6B3D685}"/>
              </a:ext>
            </a:extLst>
          </p:cNvPr>
          <p:cNvSpPr/>
          <p:nvPr/>
        </p:nvSpPr>
        <p:spPr>
          <a:xfrm>
            <a:off x="1334863" y="2887338"/>
            <a:ext cx="676275" cy="433388"/>
          </a:xfrm>
          <a:prstGeom prst="flowChartInternalStorag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mRNA</a:t>
            </a:r>
            <a:endParaRPr lang="zh-CN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流程图: 内部贮存 11">
            <a:extLst>
              <a:ext uri="{FF2B5EF4-FFF2-40B4-BE49-F238E27FC236}">
                <a16:creationId xmlns:a16="http://schemas.microsoft.com/office/drawing/2014/main" id="{91AE179F-1A13-41D0-A0CD-83A2185A0A20}"/>
              </a:ext>
            </a:extLst>
          </p:cNvPr>
          <p:cNvSpPr/>
          <p:nvPr/>
        </p:nvSpPr>
        <p:spPr>
          <a:xfrm>
            <a:off x="1334609" y="4389711"/>
            <a:ext cx="676275" cy="433388"/>
          </a:xfrm>
          <a:prstGeom prst="flowChartInternalStorag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CNV</a:t>
            </a:r>
            <a:endParaRPr lang="zh-CN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流程图: 内部贮存 12">
            <a:extLst>
              <a:ext uri="{FF2B5EF4-FFF2-40B4-BE49-F238E27FC236}">
                <a16:creationId xmlns:a16="http://schemas.microsoft.com/office/drawing/2014/main" id="{93A7538A-A725-40E7-97B0-74A65AF846E6}"/>
              </a:ext>
            </a:extLst>
          </p:cNvPr>
          <p:cNvSpPr/>
          <p:nvPr/>
        </p:nvSpPr>
        <p:spPr>
          <a:xfrm>
            <a:off x="1334609" y="4943902"/>
            <a:ext cx="676275" cy="433388"/>
          </a:xfrm>
          <a:prstGeom prst="flowChartInternalStorag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zh-CN" altLang="en-US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流程图: 内部贮存 13">
            <a:extLst>
              <a:ext uri="{FF2B5EF4-FFF2-40B4-BE49-F238E27FC236}">
                <a16:creationId xmlns:a16="http://schemas.microsoft.com/office/drawing/2014/main" id="{1AC669A3-BF1D-470E-861F-8DFC8C162A22}"/>
              </a:ext>
            </a:extLst>
          </p:cNvPr>
          <p:cNvSpPr/>
          <p:nvPr/>
        </p:nvSpPr>
        <p:spPr>
          <a:xfrm>
            <a:off x="1334609" y="3438039"/>
            <a:ext cx="676275" cy="433388"/>
          </a:xfrm>
          <a:prstGeom prst="flowChartInternalStorag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</a:p>
        </p:txBody>
      </p:sp>
      <p:sp>
        <p:nvSpPr>
          <p:cNvPr id="15" name="箭头: 右 14">
            <a:extLst>
              <a:ext uri="{FF2B5EF4-FFF2-40B4-BE49-F238E27FC236}">
                <a16:creationId xmlns:a16="http://schemas.microsoft.com/office/drawing/2014/main" id="{8F214DDC-FC5E-4C2D-AE5F-AC7EE0748B53}"/>
              </a:ext>
            </a:extLst>
          </p:cNvPr>
          <p:cNvSpPr/>
          <p:nvPr/>
        </p:nvSpPr>
        <p:spPr>
          <a:xfrm>
            <a:off x="2053679" y="3066158"/>
            <a:ext cx="733415" cy="9974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E1D5389-597C-41A9-B8E5-AD7D334557FF}"/>
              </a:ext>
            </a:extLst>
          </p:cNvPr>
          <p:cNvSpPr txBox="1"/>
          <p:nvPr/>
        </p:nvSpPr>
        <p:spPr>
          <a:xfrm>
            <a:off x="2020451" y="2882782"/>
            <a:ext cx="81597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PMI Calculation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流程图: 接点 16">
            <a:extLst>
              <a:ext uri="{FF2B5EF4-FFF2-40B4-BE49-F238E27FC236}">
                <a16:creationId xmlns:a16="http://schemas.microsoft.com/office/drawing/2014/main" id="{059DF862-3FFD-43E1-B620-06B5A176AD6C}"/>
              </a:ext>
            </a:extLst>
          </p:cNvPr>
          <p:cNvSpPr/>
          <p:nvPr/>
        </p:nvSpPr>
        <p:spPr>
          <a:xfrm>
            <a:off x="2821114" y="2777272"/>
            <a:ext cx="650063" cy="65352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063682A-F462-42BD-9A27-EE611AEB42F5}"/>
              </a:ext>
            </a:extLst>
          </p:cNvPr>
          <p:cNvSpPr txBox="1"/>
          <p:nvPr/>
        </p:nvSpPr>
        <p:spPr>
          <a:xfrm>
            <a:off x="2598057" y="2257869"/>
            <a:ext cx="24225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PMI network and Comparable PCC network</a:t>
            </a:r>
            <a:endParaRPr lang="zh-CN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箭头: 上弧形 18">
            <a:extLst>
              <a:ext uri="{FF2B5EF4-FFF2-40B4-BE49-F238E27FC236}">
                <a16:creationId xmlns:a16="http://schemas.microsoft.com/office/drawing/2014/main" id="{4A92A494-CDC0-4A40-91A5-1CAF6E502FE0}"/>
              </a:ext>
            </a:extLst>
          </p:cNvPr>
          <p:cNvSpPr/>
          <p:nvPr/>
        </p:nvSpPr>
        <p:spPr>
          <a:xfrm>
            <a:off x="2027101" y="2633420"/>
            <a:ext cx="2363141" cy="241935"/>
          </a:xfrm>
          <a:prstGeom prst="curved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8C68FA1-A5A2-4938-AE5E-92587B67DFCE}"/>
              </a:ext>
            </a:extLst>
          </p:cNvPr>
          <p:cNvSpPr txBox="1"/>
          <p:nvPr/>
        </p:nvSpPr>
        <p:spPr>
          <a:xfrm>
            <a:off x="2712104" y="2436693"/>
            <a:ext cx="95294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Use the same data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流程图: 内部贮存 20">
            <a:extLst>
              <a:ext uri="{FF2B5EF4-FFF2-40B4-BE49-F238E27FC236}">
                <a16:creationId xmlns:a16="http://schemas.microsoft.com/office/drawing/2014/main" id="{4D98DAE5-4FAA-4F5C-97D9-888DDCE35AB2}"/>
              </a:ext>
            </a:extLst>
          </p:cNvPr>
          <p:cNvSpPr/>
          <p:nvPr/>
        </p:nvSpPr>
        <p:spPr>
          <a:xfrm>
            <a:off x="1334609" y="5691601"/>
            <a:ext cx="676275" cy="433388"/>
          </a:xfrm>
          <a:prstGeom prst="flowChartInternalStorag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</a:p>
        </p:txBody>
      </p:sp>
      <p:sp>
        <p:nvSpPr>
          <p:cNvPr id="22" name="流程图: 内部贮存 21">
            <a:extLst>
              <a:ext uri="{FF2B5EF4-FFF2-40B4-BE49-F238E27FC236}">
                <a16:creationId xmlns:a16="http://schemas.microsoft.com/office/drawing/2014/main" id="{9EDAE046-27CD-433B-8F18-89F590320E66}"/>
              </a:ext>
            </a:extLst>
          </p:cNvPr>
          <p:cNvSpPr/>
          <p:nvPr/>
        </p:nvSpPr>
        <p:spPr>
          <a:xfrm>
            <a:off x="1334610" y="6341960"/>
            <a:ext cx="676275" cy="433388"/>
          </a:xfrm>
          <a:prstGeom prst="flowChartInternalStorag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PPI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91BC161-0557-4D20-81EE-19F3BAED501D}"/>
              </a:ext>
            </a:extLst>
          </p:cNvPr>
          <p:cNvSpPr txBox="1"/>
          <p:nvPr/>
        </p:nvSpPr>
        <p:spPr>
          <a:xfrm>
            <a:off x="2057136" y="4158977"/>
            <a:ext cx="73341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Convert to gene-pair</a:t>
            </a:r>
          </a:p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relationships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2646887-B7BE-47D6-9BC3-D75AA5A5F43C}"/>
              </a:ext>
            </a:extLst>
          </p:cNvPr>
          <p:cNvSpPr txBox="1"/>
          <p:nvPr/>
        </p:nvSpPr>
        <p:spPr>
          <a:xfrm>
            <a:off x="2056677" y="4697460"/>
            <a:ext cx="73341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Convert to gene-pair</a:t>
            </a:r>
          </a:p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relationships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31E6C55-5C28-4F92-BE9B-EE88A2361A29}"/>
              </a:ext>
            </a:extLst>
          </p:cNvPr>
          <p:cNvSpPr txBox="1"/>
          <p:nvPr/>
        </p:nvSpPr>
        <p:spPr>
          <a:xfrm>
            <a:off x="2056272" y="5440631"/>
            <a:ext cx="73341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Convert to gene-pair</a:t>
            </a:r>
          </a:p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relationships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5EFA280-C63B-4BC4-8F50-D2C9AA9258EE}"/>
              </a:ext>
            </a:extLst>
          </p:cNvPr>
          <p:cNvSpPr txBox="1"/>
          <p:nvPr/>
        </p:nvSpPr>
        <p:spPr>
          <a:xfrm>
            <a:off x="2863966" y="2921225"/>
            <a:ext cx="56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PMI network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流程图: 接点 26">
            <a:extLst>
              <a:ext uri="{FF2B5EF4-FFF2-40B4-BE49-F238E27FC236}">
                <a16:creationId xmlns:a16="http://schemas.microsoft.com/office/drawing/2014/main" id="{B375DAB8-4B0B-422D-B10B-FD4D20360310}"/>
              </a:ext>
            </a:extLst>
          </p:cNvPr>
          <p:cNvSpPr/>
          <p:nvPr/>
        </p:nvSpPr>
        <p:spPr>
          <a:xfrm>
            <a:off x="4269984" y="2789270"/>
            <a:ext cx="650063" cy="65352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74D7622F-A9A9-4931-A5C8-012010C35634}"/>
              </a:ext>
            </a:extLst>
          </p:cNvPr>
          <p:cNvSpPr txBox="1"/>
          <p:nvPr/>
        </p:nvSpPr>
        <p:spPr>
          <a:xfrm>
            <a:off x="4312256" y="2921225"/>
            <a:ext cx="564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PCC network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箭头: 右 28">
            <a:extLst>
              <a:ext uri="{FF2B5EF4-FFF2-40B4-BE49-F238E27FC236}">
                <a16:creationId xmlns:a16="http://schemas.microsoft.com/office/drawing/2014/main" id="{B6EA57FE-D73C-44C3-80DB-621BA2E9CE1A}"/>
              </a:ext>
            </a:extLst>
          </p:cNvPr>
          <p:cNvSpPr/>
          <p:nvPr/>
        </p:nvSpPr>
        <p:spPr>
          <a:xfrm>
            <a:off x="2053678" y="4558957"/>
            <a:ext cx="733415" cy="9974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箭头: 右 29">
            <a:extLst>
              <a:ext uri="{FF2B5EF4-FFF2-40B4-BE49-F238E27FC236}">
                <a16:creationId xmlns:a16="http://schemas.microsoft.com/office/drawing/2014/main" id="{329FBBA1-098E-450C-81EC-856EA7A808EE}"/>
              </a:ext>
            </a:extLst>
          </p:cNvPr>
          <p:cNvSpPr/>
          <p:nvPr/>
        </p:nvSpPr>
        <p:spPr>
          <a:xfrm>
            <a:off x="2053677" y="5105375"/>
            <a:ext cx="733415" cy="9974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箭头: 右 30">
            <a:extLst>
              <a:ext uri="{FF2B5EF4-FFF2-40B4-BE49-F238E27FC236}">
                <a16:creationId xmlns:a16="http://schemas.microsoft.com/office/drawing/2014/main" id="{FE0BA830-799F-4423-86E3-D082B7B0C5B2}"/>
              </a:ext>
            </a:extLst>
          </p:cNvPr>
          <p:cNvSpPr/>
          <p:nvPr/>
        </p:nvSpPr>
        <p:spPr>
          <a:xfrm>
            <a:off x="2053677" y="5852891"/>
            <a:ext cx="733415" cy="9974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箭头: 右 31">
            <a:extLst>
              <a:ext uri="{FF2B5EF4-FFF2-40B4-BE49-F238E27FC236}">
                <a16:creationId xmlns:a16="http://schemas.microsoft.com/office/drawing/2014/main" id="{CA2CC53C-E7D7-41D0-8267-56BA711FF4D7}"/>
              </a:ext>
            </a:extLst>
          </p:cNvPr>
          <p:cNvSpPr/>
          <p:nvPr/>
        </p:nvSpPr>
        <p:spPr>
          <a:xfrm>
            <a:off x="3503873" y="3068006"/>
            <a:ext cx="733415" cy="9974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9CC20B3F-CF2D-4464-8F04-25E69531F6BF}"/>
              </a:ext>
            </a:extLst>
          </p:cNvPr>
          <p:cNvSpPr txBox="1"/>
          <p:nvPr/>
        </p:nvSpPr>
        <p:spPr>
          <a:xfrm>
            <a:off x="3462077" y="2885136"/>
            <a:ext cx="81597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Use similar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9F50B8AF-743B-438B-B44C-0EF3802A9A58}"/>
              </a:ext>
            </a:extLst>
          </p:cNvPr>
          <p:cNvSpPr txBox="1"/>
          <p:nvPr/>
        </p:nvSpPr>
        <p:spPr>
          <a:xfrm>
            <a:off x="3457524" y="3132772"/>
            <a:ext cx="81597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PCC threshold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21FE0F8F-52A2-41E1-94FA-DC9A238C4408}"/>
              </a:ext>
            </a:extLst>
          </p:cNvPr>
          <p:cNvSpPr txBox="1"/>
          <p:nvPr/>
        </p:nvSpPr>
        <p:spPr>
          <a:xfrm>
            <a:off x="2023593" y="5942590"/>
            <a:ext cx="81597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Directly use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箭头: 右 35">
            <a:extLst>
              <a:ext uri="{FF2B5EF4-FFF2-40B4-BE49-F238E27FC236}">
                <a16:creationId xmlns:a16="http://schemas.microsoft.com/office/drawing/2014/main" id="{A800C5AF-AA10-41D3-B4B2-5E8CDBCC0CB3}"/>
              </a:ext>
            </a:extLst>
          </p:cNvPr>
          <p:cNvSpPr/>
          <p:nvPr/>
        </p:nvSpPr>
        <p:spPr>
          <a:xfrm>
            <a:off x="2053676" y="6513635"/>
            <a:ext cx="733415" cy="9974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4E3E5C83-1209-42C2-B477-FBAA8A302DB2}"/>
              </a:ext>
            </a:extLst>
          </p:cNvPr>
          <p:cNvSpPr txBox="1"/>
          <p:nvPr/>
        </p:nvSpPr>
        <p:spPr>
          <a:xfrm>
            <a:off x="2020451" y="6333164"/>
            <a:ext cx="81597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Directly use</a:t>
            </a:r>
            <a:endParaRPr lang="zh-CN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: 圆角 37">
            <a:extLst>
              <a:ext uri="{FF2B5EF4-FFF2-40B4-BE49-F238E27FC236}">
                <a16:creationId xmlns:a16="http://schemas.microsoft.com/office/drawing/2014/main" id="{D0C2906E-6B3A-4DEA-9A22-C33E92A070F0}"/>
              </a:ext>
            </a:extLst>
          </p:cNvPr>
          <p:cNvSpPr/>
          <p:nvPr/>
        </p:nvSpPr>
        <p:spPr>
          <a:xfrm>
            <a:off x="2817175" y="4389711"/>
            <a:ext cx="2102872" cy="238563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Omics defined gene-pair relationships</a:t>
            </a:r>
          </a:p>
          <a:p>
            <a:pPr algn="ctr"/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TR, CoTR, PPI, CoCNV, CoDM…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箭头: 右 38">
            <a:extLst>
              <a:ext uri="{FF2B5EF4-FFF2-40B4-BE49-F238E27FC236}">
                <a16:creationId xmlns:a16="http://schemas.microsoft.com/office/drawing/2014/main" id="{181B066F-D8AA-4033-BD5F-9AED9EE634FE}"/>
              </a:ext>
            </a:extLst>
          </p:cNvPr>
          <p:cNvSpPr/>
          <p:nvPr/>
        </p:nvSpPr>
        <p:spPr>
          <a:xfrm rot="16200000">
            <a:off x="2755774" y="3614195"/>
            <a:ext cx="793750" cy="581271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箭头: 右 39">
            <a:extLst>
              <a:ext uri="{FF2B5EF4-FFF2-40B4-BE49-F238E27FC236}">
                <a16:creationId xmlns:a16="http://schemas.microsoft.com/office/drawing/2014/main" id="{DCF6F127-A774-4A01-8476-6D54DDEBC9B6}"/>
              </a:ext>
            </a:extLst>
          </p:cNvPr>
          <p:cNvSpPr/>
          <p:nvPr/>
        </p:nvSpPr>
        <p:spPr>
          <a:xfrm rot="16200000">
            <a:off x="4168018" y="3817338"/>
            <a:ext cx="793750" cy="22066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71276B2-B399-4683-B4DC-947FFBACC8E5}"/>
              </a:ext>
            </a:extLst>
          </p:cNvPr>
          <p:cNvSpPr txBox="1"/>
          <p:nvPr/>
        </p:nvSpPr>
        <p:spPr>
          <a:xfrm>
            <a:off x="3428323" y="3534530"/>
            <a:ext cx="95561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dirty="0">
                <a:latin typeface="Arial" panose="020B0604020202020204" pitchFamily="34" charset="0"/>
                <a:cs typeface="Arial" panose="020B0604020202020204" pitchFamily="34" charset="0"/>
              </a:rPr>
              <a:t>PMI has better/higher recall with fewer total edges</a:t>
            </a:r>
            <a:endParaRPr lang="zh-CN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箭头: 上弧形 41">
            <a:extLst>
              <a:ext uri="{FF2B5EF4-FFF2-40B4-BE49-F238E27FC236}">
                <a16:creationId xmlns:a16="http://schemas.microsoft.com/office/drawing/2014/main" id="{B231E285-CB2F-47E3-8765-086435DD9F2F}"/>
              </a:ext>
            </a:extLst>
          </p:cNvPr>
          <p:cNvSpPr/>
          <p:nvPr/>
        </p:nvSpPr>
        <p:spPr>
          <a:xfrm>
            <a:off x="3383322" y="3483841"/>
            <a:ext cx="2363141" cy="241935"/>
          </a:xfrm>
          <a:prstGeom prst="curved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3" name="箭头: 上弧形 42">
            <a:extLst>
              <a:ext uri="{FF2B5EF4-FFF2-40B4-BE49-F238E27FC236}">
                <a16:creationId xmlns:a16="http://schemas.microsoft.com/office/drawing/2014/main" id="{3590E1B7-37B7-4015-9697-7C16709F568C}"/>
              </a:ext>
            </a:extLst>
          </p:cNvPr>
          <p:cNvSpPr/>
          <p:nvPr/>
        </p:nvSpPr>
        <p:spPr>
          <a:xfrm>
            <a:off x="2053676" y="3476918"/>
            <a:ext cx="3974916" cy="241935"/>
          </a:xfrm>
          <a:prstGeom prst="curved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4" name="流程图: 接点 43">
            <a:extLst>
              <a:ext uri="{FF2B5EF4-FFF2-40B4-BE49-F238E27FC236}">
                <a16:creationId xmlns:a16="http://schemas.microsoft.com/office/drawing/2014/main" id="{5C3D7549-87AF-4671-B477-D779A481EC12}"/>
              </a:ext>
            </a:extLst>
          </p:cNvPr>
          <p:cNvSpPr/>
          <p:nvPr/>
        </p:nvSpPr>
        <p:spPr>
          <a:xfrm>
            <a:off x="5311342" y="3773359"/>
            <a:ext cx="817812" cy="809496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442820BC-DA69-42C1-B3BA-69A353694008}"/>
              </a:ext>
            </a:extLst>
          </p:cNvPr>
          <p:cNvSpPr txBox="1"/>
          <p:nvPr/>
        </p:nvSpPr>
        <p:spPr>
          <a:xfrm>
            <a:off x="5272709" y="4008830"/>
            <a:ext cx="8950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PMI recalled</a:t>
            </a:r>
          </a:p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CoCNV/CoDM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箭头: 下 45">
            <a:extLst>
              <a:ext uri="{FF2B5EF4-FFF2-40B4-BE49-F238E27FC236}">
                <a16:creationId xmlns:a16="http://schemas.microsoft.com/office/drawing/2014/main" id="{EB55E64D-F559-4673-92AF-EFF97E997C59}"/>
              </a:ext>
            </a:extLst>
          </p:cNvPr>
          <p:cNvSpPr/>
          <p:nvPr/>
        </p:nvSpPr>
        <p:spPr>
          <a:xfrm>
            <a:off x="5663483" y="4637361"/>
            <a:ext cx="115037" cy="41549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流程图: 接点 46">
            <a:extLst>
              <a:ext uri="{FF2B5EF4-FFF2-40B4-BE49-F238E27FC236}">
                <a16:creationId xmlns:a16="http://schemas.microsoft.com/office/drawing/2014/main" id="{C4AFFAFA-9A40-4362-993D-254D32C58500}"/>
              </a:ext>
            </a:extLst>
          </p:cNvPr>
          <p:cNvSpPr/>
          <p:nvPr/>
        </p:nvSpPr>
        <p:spPr>
          <a:xfrm>
            <a:off x="5316917" y="5092400"/>
            <a:ext cx="817812" cy="809496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7D88094F-BDB5-4B6A-98E5-83FCE8F1BA33}"/>
              </a:ext>
            </a:extLst>
          </p:cNvPr>
          <p:cNvSpPr txBox="1"/>
          <p:nvPr/>
        </p:nvSpPr>
        <p:spPr>
          <a:xfrm>
            <a:off x="5278798" y="5364843"/>
            <a:ext cx="8950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Significant survival factors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箭头: 下 48">
            <a:extLst>
              <a:ext uri="{FF2B5EF4-FFF2-40B4-BE49-F238E27FC236}">
                <a16:creationId xmlns:a16="http://schemas.microsoft.com/office/drawing/2014/main" id="{F1DEE430-2AFF-41CF-B931-3B5B900E8E39}"/>
              </a:ext>
            </a:extLst>
          </p:cNvPr>
          <p:cNvSpPr/>
          <p:nvPr/>
        </p:nvSpPr>
        <p:spPr>
          <a:xfrm>
            <a:off x="5666288" y="5952635"/>
            <a:ext cx="115037" cy="41549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: 圆角 49">
            <a:extLst>
              <a:ext uri="{FF2B5EF4-FFF2-40B4-BE49-F238E27FC236}">
                <a16:creationId xmlns:a16="http://schemas.microsoft.com/office/drawing/2014/main" id="{1B0C02DD-EDDE-42BE-A7C6-858064BEDD4A}"/>
              </a:ext>
            </a:extLst>
          </p:cNvPr>
          <p:cNvSpPr/>
          <p:nvPr/>
        </p:nvSpPr>
        <p:spPr>
          <a:xfrm>
            <a:off x="5320462" y="6433191"/>
            <a:ext cx="808692" cy="32694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Survival score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A46CA4E2-6794-4FE0-B921-5F361ACC78E8}"/>
              </a:ext>
            </a:extLst>
          </p:cNvPr>
          <p:cNvSpPr txBox="1"/>
          <p:nvPr/>
        </p:nvSpPr>
        <p:spPr>
          <a:xfrm>
            <a:off x="5278284" y="3169401"/>
            <a:ext cx="8950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Survival analysis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71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169</Words>
  <Application>Microsoft Office PowerPoint</Application>
  <PresentationFormat>A4 纸张(210x297 毫米)</PresentationFormat>
  <Paragraphs>53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Jiang Yihua</dc:creator>
  <cp:lastModifiedBy>Yihua</cp:lastModifiedBy>
  <cp:revision>7</cp:revision>
  <dcterms:created xsi:type="dcterms:W3CDTF">2021-09-10T08:44:42Z</dcterms:created>
  <dcterms:modified xsi:type="dcterms:W3CDTF">2022-01-28T05:33:47Z</dcterms:modified>
</cp:coreProperties>
</file>