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326" r:id="rId2"/>
    <p:sldId id="271" r:id="rId3"/>
    <p:sldId id="270" r:id="rId4"/>
    <p:sldId id="272" r:id="rId5"/>
    <p:sldId id="261" r:id="rId6"/>
    <p:sldId id="312" r:id="rId7"/>
    <p:sldId id="269" r:id="rId8"/>
    <p:sldId id="273" r:id="rId9"/>
    <p:sldId id="262" r:id="rId10"/>
    <p:sldId id="316" r:id="rId11"/>
    <p:sldId id="257" r:id="rId12"/>
    <p:sldId id="318" r:id="rId13"/>
    <p:sldId id="259" r:id="rId14"/>
    <p:sldId id="319" r:id="rId15"/>
    <p:sldId id="276" r:id="rId16"/>
    <p:sldId id="321" r:id="rId17"/>
    <p:sldId id="263" r:id="rId18"/>
    <p:sldId id="279" r:id="rId19"/>
    <p:sldId id="280" r:id="rId20"/>
    <p:sldId id="322" r:id="rId21"/>
    <p:sldId id="323" r:id="rId22"/>
    <p:sldId id="281" r:id="rId23"/>
    <p:sldId id="282" r:id="rId24"/>
    <p:sldId id="278" r:id="rId25"/>
    <p:sldId id="284" r:id="rId26"/>
    <p:sldId id="325" r:id="rId2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09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706"/>
    <p:restoredTop sz="95102"/>
  </p:normalViewPr>
  <p:slideViewPr>
    <p:cSldViewPr snapToGrid="0" snapToObjects="1">
      <p:cViewPr varScale="1">
        <p:scale>
          <a:sx n="117" d="100"/>
          <a:sy n="117" d="100"/>
        </p:scale>
        <p:origin x="176" y="2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0BDCE9-4176-DA48-9084-12E5BDD93767}" type="datetimeFigureOut">
              <a:rPr lang="fr-FR" smtClean="0"/>
              <a:t>30/06/2022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715781-45AF-C748-9B0A-B406A1FEAA3C}" type="slidenum">
              <a:rPr lang="fr-FR" smtClean="0"/>
              <a:t>‹N°›</a:t>
            </a:fld>
            <a:endParaRPr lang="fr-FR"/>
          </a:p>
        </p:txBody>
      </p:sp>
    </p:spTree>
    <p:extLst>
      <p:ext uri="{BB962C8B-B14F-4D97-AF65-F5344CB8AC3E}">
        <p14:creationId xmlns:p14="http://schemas.microsoft.com/office/powerpoint/2010/main" val="28355171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bacteria.ensembl.org/Sphaerobacter_thermophilus_dsm_20745_gca_000024985/Location/View?db=core;g=Sthe_0783;r=1:859647-875330;t=ACZ38220"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bacteria.ensembl.org/Kutzneria_albida_dsm_43870_gca_000525635/Location/View?db=core;g=KALB_8362;r=Chromosome:9353300-9373100;t=AHI01719"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bacteria.ensembl.org/Cystobacter_fuscus_gca_002305875/Location/View?db=core;g=CYFUS_001212;r=Chromosome:1440196-1460048;t=ATB35798"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bacteria.ensembl.org/Archangium_violaceum_cb_vi76_gca_000733295/Location/View?db=core;g=Q664_46610;r=contig00406:31147-53850;t=KFA87663"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https://</a:t>
            </a:r>
            <a:r>
              <a:rPr lang="fr-FR" dirty="0" err="1"/>
              <a:t>bacteria.ensembl.org</a:t>
            </a:r>
            <a:r>
              <a:rPr lang="fr-FR" dirty="0"/>
              <a:t>/Streptomyces_sp_root1304_gca_001426405/Location/</a:t>
            </a:r>
            <a:r>
              <a:rPr lang="fr-FR" dirty="0" err="1"/>
              <a:t>View?db</a:t>
            </a:r>
            <a:r>
              <a:rPr lang="fr-FR" dirty="0"/>
              <a:t>=</a:t>
            </a:r>
            <a:r>
              <a:rPr lang="fr-FR" dirty="0" err="1"/>
              <a:t>core;g</a:t>
            </a:r>
            <a:r>
              <a:rPr lang="fr-FR" dirty="0"/>
              <a:t>=ASD33_00675;r=contig_1:150000-167400;t=KQX58860</a:t>
            </a:r>
          </a:p>
        </p:txBody>
      </p:sp>
      <p:sp>
        <p:nvSpPr>
          <p:cNvPr id="4" name="Espace réservé du numéro de diapositive 3"/>
          <p:cNvSpPr>
            <a:spLocks noGrp="1"/>
          </p:cNvSpPr>
          <p:nvPr>
            <p:ph type="sldNum" sz="quarter" idx="5"/>
          </p:nvPr>
        </p:nvSpPr>
        <p:spPr/>
        <p:txBody>
          <a:bodyPr/>
          <a:lstStyle/>
          <a:p>
            <a:fld id="{47715781-45AF-C748-9B0A-B406A1FEAA3C}" type="slidenum">
              <a:rPr lang="fr-FR" smtClean="0"/>
              <a:t>2</a:t>
            </a:fld>
            <a:endParaRPr lang="fr-FR"/>
          </a:p>
        </p:txBody>
      </p:sp>
    </p:spTree>
    <p:extLst>
      <p:ext uri="{BB962C8B-B14F-4D97-AF65-F5344CB8AC3E}">
        <p14:creationId xmlns:p14="http://schemas.microsoft.com/office/powerpoint/2010/main" val="463376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https://</a:t>
            </a:r>
            <a:r>
              <a:rPr lang="fr-FR" dirty="0" err="1"/>
              <a:t>bacteria.ensembl.org</a:t>
            </a:r>
            <a:r>
              <a:rPr lang="fr-FR" dirty="0"/>
              <a:t>/Streptomyces_sp_pansc19_gca_003752205/Location/</a:t>
            </a:r>
            <a:r>
              <a:rPr lang="fr-FR" dirty="0" err="1"/>
              <a:t>View?db</a:t>
            </a:r>
            <a:r>
              <a:rPr lang="fr-FR" dirty="0"/>
              <a:t>=</a:t>
            </a:r>
            <a:r>
              <a:rPr lang="fr-FR" dirty="0" err="1"/>
              <a:t>core;g</a:t>
            </a:r>
            <a:r>
              <a:rPr lang="fr-FR" dirty="0"/>
              <a:t>=EDD98_3162;r=Ga0299894_11:3350770-3369110;t=ROQ34128</a:t>
            </a:r>
          </a:p>
        </p:txBody>
      </p:sp>
      <p:sp>
        <p:nvSpPr>
          <p:cNvPr id="4" name="Espace réservé du numéro de diapositive 3"/>
          <p:cNvSpPr>
            <a:spLocks noGrp="1"/>
          </p:cNvSpPr>
          <p:nvPr>
            <p:ph type="sldNum" sz="quarter" idx="5"/>
          </p:nvPr>
        </p:nvSpPr>
        <p:spPr/>
        <p:txBody>
          <a:bodyPr/>
          <a:lstStyle/>
          <a:p>
            <a:fld id="{47715781-45AF-C748-9B0A-B406A1FEAA3C}" type="slidenum">
              <a:rPr lang="fr-FR" smtClean="0"/>
              <a:t>3</a:t>
            </a:fld>
            <a:endParaRPr lang="fr-FR"/>
          </a:p>
        </p:txBody>
      </p:sp>
    </p:spTree>
    <p:extLst>
      <p:ext uri="{BB962C8B-B14F-4D97-AF65-F5344CB8AC3E}">
        <p14:creationId xmlns:p14="http://schemas.microsoft.com/office/powerpoint/2010/main" val="1515417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https://</a:t>
            </a:r>
            <a:r>
              <a:rPr lang="fr-FR" dirty="0" err="1"/>
              <a:t>bacteria.ensembl.org</a:t>
            </a:r>
            <a:r>
              <a:rPr lang="fr-FR" dirty="0"/>
              <a:t>/Streptomyces_sp_62_gca_003386135/Location/</a:t>
            </a:r>
            <a:r>
              <a:rPr lang="fr-FR" dirty="0" err="1"/>
              <a:t>View?db</a:t>
            </a:r>
            <a:r>
              <a:rPr lang="fr-FR" dirty="0"/>
              <a:t>=</a:t>
            </a:r>
            <a:r>
              <a:rPr lang="fr-FR" dirty="0" err="1"/>
              <a:t>core;g</a:t>
            </a:r>
            <a:r>
              <a:rPr lang="fr-FR" dirty="0"/>
              <a:t>=CLW06_2865;r=Ga0181090_11:3245000-3262000;t=REE11496</a:t>
            </a:r>
          </a:p>
        </p:txBody>
      </p:sp>
      <p:sp>
        <p:nvSpPr>
          <p:cNvPr id="4" name="Espace réservé du numéro de diapositive 3"/>
          <p:cNvSpPr>
            <a:spLocks noGrp="1"/>
          </p:cNvSpPr>
          <p:nvPr>
            <p:ph type="sldNum" sz="quarter" idx="5"/>
          </p:nvPr>
        </p:nvSpPr>
        <p:spPr/>
        <p:txBody>
          <a:bodyPr/>
          <a:lstStyle/>
          <a:p>
            <a:fld id="{47715781-45AF-C748-9B0A-B406A1FEAA3C}" type="slidenum">
              <a:rPr lang="fr-FR" smtClean="0"/>
              <a:t>4</a:t>
            </a:fld>
            <a:endParaRPr lang="fr-FR"/>
          </a:p>
        </p:txBody>
      </p:sp>
    </p:spTree>
    <p:extLst>
      <p:ext uri="{BB962C8B-B14F-4D97-AF65-F5344CB8AC3E}">
        <p14:creationId xmlns:p14="http://schemas.microsoft.com/office/powerpoint/2010/main" val="5083775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hlinkClick r:id="rId3"/>
              </a:rPr>
              <a:t>https://bacteria.ensembl.org/Sphaerobacter_thermophilus_dsm_20745_gca_000024985/Location/View?db=core;g=Sthe_0783;r=1:859647-875330;t=ACZ38220</a:t>
            </a:r>
            <a:endParaRPr lang="fr-FR" dirty="0"/>
          </a:p>
          <a:p>
            <a:endParaRPr lang="fr-FR" dirty="0"/>
          </a:p>
        </p:txBody>
      </p:sp>
      <p:sp>
        <p:nvSpPr>
          <p:cNvPr id="4" name="Espace réservé du numéro de diapositive 3"/>
          <p:cNvSpPr>
            <a:spLocks noGrp="1"/>
          </p:cNvSpPr>
          <p:nvPr>
            <p:ph type="sldNum" sz="quarter" idx="5"/>
          </p:nvPr>
        </p:nvSpPr>
        <p:spPr/>
        <p:txBody>
          <a:bodyPr/>
          <a:lstStyle/>
          <a:p>
            <a:fld id="{47715781-45AF-C748-9B0A-B406A1FEAA3C}" type="slidenum">
              <a:rPr lang="fr-FR" smtClean="0"/>
              <a:t>5</a:t>
            </a:fld>
            <a:endParaRPr lang="fr-FR"/>
          </a:p>
        </p:txBody>
      </p:sp>
    </p:spTree>
    <p:extLst>
      <p:ext uri="{BB962C8B-B14F-4D97-AF65-F5344CB8AC3E}">
        <p14:creationId xmlns:p14="http://schemas.microsoft.com/office/powerpoint/2010/main" val="40713915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hlinkClick r:id="rId3"/>
              </a:rPr>
              <a:t>https://bacteria.ensembl.org/Kutzneria_albida_dsm_43870_gca_000525635/Location/View?db=core;g=KALB_8362;r=Chromosome:9353300-9373100;t=AHI01719</a:t>
            </a:r>
            <a:endParaRPr lang="fr-FR" dirty="0"/>
          </a:p>
        </p:txBody>
      </p:sp>
      <p:sp>
        <p:nvSpPr>
          <p:cNvPr id="4" name="Espace réservé du numéro de diapositive 3"/>
          <p:cNvSpPr>
            <a:spLocks noGrp="1"/>
          </p:cNvSpPr>
          <p:nvPr>
            <p:ph type="sldNum" sz="quarter" idx="5"/>
          </p:nvPr>
        </p:nvSpPr>
        <p:spPr/>
        <p:txBody>
          <a:bodyPr/>
          <a:lstStyle/>
          <a:p>
            <a:fld id="{47715781-45AF-C748-9B0A-B406A1FEAA3C}" type="slidenum">
              <a:rPr lang="fr-FR" smtClean="0"/>
              <a:t>6</a:t>
            </a:fld>
            <a:endParaRPr lang="fr-FR"/>
          </a:p>
        </p:txBody>
      </p:sp>
    </p:spTree>
    <p:extLst>
      <p:ext uri="{BB962C8B-B14F-4D97-AF65-F5344CB8AC3E}">
        <p14:creationId xmlns:p14="http://schemas.microsoft.com/office/powerpoint/2010/main" val="12581112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https://</a:t>
            </a:r>
            <a:r>
              <a:rPr lang="fr-FR" dirty="0" err="1"/>
              <a:t>bacteria.ensembl.org</a:t>
            </a:r>
            <a:r>
              <a:rPr lang="fr-FR" dirty="0"/>
              <a:t>/Streptomyces_vietnamensis_gca_000830005/Location/</a:t>
            </a:r>
            <a:r>
              <a:rPr lang="fr-FR" dirty="0" err="1"/>
              <a:t>View?db</a:t>
            </a:r>
            <a:r>
              <a:rPr lang="fr-FR" dirty="0"/>
              <a:t>=</a:t>
            </a:r>
            <a:r>
              <a:rPr lang="fr-FR" dirty="0" err="1"/>
              <a:t>core;g</a:t>
            </a:r>
            <a:r>
              <a:rPr lang="fr-FR" dirty="0"/>
              <a:t>=SVTN_24505;r=Chromosome:5400000-5421000;t=AJF67067</a:t>
            </a:r>
          </a:p>
        </p:txBody>
      </p:sp>
      <p:sp>
        <p:nvSpPr>
          <p:cNvPr id="4" name="Espace réservé du numéro de diapositive 3"/>
          <p:cNvSpPr>
            <a:spLocks noGrp="1"/>
          </p:cNvSpPr>
          <p:nvPr>
            <p:ph type="sldNum" sz="quarter" idx="5"/>
          </p:nvPr>
        </p:nvSpPr>
        <p:spPr/>
        <p:txBody>
          <a:bodyPr/>
          <a:lstStyle/>
          <a:p>
            <a:fld id="{47715781-45AF-C748-9B0A-B406A1FEAA3C}" type="slidenum">
              <a:rPr lang="fr-FR" smtClean="0"/>
              <a:t>7</a:t>
            </a:fld>
            <a:endParaRPr lang="fr-FR"/>
          </a:p>
        </p:txBody>
      </p:sp>
    </p:spTree>
    <p:extLst>
      <p:ext uri="{BB962C8B-B14F-4D97-AF65-F5344CB8AC3E}">
        <p14:creationId xmlns:p14="http://schemas.microsoft.com/office/powerpoint/2010/main" val="10415662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https://</a:t>
            </a:r>
            <a:r>
              <a:rPr lang="fr-FR" dirty="0" err="1"/>
              <a:t>bacteria.ensembl.org</a:t>
            </a:r>
            <a:r>
              <a:rPr lang="fr-FR" dirty="0"/>
              <a:t>/Streptomyces_viridochromogenes_gca_001270515/Location/</a:t>
            </a:r>
            <a:r>
              <a:rPr lang="fr-FR" dirty="0" err="1"/>
              <a:t>View?db</a:t>
            </a:r>
            <a:r>
              <a:rPr lang="fr-FR" dirty="0"/>
              <a:t>=</a:t>
            </a:r>
            <a:r>
              <a:rPr lang="fr-FR" dirty="0" err="1"/>
              <a:t>core;g</a:t>
            </a:r>
            <a:r>
              <a:rPr lang="fr-FR" dirty="0"/>
              <a:t>=ADK34_22405;r=P002contig32.1:14200-34700;t=KOG21554</a:t>
            </a:r>
          </a:p>
        </p:txBody>
      </p:sp>
      <p:sp>
        <p:nvSpPr>
          <p:cNvPr id="4" name="Espace réservé du numéro de diapositive 3"/>
          <p:cNvSpPr>
            <a:spLocks noGrp="1"/>
          </p:cNvSpPr>
          <p:nvPr>
            <p:ph type="sldNum" sz="quarter" idx="5"/>
          </p:nvPr>
        </p:nvSpPr>
        <p:spPr/>
        <p:txBody>
          <a:bodyPr/>
          <a:lstStyle/>
          <a:p>
            <a:fld id="{47715781-45AF-C748-9B0A-B406A1FEAA3C}" type="slidenum">
              <a:rPr lang="fr-FR" smtClean="0"/>
              <a:t>8</a:t>
            </a:fld>
            <a:endParaRPr lang="fr-FR"/>
          </a:p>
        </p:txBody>
      </p:sp>
    </p:spTree>
    <p:extLst>
      <p:ext uri="{BB962C8B-B14F-4D97-AF65-F5344CB8AC3E}">
        <p14:creationId xmlns:p14="http://schemas.microsoft.com/office/powerpoint/2010/main" val="9901625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hlinkClick r:id="rId3"/>
              </a:rPr>
              <a:t>https://bacteria.ensembl.org/Cystobacter_fuscus_gca_002305875/Location/View?db=core;g=CYFUS_001212;r=Chromosome:1440196-1460048;t=ATB35798</a:t>
            </a:r>
            <a:endParaRPr lang="fr-FR" dirty="0"/>
          </a:p>
        </p:txBody>
      </p:sp>
      <p:sp>
        <p:nvSpPr>
          <p:cNvPr id="4" name="Espace réservé du numéro de diapositive 3"/>
          <p:cNvSpPr>
            <a:spLocks noGrp="1"/>
          </p:cNvSpPr>
          <p:nvPr>
            <p:ph type="sldNum" sz="quarter" idx="5"/>
          </p:nvPr>
        </p:nvSpPr>
        <p:spPr/>
        <p:txBody>
          <a:bodyPr/>
          <a:lstStyle/>
          <a:p>
            <a:fld id="{47715781-45AF-C748-9B0A-B406A1FEAA3C}" type="slidenum">
              <a:rPr lang="fr-FR" smtClean="0"/>
              <a:t>9</a:t>
            </a:fld>
            <a:endParaRPr lang="fr-FR"/>
          </a:p>
        </p:txBody>
      </p:sp>
    </p:spTree>
    <p:extLst>
      <p:ext uri="{BB962C8B-B14F-4D97-AF65-F5344CB8AC3E}">
        <p14:creationId xmlns:p14="http://schemas.microsoft.com/office/powerpoint/2010/main" val="32973169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https://</a:t>
            </a:r>
            <a:r>
              <a:rPr lang="fr-FR" dirty="0" err="1"/>
              <a:t>bacteria.ensembl.org</a:t>
            </a:r>
            <a:r>
              <a:rPr lang="fr-FR" dirty="0"/>
              <a:t>/Streptomyces_bottropensis_atcc_25435_gca_000340335/Location/</a:t>
            </a:r>
            <a:r>
              <a:rPr lang="fr-FR" dirty="0" err="1"/>
              <a:t>View?db</a:t>
            </a:r>
            <a:r>
              <a:rPr lang="fr-FR" dirty="0"/>
              <a:t>=</a:t>
            </a:r>
            <a:r>
              <a:rPr lang="fr-FR" dirty="0" err="1"/>
              <a:t>core;g</a:t>
            </a:r>
            <a:r>
              <a:rPr lang="fr-FR" dirty="0"/>
              <a:t>=SBD_2283;r=Scaffold17:47000-60000;t=EMF56373</a:t>
            </a:r>
          </a:p>
        </p:txBody>
      </p:sp>
      <p:sp>
        <p:nvSpPr>
          <p:cNvPr id="4" name="Espace réservé du numéro de diapositive 3"/>
          <p:cNvSpPr>
            <a:spLocks noGrp="1"/>
          </p:cNvSpPr>
          <p:nvPr>
            <p:ph type="sldNum" sz="quarter" idx="5"/>
          </p:nvPr>
        </p:nvSpPr>
        <p:spPr/>
        <p:txBody>
          <a:bodyPr/>
          <a:lstStyle/>
          <a:p>
            <a:fld id="{47715781-45AF-C748-9B0A-B406A1FEAA3C}" type="slidenum">
              <a:rPr lang="fr-FR" smtClean="0"/>
              <a:t>10</a:t>
            </a:fld>
            <a:endParaRPr lang="fr-FR"/>
          </a:p>
        </p:txBody>
      </p:sp>
    </p:spTree>
    <p:extLst>
      <p:ext uri="{BB962C8B-B14F-4D97-AF65-F5344CB8AC3E}">
        <p14:creationId xmlns:p14="http://schemas.microsoft.com/office/powerpoint/2010/main" val="28352554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a:t>SoftBerry</a:t>
            </a:r>
            <a:r>
              <a:rPr lang="fr-FR" dirty="0"/>
              <a:t> pour </a:t>
            </a:r>
            <a:r>
              <a:rPr lang="fr-FR" dirty="0" err="1"/>
              <a:t>predir</a:t>
            </a:r>
            <a:r>
              <a:rPr lang="fr-FR" dirty="0"/>
              <a:t> les -10 -30 avant ATG de chaque gènes : via # NCBI du genome (table des 52 </a:t>
            </a:r>
            <a:r>
              <a:rPr lang="fr-FR" dirty="0" err="1"/>
              <a:t>DIRs</a:t>
            </a:r>
            <a:r>
              <a:rPr lang="fr-FR" dirty="0"/>
              <a:t>) récupération en fasta de tout le génome puis zoom sur la zone 50923-68855 dans </a:t>
            </a:r>
            <a:r>
              <a:rPr lang="fr-FR" dirty="0" err="1"/>
              <a:t>softBerry</a:t>
            </a:r>
            <a:r>
              <a:rPr lang="fr-FR" dirty="0"/>
              <a:t> pour avoir les -10 et -30</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http://</a:t>
            </a:r>
            <a:r>
              <a:rPr lang="fr-FR" dirty="0" err="1"/>
              <a:t>bacteria.ensembl.org</a:t>
            </a:r>
            <a:r>
              <a:rPr lang="fr-FR" dirty="0"/>
              <a:t>/Nocardioides_iriomotensis_gca_004168035/Location/</a:t>
            </a:r>
            <a:r>
              <a:rPr lang="fr-FR" dirty="0" err="1"/>
              <a:t>View?db</a:t>
            </a:r>
            <a:r>
              <a:rPr lang="fr-FR" dirty="0"/>
              <a:t>=</a:t>
            </a:r>
            <a:r>
              <a:rPr lang="fr-FR" dirty="0" err="1"/>
              <a:t>core;g</a:t>
            </a:r>
            <a:r>
              <a:rPr lang="fr-FR" dirty="0"/>
              <a:t>=ETU37_11140;r=contig22:50923-68855;t=RYU11817</a:t>
            </a:r>
          </a:p>
          <a:p>
            <a:endParaRPr lang="fr-FR" dirty="0"/>
          </a:p>
        </p:txBody>
      </p:sp>
      <p:sp>
        <p:nvSpPr>
          <p:cNvPr id="4" name="Espace réservé du numéro de diapositive 3"/>
          <p:cNvSpPr>
            <a:spLocks noGrp="1"/>
          </p:cNvSpPr>
          <p:nvPr>
            <p:ph type="sldNum" sz="quarter" idx="5"/>
          </p:nvPr>
        </p:nvSpPr>
        <p:spPr/>
        <p:txBody>
          <a:bodyPr/>
          <a:lstStyle/>
          <a:p>
            <a:fld id="{47715781-45AF-C748-9B0A-B406A1FEAA3C}" type="slidenum">
              <a:rPr lang="fr-FR" smtClean="0"/>
              <a:t>11</a:t>
            </a:fld>
            <a:endParaRPr lang="fr-FR"/>
          </a:p>
        </p:txBody>
      </p:sp>
    </p:spTree>
    <p:extLst>
      <p:ext uri="{BB962C8B-B14F-4D97-AF65-F5344CB8AC3E}">
        <p14:creationId xmlns:p14="http://schemas.microsoft.com/office/powerpoint/2010/main" val="12250503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https://</a:t>
            </a:r>
            <a:r>
              <a:rPr lang="fr-FR" dirty="0" err="1"/>
              <a:t>bacteria.ensembl.org</a:t>
            </a:r>
            <a:r>
              <a:rPr lang="fr-FR" dirty="0"/>
              <a:t>/Methylomicrobium_alcaliphilum_20z_gca_000968535/Location/</a:t>
            </a:r>
            <a:r>
              <a:rPr lang="fr-FR" dirty="0" err="1"/>
              <a:t>View?db</a:t>
            </a:r>
            <a:r>
              <a:rPr lang="fr-FR" dirty="0"/>
              <a:t>=</a:t>
            </a:r>
            <a:r>
              <a:rPr lang="fr-FR" dirty="0" err="1"/>
              <a:t>core;g</a:t>
            </a:r>
            <a:r>
              <a:rPr lang="fr-FR" dirty="0"/>
              <a:t>=MEALZ_2050;r=Chromosome:2336900-2349800;t=CCE23736</a:t>
            </a:r>
          </a:p>
        </p:txBody>
      </p:sp>
      <p:sp>
        <p:nvSpPr>
          <p:cNvPr id="4" name="Espace réservé du numéro de diapositive 3"/>
          <p:cNvSpPr>
            <a:spLocks noGrp="1"/>
          </p:cNvSpPr>
          <p:nvPr>
            <p:ph type="sldNum" sz="quarter" idx="5"/>
          </p:nvPr>
        </p:nvSpPr>
        <p:spPr/>
        <p:txBody>
          <a:bodyPr/>
          <a:lstStyle/>
          <a:p>
            <a:fld id="{47715781-45AF-C748-9B0A-B406A1FEAA3C}" type="slidenum">
              <a:rPr lang="fr-FR" smtClean="0"/>
              <a:t>12</a:t>
            </a:fld>
            <a:endParaRPr lang="fr-FR"/>
          </a:p>
        </p:txBody>
      </p:sp>
    </p:spTree>
    <p:extLst>
      <p:ext uri="{BB962C8B-B14F-4D97-AF65-F5344CB8AC3E}">
        <p14:creationId xmlns:p14="http://schemas.microsoft.com/office/powerpoint/2010/main" val="41046253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hlinkClick r:id="rId3"/>
              </a:rPr>
              <a:t>https://bacteria.ensembl.org/Archangium_violaceum_cb_vi76_gca_000733295/Location/View?db=core;g=Q664_46610;r=contig00406:31147-53850;t=KFA87663</a:t>
            </a:r>
            <a:endParaRPr lang="fr-FR" dirty="0"/>
          </a:p>
        </p:txBody>
      </p:sp>
      <p:sp>
        <p:nvSpPr>
          <p:cNvPr id="4" name="Espace réservé du numéro de diapositive 3"/>
          <p:cNvSpPr>
            <a:spLocks noGrp="1"/>
          </p:cNvSpPr>
          <p:nvPr>
            <p:ph type="sldNum" sz="quarter" idx="5"/>
          </p:nvPr>
        </p:nvSpPr>
        <p:spPr/>
        <p:txBody>
          <a:bodyPr/>
          <a:lstStyle/>
          <a:p>
            <a:fld id="{47715781-45AF-C748-9B0A-B406A1FEAA3C}" type="slidenum">
              <a:rPr lang="fr-FR" smtClean="0"/>
              <a:t>13</a:t>
            </a:fld>
            <a:endParaRPr lang="fr-FR"/>
          </a:p>
        </p:txBody>
      </p:sp>
    </p:spTree>
    <p:extLst>
      <p:ext uri="{BB962C8B-B14F-4D97-AF65-F5344CB8AC3E}">
        <p14:creationId xmlns:p14="http://schemas.microsoft.com/office/powerpoint/2010/main" val="19380127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https://</a:t>
            </a:r>
            <a:r>
              <a:rPr lang="fr-FR" dirty="0" err="1"/>
              <a:t>bacteria.ensembl.org</a:t>
            </a:r>
            <a:r>
              <a:rPr lang="fr-FR" dirty="0"/>
              <a:t>/Chloroflexi_bacterium_gwc2_73_18_gca_001794945/Location/</a:t>
            </a:r>
            <a:r>
              <a:rPr lang="fr-FR" dirty="0" err="1"/>
              <a:t>View?db</a:t>
            </a:r>
            <a:r>
              <a:rPr lang="fr-FR" dirty="0"/>
              <a:t>=</a:t>
            </a:r>
            <a:r>
              <a:rPr lang="fr-FR" dirty="0" err="1"/>
              <a:t>core;g</a:t>
            </a:r>
            <a:r>
              <a:rPr lang="fr-FR" dirty="0"/>
              <a:t>=A2X23_02455;r=gwc2_scaffold_17052:1-8371;t=OGN87603</a:t>
            </a:r>
          </a:p>
        </p:txBody>
      </p:sp>
      <p:sp>
        <p:nvSpPr>
          <p:cNvPr id="4" name="Espace réservé du numéro de diapositive 3"/>
          <p:cNvSpPr>
            <a:spLocks noGrp="1"/>
          </p:cNvSpPr>
          <p:nvPr>
            <p:ph type="sldNum" sz="quarter" idx="5"/>
          </p:nvPr>
        </p:nvSpPr>
        <p:spPr/>
        <p:txBody>
          <a:bodyPr/>
          <a:lstStyle/>
          <a:p>
            <a:fld id="{47715781-45AF-C748-9B0A-B406A1FEAA3C}" type="slidenum">
              <a:rPr lang="fr-FR" smtClean="0"/>
              <a:t>14</a:t>
            </a:fld>
            <a:endParaRPr lang="fr-FR"/>
          </a:p>
        </p:txBody>
      </p:sp>
    </p:spTree>
    <p:extLst>
      <p:ext uri="{BB962C8B-B14F-4D97-AF65-F5344CB8AC3E}">
        <p14:creationId xmlns:p14="http://schemas.microsoft.com/office/powerpoint/2010/main" val="29909699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https://</a:t>
            </a:r>
            <a:r>
              <a:rPr lang="fr-FR" dirty="0" err="1"/>
              <a:t>bacteria.ensembl.org</a:t>
            </a:r>
            <a:r>
              <a:rPr lang="fr-FR" dirty="0"/>
              <a:t>/Nocardia_mexicana_gca_003350525/Location/</a:t>
            </a:r>
            <a:r>
              <a:rPr lang="fr-FR" dirty="0" err="1"/>
              <a:t>View?db</a:t>
            </a:r>
            <a:r>
              <a:rPr lang="fr-FR" dirty="0"/>
              <a:t>=</a:t>
            </a:r>
            <a:r>
              <a:rPr lang="fr-FR" dirty="0" err="1"/>
              <a:t>core;g</a:t>
            </a:r>
            <a:r>
              <a:rPr lang="fr-FR" dirty="0"/>
              <a:t>=DFR68_1204;r=Ga0244508_120:0-6600;t=RDI43537</a:t>
            </a:r>
          </a:p>
        </p:txBody>
      </p:sp>
      <p:sp>
        <p:nvSpPr>
          <p:cNvPr id="4" name="Espace réservé du numéro de diapositive 3"/>
          <p:cNvSpPr>
            <a:spLocks noGrp="1"/>
          </p:cNvSpPr>
          <p:nvPr>
            <p:ph type="sldNum" sz="quarter" idx="5"/>
          </p:nvPr>
        </p:nvSpPr>
        <p:spPr/>
        <p:txBody>
          <a:bodyPr/>
          <a:lstStyle/>
          <a:p>
            <a:fld id="{47715781-45AF-C748-9B0A-B406A1FEAA3C}" type="slidenum">
              <a:rPr lang="fr-FR" smtClean="0"/>
              <a:t>15</a:t>
            </a:fld>
            <a:endParaRPr lang="fr-FR"/>
          </a:p>
        </p:txBody>
      </p:sp>
    </p:spTree>
    <p:extLst>
      <p:ext uri="{BB962C8B-B14F-4D97-AF65-F5344CB8AC3E}">
        <p14:creationId xmlns:p14="http://schemas.microsoft.com/office/powerpoint/2010/main" val="12240237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https://</a:t>
            </a:r>
            <a:r>
              <a:rPr lang="fr-FR" dirty="0" err="1"/>
              <a:t>bacteria.ensembl.org</a:t>
            </a:r>
            <a:r>
              <a:rPr lang="fr-FR" dirty="0"/>
              <a:t>/Cystobacter_fuscus_dsm_2262_gca_000335475/Location/</a:t>
            </a:r>
            <a:r>
              <a:rPr lang="fr-FR" dirty="0" err="1"/>
              <a:t>View?db</a:t>
            </a:r>
            <a:r>
              <a:rPr lang="fr-FR" dirty="0"/>
              <a:t>=</a:t>
            </a:r>
            <a:r>
              <a:rPr lang="fr-FR" dirty="0" err="1"/>
              <a:t>core;g</a:t>
            </a:r>
            <a:r>
              <a:rPr lang="fr-FR" dirty="0"/>
              <a:t>=D187_009341;r=contig72:35400-58000;t=EPX55346</a:t>
            </a:r>
          </a:p>
        </p:txBody>
      </p:sp>
      <p:sp>
        <p:nvSpPr>
          <p:cNvPr id="4" name="Espace réservé du numéro de diapositive 3"/>
          <p:cNvSpPr>
            <a:spLocks noGrp="1"/>
          </p:cNvSpPr>
          <p:nvPr>
            <p:ph type="sldNum" sz="quarter" idx="5"/>
          </p:nvPr>
        </p:nvSpPr>
        <p:spPr/>
        <p:txBody>
          <a:bodyPr/>
          <a:lstStyle/>
          <a:p>
            <a:fld id="{47715781-45AF-C748-9B0A-B406A1FEAA3C}" type="slidenum">
              <a:rPr lang="fr-FR" smtClean="0"/>
              <a:t>17</a:t>
            </a:fld>
            <a:endParaRPr lang="fr-FR"/>
          </a:p>
        </p:txBody>
      </p:sp>
    </p:spTree>
    <p:extLst>
      <p:ext uri="{BB962C8B-B14F-4D97-AF65-F5344CB8AC3E}">
        <p14:creationId xmlns:p14="http://schemas.microsoft.com/office/powerpoint/2010/main" val="22948124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https://</a:t>
            </a:r>
            <a:r>
              <a:rPr lang="fr-FR" dirty="0" err="1"/>
              <a:t>bacteria.ensembl.org</a:t>
            </a:r>
            <a:r>
              <a:rPr lang="fr-FR" dirty="0"/>
              <a:t>/Archangium_gephyra_gca_001027285/Location/</a:t>
            </a:r>
            <a:r>
              <a:rPr lang="fr-FR" dirty="0" err="1"/>
              <a:t>View?db</a:t>
            </a:r>
            <a:r>
              <a:rPr lang="fr-FR" dirty="0"/>
              <a:t>=</a:t>
            </a:r>
            <a:r>
              <a:rPr lang="fr-FR" dirty="0" err="1"/>
              <a:t>core;g</a:t>
            </a:r>
            <a:r>
              <a:rPr lang="fr-FR" dirty="0"/>
              <a:t>=AA314_03785;r=Chromosome:4629500-4646000;t=AKJ02159</a:t>
            </a:r>
          </a:p>
        </p:txBody>
      </p:sp>
      <p:sp>
        <p:nvSpPr>
          <p:cNvPr id="4" name="Espace réservé du numéro de diapositive 3"/>
          <p:cNvSpPr>
            <a:spLocks noGrp="1"/>
          </p:cNvSpPr>
          <p:nvPr>
            <p:ph type="sldNum" sz="quarter" idx="5"/>
          </p:nvPr>
        </p:nvSpPr>
        <p:spPr/>
        <p:txBody>
          <a:bodyPr/>
          <a:lstStyle/>
          <a:p>
            <a:fld id="{47715781-45AF-C748-9B0A-B406A1FEAA3C}" type="slidenum">
              <a:rPr lang="fr-FR" smtClean="0"/>
              <a:t>18</a:t>
            </a:fld>
            <a:endParaRPr lang="fr-FR"/>
          </a:p>
        </p:txBody>
      </p:sp>
    </p:spTree>
    <p:extLst>
      <p:ext uri="{BB962C8B-B14F-4D97-AF65-F5344CB8AC3E}">
        <p14:creationId xmlns:p14="http://schemas.microsoft.com/office/powerpoint/2010/main" val="27919523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https://</a:t>
            </a:r>
            <a:r>
              <a:rPr lang="fr-FR" dirty="0" err="1"/>
              <a:t>bacteria.ensembl.org</a:t>
            </a:r>
            <a:r>
              <a:rPr lang="fr-FR" dirty="0"/>
              <a:t>/Cystobacter_ferrugineus_gca_001887355/Location/</a:t>
            </a:r>
            <a:r>
              <a:rPr lang="fr-FR" dirty="0" err="1"/>
              <a:t>View?db</a:t>
            </a:r>
            <a:r>
              <a:rPr lang="fr-FR" dirty="0"/>
              <a:t>=;g=BON30_28940;r=Contig_128:304050-321600;t=OJH37524</a:t>
            </a:r>
          </a:p>
        </p:txBody>
      </p:sp>
      <p:sp>
        <p:nvSpPr>
          <p:cNvPr id="4" name="Espace réservé du numéro de diapositive 3"/>
          <p:cNvSpPr>
            <a:spLocks noGrp="1"/>
          </p:cNvSpPr>
          <p:nvPr>
            <p:ph type="sldNum" sz="quarter" idx="5"/>
          </p:nvPr>
        </p:nvSpPr>
        <p:spPr/>
        <p:txBody>
          <a:bodyPr/>
          <a:lstStyle/>
          <a:p>
            <a:fld id="{47715781-45AF-C748-9B0A-B406A1FEAA3C}" type="slidenum">
              <a:rPr lang="fr-FR" smtClean="0"/>
              <a:t>19</a:t>
            </a:fld>
            <a:endParaRPr lang="fr-FR"/>
          </a:p>
        </p:txBody>
      </p:sp>
    </p:spTree>
    <p:extLst>
      <p:ext uri="{BB962C8B-B14F-4D97-AF65-F5344CB8AC3E}">
        <p14:creationId xmlns:p14="http://schemas.microsoft.com/office/powerpoint/2010/main" val="25476986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https://</a:t>
            </a:r>
            <a:r>
              <a:rPr lang="fr-FR" dirty="0" err="1"/>
              <a:t>bacteria.ensembl.org</a:t>
            </a:r>
            <a:r>
              <a:rPr lang="fr-FR" dirty="0"/>
              <a:t>/Streptomyces_sp_sa15_gca_002291145/Location/</a:t>
            </a:r>
            <a:r>
              <a:rPr lang="fr-FR" dirty="0" err="1"/>
              <a:t>View?db</a:t>
            </a:r>
            <a:r>
              <a:rPr lang="fr-FR" dirty="0"/>
              <a:t>=</a:t>
            </a:r>
            <a:r>
              <a:rPr lang="fr-FR" dirty="0" err="1"/>
              <a:t>core;g</a:t>
            </a:r>
            <a:r>
              <a:rPr lang="fr-FR" dirty="0"/>
              <a:t>=CLM62_26410;r=NTGE01000113.1:1-16150;t=PAZ13038</a:t>
            </a:r>
          </a:p>
        </p:txBody>
      </p:sp>
      <p:sp>
        <p:nvSpPr>
          <p:cNvPr id="4" name="Espace réservé du numéro de diapositive 3"/>
          <p:cNvSpPr>
            <a:spLocks noGrp="1"/>
          </p:cNvSpPr>
          <p:nvPr>
            <p:ph type="sldNum" sz="quarter" idx="5"/>
          </p:nvPr>
        </p:nvSpPr>
        <p:spPr/>
        <p:txBody>
          <a:bodyPr/>
          <a:lstStyle/>
          <a:p>
            <a:fld id="{47715781-45AF-C748-9B0A-B406A1FEAA3C}" type="slidenum">
              <a:rPr lang="fr-FR" smtClean="0"/>
              <a:t>20</a:t>
            </a:fld>
            <a:endParaRPr lang="fr-FR"/>
          </a:p>
        </p:txBody>
      </p:sp>
    </p:spTree>
    <p:extLst>
      <p:ext uri="{BB962C8B-B14F-4D97-AF65-F5344CB8AC3E}">
        <p14:creationId xmlns:p14="http://schemas.microsoft.com/office/powerpoint/2010/main" val="29116399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https://</a:t>
            </a:r>
            <a:r>
              <a:rPr lang="fr-FR" dirty="0" err="1"/>
              <a:t>bacteria.ensembl.org</a:t>
            </a:r>
            <a:r>
              <a:rPr lang="fr-FR" dirty="0"/>
              <a:t>/Stigmatella_erecta_gca_900111745/Location/</a:t>
            </a:r>
            <a:r>
              <a:rPr lang="fr-FR" dirty="0" err="1"/>
              <a:t>View?db</a:t>
            </a:r>
            <a:r>
              <a:rPr lang="fr-FR" dirty="0"/>
              <a:t>=</a:t>
            </a:r>
            <a:r>
              <a:rPr lang="fr-FR" dirty="0" err="1"/>
              <a:t>core;g</a:t>
            </a:r>
            <a:r>
              <a:rPr lang="fr-FR" dirty="0"/>
              <a:t>=SAMN05443639_107368;r=Ga0131206_107:436277-436783;t=SEU10746</a:t>
            </a:r>
          </a:p>
        </p:txBody>
      </p:sp>
      <p:sp>
        <p:nvSpPr>
          <p:cNvPr id="4" name="Espace réservé du numéro de diapositive 3"/>
          <p:cNvSpPr>
            <a:spLocks noGrp="1"/>
          </p:cNvSpPr>
          <p:nvPr>
            <p:ph type="sldNum" sz="quarter" idx="5"/>
          </p:nvPr>
        </p:nvSpPr>
        <p:spPr/>
        <p:txBody>
          <a:bodyPr/>
          <a:lstStyle/>
          <a:p>
            <a:fld id="{47715781-45AF-C748-9B0A-B406A1FEAA3C}" type="slidenum">
              <a:rPr lang="fr-FR" smtClean="0"/>
              <a:t>21</a:t>
            </a:fld>
            <a:endParaRPr lang="fr-FR"/>
          </a:p>
        </p:txBody>
      </p:sp>
    </p:spTree>
    <p:extLst>
      <p:ext uri="{BB962C8B-B14F-4D97-AF65-F5344CB8AC3E}">
        <p14:creationId xmlns:p14="http://schemas.microsoft.com/office/powerpoint/2010/main" val="1851881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https://</a:t>
            </a:r>
            <a:r>
              <a:rPr lang="fr-FR" dirty="0" err="1"/>
              <a:t>bacteria.ensembl.org</a:t>
            </a:r>
            <a:r>
              <a:rPr lang="fr-FR" dirty="0"/>
              <a:t>/Streptomyces_alboflavus_gca_002189675/Location/</a:t>
            </a:r>
            <a:r>
              <a:rPr lang="fr-FR" dirty="0" err="1"/>
              <a:t>View?db</a:t>
            </a:r>
            <a:r>
              <a:rPr lang="fr-FR" dirty="0"/>
              <a:t>=</a:t>
            </a:r>
            <a:r>
              <a:rPr lang="fr-FR" dirty="0" err="1"/>
              <a:t>core;g</a:t>
            </a:r>
            <a:r>
              <a:rPr lang="fr-FR" dirty="0"/>
              <a:t>=SMD44_03639;r=Chromosome:4009000-4028000;t=ARX84201</a:t>
            </a:r>
          </a:p>
        </p:txBody>
      </p:sp>
      <p:sp>
        <p:nvSpPr>
          <p:cNvPr id="4" name="Espace réservé du numéro de diapositive 3"/>
          <p:cNvSpPr>
            <a:spLocks noGrp="1"/>
          </p:cNvSpPr>
          <p:nvPr>
            <p:ph type="sldNum" sz="quarter" idx="5"/>
          </p:nvPr>
        </p:nvSpPr>
        <p:spPr/>
        <p:txBody>
          <a:bodyPr/>
          <a:lstStyle/>
          <a:p>
            <a:fld id="{47715781-45AF-C748-9B0A-B406A1FEAA3C}" type="slidenum">
              <a:rPr lang="fr-FR" smtClean="0"/>
              <a:t>22</a:t>
            </a:fld>
            <a:endParaRPr lang="fr-FR"/>
          </a:p>
        </p:txBody>
      </p:sp>
    </p:spTree>
    <p:extLst>
      <p:ext uri="{BB962C8B-B14F-4D97-AF65-F5344CB8AC3E}">
        <p14:creationId xmlns:p14="http://schemas.microsoft.com/office/powerpoint/2010/main" val="18150206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https://</a:t>
            </a:r>
            <a:r>
              <a:rPr lang="fr-FR" dirty="0" err="1"/>
              <a:t>bacteria.ensembl.org</a:t>
            </a:r>
            <a:r>
              <a:rPr lang="fr-FR" dirty="0"/>
              <a:t>/Streptomyces_sp_nwu339_gca_003143855/Location/</a:t>
            </a:r>
            <a:r>
              <a:rPr lang="fr-FR" dirty="0" err="1"/>
              <a:t>View?db</a:t>
            </a:r>
            <a:r>
              <a:rPr lang="fr-FR" dirty="0"/>
              <a:t>=</a:t>
            </a:r>
            <a:r>
              <a:rPr lang="fr-FR" dirty="0" err="1"/>
              <a:t>core;g</a:t>
            </a:r>
            <a:r>
              <a:rPr lang="fr-FR" dirty="0"/>
              <a:t>=DIZ27_38170;r=Contig_96:1511-2152;t=PWI05597</a:t>
            </a:r>
          </a:p>
        </p:txBody>
      </p:sp>
      <p:sp>
        <p:nvSpPr>
          <p:cNvPr id="4" name="Espace réservé du numéro de diapositive 3"/>
          <p:cNvSpPr>
            <a:spLocks noGrp="1"/>
          </p:cNvSpPr>
          <p:nvPr>
            <p:ph type="sldNum" sz="quarter" idx="5"/>
          </p:nvPr>
        </p:nvSpPr>
        <p:spPr/>
        <p:txBody>
          <a:bodyPr/>
          <a:lstStyle/>
          <a:p>
            <a:fld id="{47715781-45AF-C748-9B0A-B406A1FEAA3C}" type="slidenum">
              <a:rPr lang="fr-FR" smtClean="0"/>
              <a:t>23</a:t>
            </a:fld>
            <a:endParaRPr lang="fr-FR"/>
          </a:p>
        </p:txBody>
      </p:sp>
    </p:spTree>
    <p:extLst>
      <p:ext uri="{BB962C8B-B14F-4D97-AF65-F5344CB8AC3E}">
        <p14:creationId xmlns:p14="http://schemas.microsoft.com/office/powerpoint/2010/main" val="28028806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https://</a:t>
            </a:r>
            <a:r>
              <a:rPr lang="fr-FR" dirty="0" err="1"/>
              <a:t>bacteria.ensembl.org</a:t>
            </a:r>
            <a:r>
              <a:rPr lang="fr-FR" dirty="0"/>
              <a:t>/Streptomyces_formicae_gca_002556545/Location/</a:t>
            </a:r>
            <a:r>
              <a:rPr lang="fr-FR" dirty="0" err="1"/>
              <a:t>View?db</a:t>
            </a:r>
            <a:r>
              <a:rPr lang="fr-FR" dirty="0"/>
              <a:t>=</a:t>
            </a:r>
            <a:r>
              <a:rPr lang="fr-FR" dirty="0" err="1"/>
              <a:t>core;g</a:t>
            </a:r>
            <a:r>
              <a:rPr lang="fr-FR" dirty="0"/>
              <a:t>=KY5_1510;r=Chromosome:1858000-1876000;t=ATL26528</a:t>
            </a:r>
          </a:p>
        </p:txBody>
      </p:sp>
      <p:sp>
        <p:nvSpPr>
          <p:cNvPr id="4" name="Espace réservé du numéro de diapositive 3"/>
          <p:cNvSpPr>
            <a:spLocks noGrp="1"/>
          </p:cNvSpPr>
          <p:nvPr>
            <p:ph type="sldNum" sz="quarter" idx="5"/>
          </p:nvPr>
        </p:nvSpPr>
        <p:spPr/>
        <p:txBody>
          <a:bodyPr/>
          <a:lstStyle/>
          <a:p>
            <a:fld id="{47715781-45AF-C748-9B0A-B406A1FEAA3C}" type="slidenum">
              <a:rPr lang="fr-FR" smtClean="0"/>
              <a:t>24</a:t>
            </a:fld>
            <a:endParaRPr lang="fr-FR"/>
          </a:p>
        </p:txBody>
      </p:sp>
    </p:spTree>
    <p:extLst>
      <p:ext uri="{BB962C8B-B14F-4D97-AF65-F5344CB8AC3E}">
        <p14:creationId xmlns:p14="http://schemas.microsoft.com/office/powerpoint/2010/main" val="20823566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https://</a:t>
            </a:r>
            <a:r>
              <a:rPr lang="fr-FR" dirty="0" err="1"/>
              <a:t>bacteria.ensembl.org</a:t>
            </a:r>
            <a:r>
              <a:rPr lang="fr-FR" dirty="0"/>
              <a:t>/Streptomyces_sp_cb02400_gca_001905725/Location/</a:t>
            </a:r>
            <a:r>
              <a:rPr lang="fr-FR" dirty="0" err="1"/>
              <a:t>View?db</a:t>
            </a:r>
            <a:r>
              <a:rPr lang="fr-FR" dirty="0"/>
              <a:t>=</a:t>
            </a:r>
            <a:r>
              <a:rPr lang="fr-FR" dirty="0" err="1"/>
              <a:t>core;g</a:t>
            </a:r>
            <a:r>
              <a:rPr lang="fr-FR" dirty="0"/>
              <a:t>=AMK33_38185;r=scaffold32:18000-28000;t=OKJ87547</a:t>
            </a:r>
          </a:p>
        </p:txBody>
      </p:sp>
      <p:sp>
        <p:nvSpPr>
          <p:cNvPr id="4" name="Espace réservé du numéro de diapositive 3"/>
          <p:cNvSpPr>
            <a:spLocks noGrp="1"/>
          </p:cNvSpPr>
          <p:nvPr>
            <p:ph type="sldNum" sz="quarter" idx="5"/>
          </p:nvPr>
        </p:nvSpPr>
        <p:spPr/>
        <p:txBody>
          <a:bodyPr/>
          <a:lstStyle/>
          <a:p>
            <a:fld id="{47715781-45AF-C748-9B0A-B406A1FEAA3C}" type="slidenum">
              <a:rPr lang="fr-FR" smtClean="0"/>
              <a:t>25</a:t>
            </a:fld>
            <a:endParaRPr lang="fr-FR"/>
          </a:p>
        </p:txBody>
      </p:sp>
    </p:spTree>
    <p:extLst>
      <p:ext uri="{BB962C8B-B14F-4D97-AF65-F5344CB8AC3E}">
        <p14:creationId xmlns:p14="http://schemas.microsoft.com/office/powerpoint/2010/main" val="8338350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https://</a:t>
            </a:r>
            <a:r>
              <a:rPr lang="fr-FR" dirty="0" err="1"/>
              <a:t>bacteria.ensembl.org</a:t>
            </a:r>
            <a:r>
              <a:rPr lang="fr-FR" dirty="0"/>
              <a:t>/Streptomyces_caelestis_gca_001279005/Location/</a:t>
            </a:r>
            <a:r>
              <a:rPr lang="fr-FR" dirty="0" err="1"/>
              <a:t>View?db</a:t>
            </a:r>
            <a:r>
              <a:rPr lang="fr-FR" dirty="0"/>
              <a:t>=</a:t>
            </a:r>
            <a:r>
              <a:rPr lang="fr-FR" dirty="0" err="1"/>
              <a:t>core;g</a:t>
            </a:r>
            <a:r>
              <a:rPr lang="fr-FR" dirty="0"/>
              <a:t>=ADK41_07045;r=P188contig16.1:26300-38000;t=KOT42581</a:t>
            </a:r>
          </a:p>
        </p:txBody>
      </p:sp>
      <p:sp>
        <p:nvSpPr>
          <p:cNvPr id="4" name="Espace réservé du numéro de diapositive 3"/>
          <p:cNvSpPr>
            <a:spLocks noGrp="1"/>
          </p:cNvSpPr>
          <p:nvPr>
            <p:ph type="sldNum" sz="quarter" idx="5"/>
          </p:nvPr>
        </p:nvSpPr>
        <p:spPr/>
        <p:txBody>
          <a:bodyPr/>
          <a:lstStyle/>
          <a:p>
            <a:fld id="{47715781-45AF-C748-9B0A-B406A1FEAA3C}" type="slidenum">
              <a:rPr lang="fr-FR" smtClean="0"/>
              <a:t>26</a:t>
            </a:fld>
            <a:endParaRPr lang="fr-FR"/>
          </a:p>
        </p:txBody>
      </p:sp>
    </p:spTree>
    <p:extLst>
      <p:ext uri="{BB962C8B-B14F-4D97-AF65-F5344CB8AC3E}">
        <p14:creationId xmlns:p14="http://schemas.microsoft.com/office/powerpoint/2010/main" val="14766724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DE7616-498E-AF4A-8AD1-D825D0F51B50}"/>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81167CE-4A81-E440-A060-4EC1C67849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26DE3CA0-C322-A44C-AD59-24D8BA474EF5}"/>
              </a:ext>
            </a:extLst>
          </p:cNvPr>
          <p:cNvSpPr>
            <a:spLocks noGrp="1"/>
          </p:cNvSpPr>
          <p:nvPr>
            <p:ph type="dt" sz="half" idx="10"/>
          </p:nvPr>
        </p:nvSpPr>
        <p:spPr/>
        <p:txBody>
          <a:bodyPr/>
          <a:lstStyle/>
          <a:p>
            <a:fld id="{1C5DAFDD-851E-F34B-97B0-D9089F1571C2}" type="datetime1">
              <a:rPr lang="fr-FR" smtClean="0"/>
              <a:t>30/06/2022</a:t>
            </a:fld>
            <a:endParaRPr lang="fr-FR"/>
          </a:p>
        </p:txBody>
      </p:sp>
      <p:sp>
        <p:nvSpPr>
          <p:cNvPr id="5" name="Espace réservé du pied de page 4">
            <a:extLst>
              <a:ext uri="{FF2B5EF4-FFF2-40B4-BE49-F238E27FC236}">
                <a16:creationId xmlns:a16="http://schemas.microsoft.com/office/drawing/2014/main" id="{426A700E-6A1F-7F45-B434-D76F937CD33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43839B5-7A10-BD4C-A414-9297ABB00C2C}"/>
              </a:ext>
            </a:extLst>
          </p:cNvPr>
          <p:cNvSpPr>
            <a:spLocks noGrp="1"/>
          </p:cNvSpPr>
          <p:nvPr>
            <p:ph type="sldNum" sz="quarter" idx="12"/>
          </p:nvPr>
        </p:nvSpPr>
        <p:spPr/>
        <p:txBody>
          <a:bodyPr/>
          <a:lstStyle/>
          <a:p>
            <a:fld id="{09686F39-2411-784F-95B3-ADDC13B8D7F1}" type="slidenum">
              <a:rPr lang="fr-FR" smtClean="0"/>
              <a:t>‹N°›</a:t>
            </a:fld>
            <a:endParaRPr lang="fr-FR"/>
          </a:p>
        </p:txBody>
      </p:sp>
    </p:spTree>
    <p:extLst>
      <p:ext uri="{BB962C8B-B14F-4D97-AF65-F5344CB8AC3E}">
        <p14:creationId xmlns:p14="http://schemas.microsoft.com/office/powerpoint/2010/main" val="540948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6FD4D9-C0D2-034A-9373-353274A93F6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0CFBB5B-9FD9-0547-8472-A9C601BE9A40}"/>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15D16BB-00A0-B446-BB31-1C9CD8786045}"/>
              </a:ext>
            </a:extLst>
          </p:cNvPr>
          <p:cNvSpPr>
            <a:spLocks noGrp="1"/>
          </p:cNvSpPr>
          <p:nvPr>
            <p:ph type="dt" sz="half" idx="10"/>
          </p:nvPr>
        </p:nvSpPr>
        <p:spPr/>
        <p:txBody>
          <a:bodyPr/>
          <a:lstStyle/>
          <a:p>
            <a:fld id="{1A7DB1EF-F2ED-2148-A1CB-75ECC29CF929}" type="datetime1">
              <a:rPr lang="fr-FR" smtClean="0"/>
              <a:t>30/06/2022</a:t>
            </a:fld>
            <a:endParaRPr lang="fr-FR"/>
          </a:p>
        </p:txBody>
      </p:sp>
      <p:sp>
        <p:nvSpPr>
          <p:cNvPr id="5" name="Espace réservé du pied de page 4">
            <a:extLst>
              <a:ext uri="{FF2B5EF4-FFF2-40B4-BE49-F238E27FC236}">
                <a16:creationId xmlns:a16="http://schemas.microsoft.com/office/drawing/2014/main" id="{B632BF43-2EE8-3D4E-BE9F-91F03B353F4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A233FEA-73F7-BE45-9A2A-317B0DCAA7CC}"/>
              </a:ext>
            </a:extLst>
          </p:cNvPr>
          <p:cNvSpPr>
            <a:spLocks noGrp="1"/>
          </p:cNvSpPr>
          <p:nvPr>
            <p:ph type="sldNum" sz="quarter" idx="12"/>
          </p:nvPr>
        </p:nvSpPr>
        <p:spPr/>
        <p:txBody>
          <a:bodyPr/>
          <a:lstStyle/>
          <a:p>
            <a:fld id="{09686F39-2411-784F-95B3-ADDC13B8D7F1}" type="slidenum">
              <a:rPr lang="fr-FR" smtClean="0"/>
              <a:t>‹N°›</a:t>
            </a:fld>
            <a:endParaRPr lang="fr-FR"/>
          </a:p>
        </p:txBody>
      </p:sp>
    </p:spTree>
    <p:extLst>
      <p:ext uri="{BB962C8B-B14F-4D97-AF65-F5344CB8AC3E}">
        <p14:creationId xmlns:p14="http://schemas.microsoft.com/office/powerpoint/2010/main" val="27140532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59BF5F-C3C0-CF4E-9224-7A33C3943C4C}"/>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39C12533-0FAB-AD46-BE0D-91D42A4ECB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F6ACFF39-842B-C04E-8EBE-520447216B7C}"/>
              </a:ext>
            </a:extLst>
          </p:cNvPr>
          <p:cNvSpPr>
            <a:spLocks noGrp="1"/>
          </p:cNvSpPr>
          <p:nvPr>
            <p:ph type="dt" sz="half" idx="10"/>
          </p:nvPr>
        </p:nvSpPr>
        <p:spPr/>
        <p:txBody>
          <a:bodyPr/>
          <a:lstStyle/>
          <a:p>
            <a:fld id="{8B916953-86E4-7C41-B810-81CCC6008606}" type="datetime1">
              <a:rPr lang="fr-FR" smtClean="0"/>
              <a:t>30/06/2022</a:t>
            </a:fld>
            <a:endParaRPr lang="fr-FR"/>
          </a:p>
        </p:txBody>
      </p:sp>
      <p:sp>
        <p:nvSpPr>
          <p:cNvPr id="5" name="Espace réservé du pied de page 4">
            <a:extLst>
              <a:ext uri="{FF2B5EF4-FFF2-40B4-BE49-F238E27FC236}">
                <a16:creationId xmlns:a16="http://schemas.microsoft.com/office/drawing/2014/main" id="{527B2FA7-E6F2-F34E-9C41-F337DE46A54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91CC764-90E1-1746-930F-02DAF333882D}"/>
              </a:ext>
            </a:extLst>
          </p:cNvPr>
          <p:cNvSpPr>
            <a:spLocks noGrp="1"/>
          </p:cNvSpPr>
          <p:nvPr>
            <p:ph type="sldNum" sz="quarter" idx="12"/>
          </p:nvPr>
        </p:nvSpPr>
        <p:spPr/>
        <p:txBody>
          <a:bodyPr/>
          <a:lstStyle/>
          <a:p>
            <a:fld id="{09686F39-2411-784F-95B3-ADDC13B8D7F1}" type="slidenum">
              <a:rPr lang="fr-FR" smtClean="0"/>
              <a:t>‹N°›</a:t>
            </a:fld>
            <a:endParaRPr lang="fr-FR"/>
          </a:p>
        </p:txBody>
      </p:sp>
    </p:spTree>
    <p:extLst>
      <p:ext uri="{BB962C8B-B14F-4D97-AF65-F5344CB8AC3E}">
        <p14:creationId xmlns:p14="http://schemas.microsoft.com/office/powerpoint/2010/main" val="27699893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054611-B3F1-BD46-88F9-8C561DF7BC1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6759381-B06C-8945-B08A-94B415190DB9}"/>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DEA58114-B2CE-D245-BF7D-2BAE6C50756B}"/>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6B7EEC97-ABFC-4740-B04E-B22D6383C833}"/>
              </a:ext>
            </a:extLst>
          </p:cNvPr>
          <p:cNvSpPr>
            <a:spLocks noGrp="1"/>
          </p:cNvSpPr>
          <p:nvPr>
            <p:ph type="dt" sz="half" idx="10"/>
          </p:nvPr>
        </p:nvSpPr>
        <p:spPr/>
        <p:txBody>
          <a:bodyPr/>
          <a:lstStyle/>
          <a:p>
            <a:fld id="{19A36A6D-062E-B042-BE40-978ED0E6DB4E}" type="datetime1">
              <a:rPr lang="fr-FR" smtClean="0"/>
              <a:t>30/06/2022</a:t>
            </a:fld>
            <a:endParaRPr lang="fr-FR"/>
          </a:p>
        </p:txBody>
      </p:sp>
      <p:sp>
        <p:nvSpPr>
          <p:cNvPr id="6" name="Espace réservé du pied de page 5">
            <a:extLst>
              <a:ext uri="{FF2B5EF4-FFF2-40B4-BE49-F238E27FC236}">
                <a16:creationId xmlns:a16="http://schemas.microsoft.com/office/drawing/2014/main" id="{2C1B78A7-BC6F-8749-AEE4-130C70E472B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39EE927-2D1A-3644-B89C-49F12131CE45}"/>
              </a:ext>
            </a:extLst>
          </p:cNvPr>
          <p:cNvSpPr>
            <a:spLocks noGrp="1"/>
          </p:cNvSpPr>
          <p:nvPr>
            <p:ph type="sldNum" sz="quarter" idx="12"/>
          </p:nvPr>
        </p:nvSpPr>
        <p:spPr/>
        <p:txBody>
          <a:bodyPr/>
          <a:lstStyle/>
          <a:p>
            <a:fld id="{09686F39-2411-784F-95B3-ADDC13B8D7F1}" type="slidenum">
              <a:rPr lang="fr-FR" smtClean="0"/>
              <a:t>‹N°›</a:t>
            </a:fld>
            <a:endParaRPr lang="fr-FR"/>
          </a:p>
        </p:txBody>
      </p:sp>
    </p:spTree>
    <p:extLst>
      <p:ext uri="{BB962C8B-B14F-4D97-AF65-F5344CB8AC3E}">
        <p14:creationId xmlns:p14="http://schemas.microsoft.com/office/powerpoint/2010/main" val="9736273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9D50FF-DDFD-6348-9B4A-EE2A55C621C4}"/>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B00941D0-E960-2F40-AFDE-5D4E90FE6C1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FBD0AEBD-019B-3B48-B466-EF0B6FE6EB93}"/>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F713D592-91FF-5C49-AB73-D764FE5C3D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3B1677FA-32F4-494D-A9F5-6D99EB1FE853}"/>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81B12D6-C00D-354F-A42A-34C755AEC13C}"/>
              </a:ext>
            </a:extLst>
          </p:cNvPr>
          <p:cNvSpPr>
            <a:spLocks noGrp="1"/>
          </p:cNvSpPr>
          <p:nvPr>
            <p:ph type="dt" sz="half" idx="10"/>
          </p:nvPr>
        </p:nvSpPr>
        <p:spPr/>
        <p:txBody>
          <a:bodyPr/>
          <a:lstStyle/>
          <a:p>
            <a:fld id="{3E0D4D09-DDE2-194B-9B0C-F6DB1DF92BC8}" type="datetime1">
              <a:rPr lang="fr-FR" smtClean="0"/>
              <a:t>30/06/2022</a:t>
            </a:fld>
            <a:endParaRPr lang="fr-FR"/>
          </a:p>
        </p:txBody>
      </p:sp>
      <p:sp>
        <p:nvSpPr>
          <p:cNvPr id="8" name="Espace réservé du pied de page 7">
            <a:extLst>
              <a:ext uri="{FF2B5EF4-FFF2-40B4-BE49-F238E27FC236}">
                <a16:creationId xmlns:a16="http://schemas.microsoft.com/office/drawing/2014/main" id="{290EBEDD-2EBF-3E47-BE78-66037D440B77}"/>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C7D665A5-801A-F248-AA64-E3788DE3DB9E}"/>
              </a:ext>
            </a:extLst>
          </p:cNvPr>
          <p:cNvSpPr>
            <a:spLocks noGrp="1"/>
          </p:cNvSpPr>
          <p:nvPr>
            <p:ph type="sldNum" sz="quarter" idx="12"/>
          </p:nvPr>
        </p:nvSpPr>
        <p:spPr/>
        <p:txBody>
          <a:bodyPr/>
          <a:lstStyle/>
          <a:p>
            <a:fld id="{09686F39-2411-784F-95B3-ADDC13B8D7F1}" type="slidenum">
              <a:rPr lang="fr-FR" smtClean="0"/>
              <a:t>‹N°›</a:t>
            </a:fld>
            <a:endParaRPr lang="fr-FR"/>
          </a:p>
        </p:txBody>
      </p:sp>
    </p:spTree>
    <p:extLst>
      <p:ext uri="{BB962C8B-B14F-4D97-AF65-F5344CB8AC3E}">
        <p14:creationId xmlns:p14="http://schemas.microsoft.com/office/powerpoint/2010/main" val="39671221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A51AFD-2997-6A4A-9383-CC264CC9564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D6D98B28-54F1-744B-9A84-1D370BE619D7}"/>
              </a:ext>
            </a:extLst>
          </p:cNvPr>
          <p:cNvSpPr>
            <a:spLocks noGrp="1"/>
          </p:cNvSpPr>
          <p:nvPr>
            <p:ph type="dt" sz="half" idx="10"/>
          </p:nvPr>
        </p:nvSpPr>
        <p:spPr/>
        <p:txBody>
          <a:bodyPr/>
          <a:lstStyle/>
          <a:p>
            <a:fld id="{8DDA0828-7C32-C64D-8BA4-115FDE89523C}" type="datetime1">
              <a:rPr lang="fr-FR" smtClean="0"/>
              <a:t>30/06/2022</a:t>
            </a:fld>
            <a:endParaRPr lang="fr-FR"/>
          </a:p>
        </p:txBody>
      </p:sp>
      <p:sp>
        <p:nvSpPr>
          <p:cNvPr id="4" name="Espace réservé du pied de page 3">
            <a:extLst>
              <a:ext uri="{FF2B5EF4-FFF2-40B4-BE49-F238E27FC236}">
                <a16:creationId xmlns:a16="http://schemas.microsoft.com/office/drawing/2014/main" id="{3B98F9C1-2AEA-644C-9A49-10373382CF95}"/>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CE44975B-548A-7F4D-9A2E-ECFD065C51B0}"/>
              </a:ext>
            </a:extLst>
          </p:cNvPr>
          <p:cNvSpPr>
            <a:spLocks noGrp="1"/>
          </p:cNvSpPr>
          <p:nvPr>
            <p:ph type="sldNum" sz="quarter" idx="12"/>
          </p:nvPr>
        </p:nvSpPr>
        <p:spPr/>
        <p:txBody>
          <a:bodyPr/>
          <a:lstStyle/>
          <a:p>
            <a:fld id="{09686F39-2411-784F-95B3-ADDC13B8D7F1}" type="slidenum">
              <a:rPr lang="fr-FR" smtClean="0"/>
              <a:t>‹N°›</a:t>
            </a:fld>
            <a:endParaRPr lang="fr-FR"/>
          </a:p>
        </p:txBody>
      </p:sp>
    </p:spTree>
    <p:extLst>
      <p:ext uri="{BB962C8B-B14F-4D97-AF65-F5344CB8AC3E}">
        <p14:creationId xmlns:p14="http://schemas.microsoft.com/office/powerpoint/2010/main" val="3015755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8DF3988D-3932-9D41-BECD-4D339BF3144F}"/>
              </a:ext>
            </a:extLst>
          </p:cNvPr>
          <p:cNvSpPr>
            <a:spLocks noGrp="1"/>
          </p:cNvSpPr>
          <p:nvPr>
            <p:ph type="dt" sz="half" idx="10"/>
          </p:nvPr>
        </p:nvSpPr>
        <p:spPr/>
        <p:txBody>
          <a:bodyPr/>
          <a:lstStyle/>
          <a:p>
            <a:fld id="{9B8A53FE-1038-254F-96A1-8E3FEF4193B7}" type="datetime1">
              <a:rPr lang="fr-FR" smtClean="0"/>
              <a:t>30/06/2022</a:t>
            </a:fld>
            <a:endParaRPr lang="fr-FR"/>
          </a:p>
        </p:txBody>
      </p:sp>
      <p:sp>
        <p:nvSpPr>
          <p:cNvPr id="3" name="Espace réservé du pied de page 2">
            <a:extLst>
              <a:ext uri="{FF2B5EF4-FFF2-40B4-BE49-F238E27FC236}">
                <a16:creationId xmlns:a16="http://schemas.microsoft.com/office/drawing/2014/main" id="{D099EA74-70F9-4B40-AA4C-D1FF912E33F6}"/>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03D6F062-D202-9B40-9413-CE7942975885}"/>
              </a:ext>
            </a:extLst>
          </p:cNvPr>
          <p:cNvSpPr>
            <a:spLocks noGrp="1"/>
          </p:cNvSpPr>
          <p:nvPr>
            <p:ph type="sldNum" sz="quarter" idx="12"/>
          </p:nvPr>
        </p:nvSpPr>
        <p:spPr/>
        <p:txBody>
          <a:bodyPr/>
          <a:lstStyle/>
          <a:p>
            <a:fld id="{09686F39-2411-784F-95B3-ADDC13B8D7F1}" type="slidenum">
              <a:rPr lang="fr-FR" smtClean="0"/>
              <a:t>‹N°›</a:t>
            </a:fld>
            <a:endParaRPr lang="fr-FR"/>
          </a:p>
        </p:txBody>
      </p:sp>
    </p:spTree>
    <p:extLst>
      <p:ext uri="{BB962C8B-B14F-4D97-AF65-F5344CB8AC3E}">
        <p14:creationId xmlns:p14="http://schemas.microsoft.com/office/powerpoint/2010/main" val="2392455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D731D6-2320-9A43-B43D-E5CC2F5AEF0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18463ED0-FB48-FD4F-A36B-0AB7429F5C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2A9F1DBF-EA1D-D84C-B9B6-25086969F7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1D25CF3-746A-2440-A4DD-3D152387D07A}"/>
              </a:ext>
            </a:extLst>
          </p:cNvPr>
          <p:cNvSpPr>
            <a:spLocks noGrp="1"/>
          </p:cNvSpPr>
          <p:nvPr>
            <p:ph type="dt" sz="half" idx="10"/>
          </p:nvPr>
        </p:nvSpPr>
        <p:spPr/>
        <p:txBody>
          <a:bodyPr/>
          <a:lstStyle/>
          <a:p>
            <a:fld id="{8175A8D1-16FD-6645-A2E9-DB0A5D7D4802}" type="datetime1">
              <a:rPr lang="fr-FR" smtClean="0"/>
              <a:t>30/06/2022</a:t>
            </a:fld>
            <a:endParaRPr lang="fr-FR"/>
          </a:p>
        </p:txBody>
      </p:sp>
      <p:sp>
        <p:nvSpPr>
          <p:cNvPr id="6" name="Espace réservé du pied de page 5">
            <a:extLst>
              <a:ext uri="{FF2B5EF4-FFF2-40B4-BE49-F238E27FC236}">
                <a16:creationId xmlns:a16="http://schemas.microsoft.com/office/drawing/2014/main" id="{5FC9FFDB-13AF-424B-B8DB-CB46B802A73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09B74D8-A383-8348-8F99-8B13D92C2E11}"/>
              </a:ext>
            </a:extLst>
          </p:cNvPr>
          <p:cNvSpPr>
            <a:spLocks noGrp="1"/>
          </p:cNvSpPr>
          <p:nvPr>
            <p:ph type="sldNum" sz="quarter" idx="12"/>
          </p:nvPr>
        </p:nvSpPr>
        <p:spPr/>
        <p:txBody>
          <a:bodyPr/>
          <a:lstStyle/>
          <a:p>
            <a:fld id="{09686F39-2411-784F-95B3-ADDC13B8D7F1}" type="slidenum">
              <a:rPr lang="fr-FR" smtClean="0"/>
              <a:t>‹N°›</a:t>
            </a:fld>
            <a:endParaRPr lang="fr-FR"/>
          </a:p>
        </p:txBody>
      </p:sp>
    </p:spTree>
    <p:extLst>
      <p:ext uri="{BB962C8B-B14F-4D97-AF65-F5344CB8AC3E}">
        <p14:creationId xmlns:p14="http://schemas.microsoft.com/office/powerpoint/2010/main" val="3504005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08FF8D-7050-4047-971F-886EE40AEA3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36A72D47-D757-8843-914A-2BCAB30085C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0BDBFAB6-15B1-1C4D-BF29-D37B64BB6E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B3DB21A-0029-0747-BD0B-EEA510D0AEE5}"/>
              </a:ext>
            </a:extLst>
          </p:cNvPr>
          <p:cNvSpPr>
            <a:spLocks noGrp="1"/>
          </p:cNvSpPr>
          <p:nvPr>
            <p:ph type="dt" sz="half" idx="10"/>
          </p:nvPr>
        </p:nvSpPr>
        <p:spPr/>
        <p:txBody>
          <a:bodyPr/>
          <a:lstStyle/>
          <a:p>
            <a:fld id="{75CEA634-7110-5844-9351-A374DE1BEBEF}" type="datetime1">
              <a:rPr lang="fr-FR" smtClean="0"/>
              <a:t>30/06/2022</a:t>
            </a:fld>
            <a:endParaRPr lang="fr-FR"/>
          </a:p>
        </p:txBody>
      </p:sp>
      <p:sp>
        <p:nvSpPr>
          <p:cNvPr id="6" name="Espace réservé du pied de page 5">
            <a:extLst>
              <a:ext uri="{FF2B5EF4-FFF2-40B4-BE49-F238E27FC236}">
                <a16:creationId xmlns:a16="http://schemas.microsoft.com/office/drawing/2014/main" id="{BE3144A2-02C9-B948-AAFF-99058119875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87FAADA-C49D-F549-9A63-0C93CD172964}"/>
              </a:ext>
            </a:extLst>
          </p:cNvPr>
          <p:cNvSpPr>
            <a:spLocks noGrp="1"/>
          </p:cNvSpPr>
          <p:nvPr>
            <p:ph type="sldNum" sz="quarter" idx="12"/>
          </p:nvPr>
        </p:nvSpPr>
        <p:spPr/>
        <p:txBody>
          <a:bodyPr/>
          <a:lstStyle/>
          <a:p>
            <a:fld id="{09686F39-2411-784F-95B3-ADDC13B8D7F1}" type="slidenum">
              <a:rPr lang="fr-FR" smtClean="0"/>
              <a:t>‹N°›</a:t>
            </a:fld>
            <a:endParaRPr lang="fr-FR"/>
          </a:p>
        </p:txBody>
      </p:sp>
    </p:spTree>
    <p:extLst>
      <p:ext uri="{BB962C8B-B14F-4D97-AF65-F5344CB8AC3E}">
        <p14:creationId xmlns:p14="http://schemas.microsoft.com/office/powerpoint/2010/main" val="2751136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FEDF64-531E-7E49-BD0E-53060532EAAE}"/>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04C05F8A-9A85-5846-95AB-A7D285BACFF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3B9D117-2390-044B-88C0-01247B1E28B4}"/>
              </a:ext>
            </a:extLst>
          </p:cNvPr>
          <p:cNvSpPr>
            <a:spLocks noGrp="1"/>
          </p:cNvSpPr>
          <p:nvPr>
            <p:ph type="dt" sz="half" idx="10"/>
          </p:nvPr>
        </p:nvSpPr>
        <p:spPr/>
        <p:txBody>
          <a:bodyPr/>
          <a:lstStyle/>
          <a:p>
            <a:fld id="{BFD8EF8A-F70D-4E41-953E-9AA87D711BB9}" type="datetime1">
              <a:rPr lang="fr-FR" smtClean="0"/>
              <a:t>30/06/2022</a:t>
            </a:fld>
            <a:endParaRPr lang="fr-FR"/>
          </a:p>
        </p:txBody>
      </p:sp>
      <p:sp>
        <p:nvSpPr>
          <p:cNvPr id="5" name="Espace réservé du pied de page 4">
            <a:extLst>
              <a:ext uri="{FF2B5EF4-FFF2-40B4-BE49-F238E27FC236}">
                <a16:creationId xmlns:a16="http://schemas.microsoft.com/office/drawing/2014/main" id="{2D6FDB93-543A-7547-97A7-6EB20C66B65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A45690A-C448-214C-8965-7E8C9F2A78EB}"/>
              </a:ext>
            </a:extLst>
          </p:cNvPr>
          <p:cNvSpPr>
            <a:spLocks noGrp="1"/>
          </p:cNvSpPr>
          <p:nvPr>
            <p:ph type="sldNum" sz="quarter" idx="12"/>
          </p:nvPr>
        </p:nvSpPr>
        <p:spPr/>
        <p:txBody>
          <a:bodyPr/>
          <a:lstStyle/>
          <a:p>
            <a:fld id="{09686F39-2411-784F-95B3-ADDC13B8D7F1}" type="slidenum">
              <a:rPr lang="fr-FR" smtClean="0"/>
              <a:t>‹N°›</a:t>
            </a:fld>
            <a:endParaRPr lang="fr-FR"/>
          </a:p>
        </p:txBody>
      </p:sp>
    </p:spTree>
    <p:extLst>
      <p:ext uri="{BB962C8B-B14F-4D97-AF65-F5344CB8AC3E}">
        <p14:creationId xmlns:p14="http://schemas.microsoft.com/office/powerpoint/2010/main" val="2819344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950A49-BF0D-DC43-A517-0BD2CA105EAA}"/>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34266116-6AA0-B340-901F-B7B4E514D93D}"/>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D4ABB7B-0C0B-094F-8E07-948781075EEF}"/>
              </a:ext>
            </a:extLst>
          </p:cNvPr>
          <p:cNvSpPr>
            <a:spLocks noGrp="1"/>
          </p:cNvSpPr>
          <p:nvPr>
            <p:ph type="dt" sz="half" idx="10"/>
          </p:nvPr>
        </p:nvSpPr>
        <p:spPr/>
        <p:txBody>
          <a:bodyPr/>
          <a:lstStyle/>
          <a:p>
            <a:fld id="{A422AFD1-48A0-1E48-B9AA-230CDA287733}" type="datetime1">
              <a:rPr lang="fr-FR" smtClean="0"/>
              <a:t>30/06/2022</a:t>
            </a:fld>
            <a:endParaRPr lang="fr-FR"/>
          </a:p>
        </p:txBody>
      </p:sp>
      <p:sp>
        <p:nvSpPr>
          <p:cNvPr id="5" name="Espace réservé du pied de page 4">
            <a:extLst>
              <a:ext uri="{FF2B5EF4-FFF2-40B4-BE49-F238E27FC236}">
                <a16:creationId xmlns:a16="http://schemas.microsoft.com/office/drawing/2014/main" id="{2F212544-E7BA-D549-817D-0F3AC95FFA1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9D5AC80-E221-3E44-956A-14914A81F888}"/>
              </a:ext>
            </a:extLst>
          </p:cNvPr>
          <p:cNvSpPr>
            <a:spLocks noGrp="1"/>
          </p:cNvSpPr>
          <p:nvPr>
            <p:ph type="sldNum" sz="quarter" idx="12"/>
          </p:nvPr>
        </p:nvSpPr>
        <p:spPr/>
        <p:txBody>
          <a:bodyPr/>
          <a:lstStyle/>
          <a:p>
            <a:fld id="{09686F39-2411-784F-95B3-ADDC13B8D7F1}" type="slidenum">
              <a:rPr lang="fr-FR" smtClean="0"/>
              <a:t>‹N°›</a:t>
            </a:fld>
            <a:endParaRPr lang="fr-FR"/>
          </a:p>
        </p:txBody>
      </p:sp>
    </p:spTree>
    <p:extLst>
      <p:ext uri="{BB962C8B-B14F-4D97-AF65-F5344CB8AC3E}">
        <p14:creationId xmlns:p14="http://schemas.microsoft.com/office/powerpoint/2010/main" val="21576425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CD6A8A3-6C3B-4646-B7A1-D02998AF198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30E126B-D7A7-4740-B9CC-8E6CF632EF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D95E02F-503A-2E4C-BF6A-596408024C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1D7F9A-8295-4F43-A840-4DB7443A39B4}" type="datetime1">
              <a:rPr lang="fr-FR" smtClean="0"/>
              <a:t>30/06/2022</a:t>
            </a:fld>
            <a:endParaRPr lang="fr-FR"/>
          </a:p>
        </p:txBody>
      </p:sp>
      <p:sp>
        <p:nvSpPr>
          <p:cNvPr id="5" name="Espace réservé du pied de page 4">
            <a:extLst>
              <a:ext uri="{FF2B5EF4-FFF2-40B4-BE49-F238E27FC236}">
                <a16:creationId xmlns:a16="http://schemas.microsoft.com/office/drawing/2014/main" id="{958A914F-8379-E94A-8143-12CE41AF4D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69DBC42D-CEBE-5240-8B97-680003A4B21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686F39-2411-784F-95B3-ADDC13B8D7F1}" type="slidenum">
              <a:rPr lang="fr-FR" smtClean="0"/>
              <a:t>‹N°›</a:t>
            </a:fld>
            <a:endParaRPr lang="fr-FR"/>
          </a:p>
        </p:txBody>
      </p:sp>
    </p:spTree>
    <p:extLst>
      <p:ext uri="{BB962C8B-B14F-4D97-AF65-F5344CB8AC3E}">
        <p14:creationId xmlns:p14="http://schemas.microsoft.com/office/powerpoint/2010/main" val="26821082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F0A9422-F243-2CA7-D24E-E7DA24D2EF2B}"/>
              </a:ext>
            </a:extLst>
          </p:cNvPr>
          <p:cNvSpPr>
            <a:spLocks noGrp="1"/>
          </p:cNvSpPr>
          <p:nvPr>
            <p:ph type="sldNum" sz="quarter" idx="12"/>
          </p:nvPr>
        </p:nvSpPr>
        <p:spPr/>
        <p:txBody>
          <a:bodyPr/>
          <a:lstStyle/>
          <a:p>
            <a:fld id="{09686F39-2411-784F-95B3-ADDC13B8D7F1}" type="slidenum">
              <a:rPr lang="fr-FR" smtClean="0"/>
              <a:t>1</a:t>
            </a:fld>
            <a:endParaRPr lang="fr-FR"/>
          </a:p>
        </p:txBody>
      </p:sp>
      <p:sp>
        <p:nvSpPr>
          <p:cNvPr id="3" name="Zone de texte 7">
            <a:extLst>
              <a:ext uri="{FF2B5EF4-FFF2-40B4-BE49-F238E27FC236}">
                <a16:creationId xmlns:a16="http://schemas.microsoft.com/office/drawing/2014/main" id="{2229D1E0-D547-6F05-3DA4-79D40DF6C0E5}"/>
              </a:ext>
            </a:extLst>
          </p:cNvPr>
          <p:cNvSpPr txBox="1"/>
          <p:nvPr/>
        </p:nvSpPr>
        <p:spPr>
          <a:xfrm>
            <a:off x="148591" y="1150624"/>
            <a:ext cx="11887200" cy="861774"/>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spAutoFit/>
          </a:bodyPr>
          <a:lstStyle/>
          <a:p>
            <a:pPr indent="450215" algn="just"/>
            <a:r>
              <a:rPr lang="fr-FR" sz="1400" i="1" dirty="0">
                <a:solidFill>
                  <a:srgbClr val="44546A"/>
                </a:solidFill>
                <a:effectLst/>
                <a:latin typeface="Times New Roman" panose="02020603050405020304" pitchFamily="18" charset="0"/>
                <a:ea typeface="Times New Roman" panose="02020603050405020304" pitchFamily="18" charset="0"/>
              </a:rPr>
              <a:t>Figure S2: Schematic representation of a part of the genome of 25 bacteria, Genomes are annotated manually in order to obtain genomic information </a:t>
            </a:r>
            <a:r>
              <a:rPr lang="en-GB" sz="1400" i="1" dirty="0">
                <a:solidFill>
                  <a:srgbClr val="44546A"/>
                </a:solidFill>
                <a:effectLst/>
                <a:latin typeface="Times New Roman" panose="02020603050405020304" pitchFamily="18" charset="0"/>
                <a:ea typeface="Times New Roman" panose="02020603050405020304" pitchFamily="18" charset="0"/>
              </a:rPr>
              <a:t>around</a:t>
            </a:r>
            <a:r>
              <a:rPr lang="fr-FR" sz="1400" i="1" dirty="0">
                <a:solidFill>
                  <a:srgbClr val="44546A"/>
                </a:solidFill>
                <a:effectLst/>
                <a:latin typeface="Times New Roman" panose="02020603050405020304" pitchFamily="18" charset="0"/>
                <a:ea typeface="Times New Roman" panose="02020603050405020304" pitchFamily="18" charset="0"/>
              </a:rPr>
              <a:t> the genes encoding a </a:t>
            </a:r>
            <a:r>
              <a:rPr lang="en-GB" sz="1400" i="1" dirty="0">
                <a:solidFill>
                  <a:srgbClr val="44546A"/>
                </a:solidFill>
                <a:effectLst/>
                <a:latin typeface="Times New Roman" panose="02020603050405020304" pitchFamily="18" charset="0"/>
                <a:ea typeface="Times New Roman" panose="02020603050405020304" pitchFamily="18" charset="0"/>
              </a:rPr>
              <a:t>potential</a:t>
            </a:r>
            <a:r>
              <a:rPr lang="fr-FR" sz="1400" i="1" dirty="0">
                <a:solidFill>
                  <a:srgbClr val="44546A"/>
                </a:solidFill>
                <a:effectLst/>
                <a:latin typeface="Times New Roman" panose="02020603050405020304" pitchFamily="18" charset="0"/>
                <a:ea typeface="Times New Roman" panose="02020603050405020304" pitchFamily="18" charset="0"/>
              </a:rPr>
              <a:t> DIRL. With the NCBI number of the bacteria genomes</a:t>
            </a:r>
            <a:r>
              <a:rPr lang="fr-FR" sz="1400" i="1" dirty="0">
                <a:solidFill>
                  <a:srgbClr val="44546A"/>
                </a:solidFill>
                <a:latin typeface="Times New Roman" panose="02020603050405020304" pitchFamily="18" charset="0"/>
                <a:ea typeface="Times New Roman" panose="02020603050405020304" pitchFamily="18" charset="0"/>
              </a:rPr>
              <a:t> in the table 1, the fasta sequence of the genome is obtain and zoomed on the DPL region.</a:t>
            </a:r>
            <a:r>
              <a:rPr lang="fr-FR" sz="1400" i="1" dirty="0">
                <a:solidFill>
                  <a:srgbClr val="44546A"/>
                </a:solidFill>
                <a:effectLst/>
                <a:latin typeface="Times New Roman" panose="02020603050405020304" pitchFamily="18" charset="0"/>
                <a:ea typeface="Times New Roman" panose="02020603050405020304" pitchFamily="18" charset="0"/>
              </a:rPr>
              <a:t> Softberry server is used to predict the -10 and -30 regulation zone before the ATG of each predicted gene. For the other DPL, or the DPL genes is not well positioned on the contigue or not found (the sequenced genome for these bacteria is not complete or in not </a:t>
            </a:r>
            <a:r>
              <a:rPr lang="fr-FR" sz="1400" i="1">
                <a:solidFill>
                  <a:srgbClr val="44546A"/>
                </a:solidFill>
                <a:effectLst/>
                <a:latin typeface="Times New Roman" panose="02020603050405020304" pitchFamily="18" charset="0"/>
                <a:ea typeface="Times New Roman" panose="02020603050405020304" pitchFamily="18" charset="0"/>
              </a:rPr>
              <a:t>operonique structure.</a:t>
            </a:r>
            <a:endParaRPr lang="fr-FR" sz="1400" i="1" dirty="0">
              <a:solidFill>
                <a:srgbClr val="44546A"/>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671706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C3DE088B-401D-F641-B997-3F641EF8658F}"/>
              </a:ext>
            </a:extLst>
          </p:cNvPr>
          <p:cNvSpPr>
            <a:spLocks noGrp="1"/>
          </p:cNvSpPr>
          <p:nvPr>
            <p:ph type="sldNum" sz="quarter" idx="12"/>
          </p:nvPr>
        </p:nvSpPr>
        <p:spPr/>
        <p:txBody>
          <a:bodyPr/>
          <a:lstStyle/>
          <a:p>
            <a:fld id="{09686F39-2411-784F-95B3-ADDC13B8D7F1}" type="slidenum">
              <a:rPr lang="fr-FR" smtClean="0"/>
              <a:t>2</a:t>
            </a:fld>
            <a:endParaRPr lang="fr-FR" dirty="0"/>
          </a:p>
        </p:txBody>
      </p:sp>
      <p:grpSp>
        <p:nvGrpSpPr>
          <p:cNvPr id="7" name="Groupe 6">
            <a:extLst>
              <a:ext uri="{FF2B5EF4-FFF2-40B4-BE49-F238E27FC236}">
                <a16:creationId xmlns:a16="http://schemas.microsoft.com/office/drawing/2014/main" id="{F8771EE3-614F-6743-8C5E-3A11012E222B}"/>
              </a:ext>
            </a:extLst>
          </p:cNvPr>
          <p:cNvGrpSpPr/>
          <p:nvPr/>
        </p:nvGrpSpPr>
        <p:grpSpPr>
          <a:xfrm>
            <a:off x="0" y="2337817"/>
            <a:ext cx="12192000" cy="2665142"/>
            <a:chOff x="0" y="3512634"/>
            <a:chExt cx="12192000" cy="2665142"/>
          </a:xfrm>
        </p:grpSpPr>
        <p:pic>
          <p:nvPicPr>
            <p:cNvPr id="2" name="Image 1">
              <a:extLst>
                <a:ext uri="{FF2B5EF4-FFF2-40B4-BE49-F238E27FC236}">
                  <a16:creationId xmlns:a16="http://schemas.microsoft.com/office/drawing/2014/main" id="{541B0C6F-792F-3242-B022-6EAA726D8AD6}"/>
                </a:ext>
              </a:extLst>
            </p:cNvPr>
            <p:cNvPicPr>
              <a:picLocks noChangeAspect="1"/>
            </p:cNvPicPr>
            <p:nvPr/>
          </p:nvPicPr>
          <p:blipFill rotWithShape="1">
            <a:blip r:embed="rId3"/>
            <a:srcRect t="51414" b="3518"/>
            <a:stretch/>
          </p:blipFill>
          <p:spPr>
            <a:xfrm>
              <a:off x="0" y="3512634"/>
              <a:ext cx="12192000" cy="2665142"/>
            </a:xfrm>
            <a:prstGeom prst="rect">
              <a:avLst/>
            </a:prstGeom>
          </p:spPr>
        </p:pic>
        <p:sp>
          <p:nvSpPr>
            <p:cNvPr id="8" name="Rectangle 7">
              <a:extLst>
                <a:ext uri="{FF2B5EF4-FFF2-40B4-BE49-F238E27FC236}">
                  <a16:creationId xmlns:a16="http://schemas.microsoft.com/office/drawing/2014/main" id="{6C76609E-2CED-42D2-92FD-E890A0F086CA}"/>
                </a:ext>
              </a:extLst>
            </p:cNvPr>
            <p:cNvSpPr/>
            <p:nvPr/>
          </p:nvSpPr>
          <p:spPr>
            <a:xfrm>
              <a:off x="2695642" y="4287141"/>
              <a:ext cx="1898276" cy="14100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5666D458-3B16-41A6-9B93-38552C9DCC10}"/>
                </a:ext>
              </a:extLst>
            </p:cNvPr>
            <p:cNvSpPr/>
            <p:nvPr/>
          </p:nvSpPr>
          <p:spPr>
            <a:xfrm>
              <a:off x="3435187" y="4671703"/>
              <a:ext cx="941681" cy="11109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1F4DF9BC-00BF-4EEC-BCB8-E9054D55652E}"/>
                </a:ext>
              </a:extLst>
            </p:cNvPr>
            <p:cNvSpPr/>
            <p:nvPr/>
          </p:nvSpPr>
          <p:spPr>
            <a:xfrm>
              <a:off x="3783650" y="3962398"/>
              <a:ext cx="1551062" cy="12249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2AA86537-EFEA-4E7C-8988-6103BCDDDD03}"/>
                </a:ext>
              </a:extLst>
            </p:cNvPr>
            <p:cNvSpPr/>
            <p:nvPr/>
          </p:nvSpPr>
          <p:spPr>
            <a:xfrm>
              <a:off x="4452347" y="4671703"/>
              <a:ext cx="1834272" cy="11109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55560F20-124C-44F1-8A4C-EAE3DBF7F501}"/>
                </a:ext>
              </a:extLst>
            </p:cNvPr>
            <p:cNvSpPr/>
            <p:nvPr/>
          </p:nvSpPr>
          <p:spPr>
            <a:xfrm>
              <a:off x="5138871" y="4980773"/>
              <a:ext cx="658026" cy="11109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E4365D20-CA9F-449D-A9A7-C84B137C70F4}"/>
                </a:ext>
              </a:extLst>
            </p:cNvPr>
            <p:cNvSpPr/>
            <p:nvPr/>
          </p:nvSpPr>
          <p:spPr>
            <a:xfrm>
              <a:off x="7569930" y="4980773"/>
              <a:ext cx="1040670" cy="11109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3D39A437-33C4-4727-A20D-E34CA4720393}"/>
                </a:ext>
              </a:extLst>
            </p:cNvPr>
            <p:cNvSpPr/>
            <p:nvPr/>
          </p:nvSpPr>
          <p:spPr>
            <a:xfrm>
              <a:off x="5406864" y="3962398"/>
              <a:ext cx="1399150" cy="12249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DB8B6701-DEC5-42B6-98E2-F84ED3E35D90}"/>
                </a:ext>
              </a:extLst>
            </p:cNvPr>
            <p:cNvSpPr/>
            <p:nvPr/>
          </p:nvSpPr>
          <p:spPr>
            <a:xfrm>
              <a:off x="7018946" y="3973794"/>
              <a:ext cx="658026" cy="11109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DEDFC007-59AD-496E-BBE0-D2961D9FD553}"/>
                </a:ext>
              </a:extLst>
            </p:cNvPr>
            <p:cNvSpPr/>
            <p:nvPr/>
          </p:nvSpPr>
          <p:spPr>
            <a:xfrm>
              <a:off x="8240994" y="3962398"/>
              <a:ext cx="1038313" cy="11109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BA59DF0F-D596-406B-A5A5-ECDC6B1762B7}"/>
                </a:ext>
              </a:extLst>
            </p:cNvPr>
            <p:cNvSpPr/>
            <p:nvPr/>
          </p:nvSpPr>
          <p:spPr>
            <a:xfrm>
              <a:off x="7412571" y="4671703"/>
              <a:ext cx="658026" cy="11109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15031B98-7848-4A39-B370-F88286949821}"/>
                </a:ext>
              </a:extLst>
            </p:cNvPr>
            <p:cNvSpPr/>
            <p:nvPr/>
          </p:nvSpPr>
          <p:spPr>
            <a:xfrm>
              <a:off x="8691073" y="4287141"/>
              <a:ext cx="1342402" cy="11109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CBD35435-EEC4-467B-A0EC-07C84F9CEE51}"/>
                </a:ext>
              </a:extLst>
            </p:cNvPr>
            <p:cNvSpPr/>
            <p:nvPr/>
          </p:nvSpPr>
          <p:spPr>
            <a:xfrm>
              <a:off x="9281664" y="3962399"/>
              <a:ext cx="1282461" cy="12249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a:extLst>
                <a:ext uri="{FF2B5EF4-FFF2-40B4-BE49-F238E27FC236}">
                  <a16:creationId xmlns:a16="http://schemas.microsoft.com/office/drawing/2014/main" id="{D42EE466-6E82-4E22-8349-B3E3A0E7972F}"/>
                </a:ext>
              </a:extLst>
            </p:cNvPr>
            <p:cNvSpPr/>
            <p:nvPr/>
          </p:nvSpPr>
          <p:spPr>
            <a:xfrm>
              <a:off x="10663014" y="3962398"/>
              <a:ext cx="1040669" cy="12249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101AE090-4737-4D68-836E-366DF16A5379}"/>
                </a:ext>
              </a:extLst>
            </p:cNvPr>
            <p:cNvSpPr/>
            <p:nvPr/>
          </p:nvSpPr>
          <p:spPr>
            <a:xfrm>
              <a:off x="10468598" y="4660308"/>
              <a:ext cx="1451038" cy="12249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ZoneTexte 21">
              <a:extLst>
                <a:ext uri="{FF2B5EF4-FFF2-40B4-BE49-F238E27FC236}">
                  <a16:creationId xmlns:a16="http://schemas.microsoft.com/office/drawing/2014/main" id="{5B8152CF-0171-4043-A494-20F318D1C0B9}"/>
                </a:ext>
              </a:extLst>
            </p:cNvPr>
            <p:cNvSpPr txBox="1"/>
            <p:nvPr/>
          </p:nvSpPr>
          <p:spPr>
            <a:xfrm>
              <a:off x="7403499" y="4604683"/>
              <a:ext cx="546945" cy="246221"/>
            </a:xfrm>
            <a:prstGeom prst="rect">
              <a:avLst/>
            </a:prstGeom>
            <a:noFill/>
          </p:spPr>
          <p:txBody>
            <a:bodyPr wrap="none" rtlCol="0">
              <a:spAutoFit/>
            </a:bodyPr>
            <a:lstStyle/>
            <a:p>
              <a:r>
                <a:rPr lang="fr-FR" sz="1000" dirty="0"/>
                <a:t>DP-like</a:t>
              </a:r>
            </a:p>
          </p:txBody>
        </p:sp>
        <p:sp>
          <p:nvSpPr>
            <p:cNvPr id="23" name="ZoneTexte 22">
              <a:extLst>
                <a:ext uri="{FF2B5EF4-FFF2-40B4-BE49-F238E27FC236}">
                  <a16:creationId xmlns:a16="http://schemas.microsoft.com/office/drawing/2014/main" id="{E86C67E8-A4F1-4848-91A6-473EFF6221F2}"/>
                </a:ext>
              </a:extLst>
            </p:cNvPr>
            <p:cNvSpPr txBox="1"/>
            <p:nvPr/>
          </p:nvSpPr>
          <p:spPr>
            <a:xfrm>
              <a:off x="2695642" y="4219578"/>
              <a:ext cx="1898277" cy="246221"/>
            </a:xfrm>
            <a:prstGeom prst="rect">
              <a:avLst/>
            </a:prstGeom>
            <a:noFill/>
          </p:spPr>
          <p:txBody>
            <a:bodyPr wrap="none" rtlCol="0">
              <a:spAutoFit/>
            </a:bodyPr>
            <a:lstStyle/>
            <a:p>
              <a:r>
                <a:rPr lang="fr-FR" sz="1000" dirty="0" err="1"/>
                <a:t>Malonic</a:t>
              </a:r>
              <a:r>
                <a:rPr lang="fr-FR" sz="1000" dirty="0"/>
                <a:t> </a:t>
              </a:r>
              <a:r>
                <a:rPr lang="fr-FR" sz="1000" dirty="0" err="1"/>
                <a:t>semialdehyde</a:t>
              </a:r>
              <a:r>
                <a:rPr lang="fr-FR" sz="1000" dirty="0"/>
                <a:t> </a:t>
              </a:r>
              <a:r>
                <a:rPr lang="fr-FR" sz="1000" dirty="0" err="1"/>
                <a:t>reductase</a:t>
              </a:r>
              <a:endParaRPr lang="fr-FR" sz="1000" dirty="0"/>
            </a:p>
          </p:txBody>
        </p:sp>
        <p:sp>
          <p:nvSpPr>
            <p:cNvPr id="24" name="ZoneTexte 23">
              <a:extLst>
                <a:ext uri="{FF2B5EF4-FFF2-40B4-BE49-F238E27FC236}">
                  <a16:creationId xmlns:a16="http://schemas.microsoft.com/office/drawing/2014/main" id="{144449B4-3F11-4F52-89A4-D8CD46385E19}"/>
                </a:ext>
              </a:extLst>
            </p:cNvPr>
            <p:cNvSpPr txBox="1"/>
            <p:nvPr/>
          </p:nvSpPr>
          <p:spPr>
            <a:xfrm>
              <a:off x="3411677" y="4604140"/>
              <a:ext cx="1040670" cy="246221"/>
            </a:xfrm>
            <a:prstGeom prst="rect">
              <a:avLst/>
            </a:prstGeom>
            <a:noFill/>
          </p:spPr>
          <p:txBody>
            <a:bodyPr wrap="none" rtlCol="0">
              <a:spAutoFit/>
            </a:bodyPr>
            <a:lstStyle/>
            <a:p>
              <a:r>
                <a:rPr lang="fr-FR" sz="1000" dirty="0"/>
                <a:t>Uncharacterized</a:t>
              </a:r>
            </a:p>
          </p:txBody>
        </p:sp>
        <p:sp>
          <p:nvSpPr>
            <p:cNvPr id="25" name="ZoneTexte 24">
              <a:extLst>
                <a:ext uri="{FF2B5EF4-FFF2-40B4-BE49-F238E27FC236}">
                  <a16:creationId xmlns:a16="http://schemas.microsoft.com/office/drawing/2014/main" id="{66886A1E-BBE4-4444-8B07-72BE9594E1ED}"/>
                </a:ext>
              </a:extLst>
            </p:cNvPr>
            <p:cNvSpPr txBox="1"/>
            <p:nvPr/>
          </p:nvSpPr>
          <p:spPr>
            <a:xfrm>
              <a:off x="3777242" y="3905795"/>
              <a:ext cx="1834272" cy="246221"/>
            </a:xfrm>
            <a:prstGeom prst="rect">
              <a:avLst/>
            </a:prstGeom>
            <a:noFill/>
          </p:spPr>
          <p:txBody>
            <a:bodyPr wrap="square" rtlCol="0">
              <a:spAutoFit/>
            </a:bodyPr>
            <a:lstStyle/>
            <a:p>
              <a:r>
                <a:rPr lang="fr-FR" sz="1000" dirty="0"/>
                <a:t>Fructose-1,6-biphosphatase</a:t>
              </a:r>
            </a:p>
          </p:txBody>
        </p:sp>
        <p:sp>
          <p:nvSpPr>
            <p:cNvPr id="26" name="ZoneTexte 25">
              <a:extLst>
                <a:ext uri="{FF2B5EF4-FFF2-40B4-BE49-F238E27FC236}">
                  <a16:creationId xmlns:a16="http://schemas.microsoft.com/office/drawing/2014/main" id="{1081BC21-6C2E-4373-BC0E-0DFD93334392}"/>
                </a:ext>
              </a:extLst>
            </p:cNvPr>
            <p:cNvSpPr txBox="1"/>
            <p:nvPr/>
          </p:nvSpPr>
          <p:spPr>
            <a:xfrm>
              <a:off x="4506607" y="4598984"/>
              <a:ext cx="1782860" cy="246221"/>
            </a:xfrm>
            <a:prstGeom prst="rect">
              <a:avLst/>
            </a:prstGeom>
            <a:noFill/>
          </p:spPr>
          <p:txBody>
            <a:bodyPr wrap="none" rtlCol="0">
              <a:spAutoFit/>
            </a:bodyPr>
            <a:lstStyle/>
            <a:p>
              <a:r>
                <a:rPr lang="fr-FR" sz="1000" dirty="0" err="1"/>
                <a:t>Transcriptional</a:t>
              </a:r>
              <a:r>
                <a:rPr lang="fr-FR" sz="1000" dirty="0"/>
                <a:t> regulator </a:t>
              </a:r>
              <a:r>
                <a:rPr lang="fr-FR" sz="1000" dirty="0" err="1"/>
                <a:t>WhiB</a:t>
              </a:r>
              <a:endParaRPr lang="fr-FR" sz="1000" dirty="0"/>
            </a:p>
          </p:txBody>
        </p:sp>
        <p:sp>
          <p:nvSpPr>
            <p:cNvPr id="27" name="ZoneTexte 26">
              <a:extLst>
                <a:ext uri="{FF2B5EF4-FFF2-40B4-BE49-F238E27FC236}">
                  <a16:creationId xmlns:a16="http://schemas.microsoft.com/office/drawing/2014/main" id="{16AE6B76-083B-4187-94E3-5270964EA901}"/>
                </a:ext>
              </a:extLst>
            </p:cNvPr>
            <p:cNvSpPr txBox="1"/>
            <p:nvPr/>
          </p:nvSpPr>
          <p:spPr>
            <a:xfrm>
              <a:off x="5054148" y="4909685"/>
              <a:ext cx="827471" cy="246221"/>
            </a:xfrm>
            <a:prstGeom prst="rect">
              <a:avLst/>
            </a:prstGeom>
            <a:noFill/>
          </p:spPr>
          <p:txBody>
            <a:bodyPr wrap="none" rtlCol="0">
              <a:spAutoFit/>
            </a:bodyPr>
            <a:lstStyle/>
            <a:p>
              <a:r>
                <a:rPr lang="fr-FR" sz="1000" dirty="0"/>
                <a:t>DUF domain</a:t>
              </a:r>
            </a:p>
          </p:txBody>
        </p:sp>
        <p:sp>
          <p:nvSpPr>
            <p:cNvPr id="28" name="ZoneTexte 27">
              <a:extLst>
                <a:ext uri="{FF2B5EF4-FFF2-40B4-BE49-F238E27FC236}">
                  <a16:creationId xmlns:a16="http://schemas.microsoft.com/office/drawing/2014/main" id="{DBC60C10-3A9C-4E5E-AB7D-BE5D696039FD}"/>
                </a:ext>
              </a:extLst>
            </p:cNvPr>
            <p:cNvSpPr txBox="1"/>
            <p:nvPr/>
          </p:nvSpPr>
          <p:spPr>
            <a:xfrm>
              <a:off x="5334712" y="3899971"/>
              <a:ext cx="1566454" cy="246221"/>
            </a:xfrm>
            <a:prstGeom prst="rect">
              <a:avLst/>
            </a:prstGeom>
            <a:noFill/>
          </p:spPr>
          <p:txBody>
            <a:bodyPr wrap="none" rtlCol="0">
              <a:spAutoFit/>
            </a:bodyPr>
            <a:lstStyle/>
            <a:p>
              <a:r>
                <a:rPr lang="fr-FR" sz="1000" dirty="0"/>
                <a:t>Fumarate hydratase class I</a:t>
              </a:r>
            </a:p>
          </p:txBody>
        </p:sp>
        <p:sp>
          <p:nvSpPr>
            <p:cNvPr id="29" name="ZoneTexte 28">
              <a:extLst>
                <a:ext uri="{FF2B5EF4-FFF2-40B4-BE49-F238E27FC236}">
                  <a16:creationId xmlns:a16="http://schemas.microsoft.com/office/drawing/2014/main" id="{863667E3-017F-4BDF-AAB0-449188EB0B50}"/>
                </a:ext>
              </a:extLst>
            </p:cNvPr>
            <p:cNvSpPr txBox="1"/>
            <p:nvPr/>
          </p:nvSpPr>
          <p:spPr>
            <a:xfrm>
              <a:off x="6993408" y="3890111"/>
              <a:ext cx="705642" cy="246221"/>
            </a:xfrm>
            <a:prstGeom prst="rect">
              <a:avLst/>
            </a:prstGeom>
            <a:noFill/>
          </p:spPr>
          <p:txBody>
            <a:bodyPr wrap="none" rtlCol="0">
              <a:spAutoFit/>
            </a:bodyPr>
            <a:lstStyle/>
            <a:p>
              <a:r>
                <a:rPr lang="fr-FR" sz="1000" dirty="0"/>
                <a:t>Hydrolase</a:t>
              </a:r>
            </a:p>
          </p:txBody>
        </p:sp>
        <p:sp>
          <p:nvSpPr>
            <p:cNvPr id="31" name="ZoneTexte 30">
              <a:extLst>
                <a:ext uri="{FF2B5EF4-FFF2-40B4-BE49-F238E27FC236}">
                  <a16:creationId xmlns:a16="http://schemas.microsoft.com/office/drawing/2014/main" id="{BFE282DF-F104-40F9-A036-4FB5D809AACC}"/>
                </a:ext>
              </a:extLst>
            </p:cNvPr>
            <p:cNvSpPr txBox="1"/>
            <p:nvPr/>
          </p:nvSpPr>
          <p:spPr>
            <a:xfrm>
              <a:off x="7544042" y="4906367"/>
              <a:ext cx="1040670" cy="246221"/>
            </a:xfrm>
            <a:prstGeom prst="rect">
              <a:avLst/>
            </a:prstGeom>
            <a:noFill/>
          </p:spPr>
          <p:txBody>
            <a:bodyPr wrap="none" rtlCol="0">
              <a:spAutoFit/>
            </a:bodyPr>
            <a:lstStyle/>
            <a:p>
              <a:r>
                <a:rPr lang="fr-FR" sz="1000" dirty="0"/>
                <a:t>Uncharacterized</a:t>
              </a:r>
            </a:p>
          </p:txBody>
        </p:sp>
        <p:sp>
          <p:nvSpPr>
            <p:cNvPr id="32" name="ZoneTexte 31">
              <a:extLst>
                <a:ext uri="{FF2B5EF4-FFF2-40B4-BE49-F238E27FC236}">
                  <a16:creationId xmlns:a16="http://schemas.microsoft.com/office/drawing/2014/main" id="{F5578049-1F31-44BC-A92D-F20B19383231}"/>
                </a:ext>
              </a:extLst>
            </p:cNvPr>
            <p:cNvSpPr txBox="1"/>
            <p:nvPr/>
          </p:nvSpPr>
          <p:spPr>
            <a:xfrm>
              <a:off x="8240994" y="3881179"/>
              <a:ext cx="1040670" cy="246221"/>
            </a:xfrm>
            <a:prstGeom prst="rect">
              <a:avLst/>
            </a:prstGeom>
            <a:noFill/>
          </p:spPr>
          <p:txBody>
            <a:bodyPr wrap="none" rtlCol="0">
              <a:spAutoFit/>
            </a:bodyPr>
            <a:lstStyle/>
            <a:p>
              <a:r>
                <a:rPr lang="fr-FR" sz="1000" dirty="0"/>
                <a:t>Uncharacterized</a:t>
              </a:r>
            </a:p>
          </p:txBody>
        </p:sp>
        <p:sp>
          <p:nvSpPr>
            <p:cNvPr id="33" name="ZoneTexte 32">
              <a:extLst>
                <a:ext uri="{FF2B5EF4-FFF2-40B4-BE49-F238E27FC236}">
                  <a16:creationId xmlns:a16="http://schemas.microsoft.com/office/drawing/2014/main" id="{4D73F05A-886E-4EC0-8799-3ECCB57EFFFC}"/>
                </a:ext>
              </a:extLst>
            </p:cNvPr>
            <p:cNvSpPr txBox="1"/>
            <p:nvPr/>
          </p:nvSpPr>
          <p:spPr>
            <a:xfrm>
              <a:off x="8619331" y="4219577"/>
              <a:ext cx="1515158" cy="246221"/>
            </a:xfrm>
            <a:prstGeom prst="rect">
              <a:avLst/>
            </a:prstGeom>
            <a:noFill/>
          </p:spPr>
          <p:txBody>
            <a:bodyPr wrap="none" rtlCol="0">
              <a:spAutoFit/>
            </a:bodyPr>
            <a:lstStyle/>
            <a:p>
              <a:r>
                <a:rPr lang="fr-FR" sz="1000" dirty="0"/>
                <a:t>ABC transporteur domain</a:t>
              </a:r>
            </a:p>
          </p:txBody>
        </p:sp>
        <p:sp>
          <p:nvSpPr>
            <p:cNvPr id="34" name="ZoneTexte 33">
              <a:extLst>
                <a:ext uri="{FF2B5EF4-FFF2-40B4-BE49-F238E27FC236}">
                  <a16:creationId xmlns:a16="http://schemas.microsoft.com/office/drawing/2014/main" id="{4EEECC0C-5F00-431F-BABA-3CF8C4BA7A4C}"/>
                </a:ext>
              </a:extLst>
            </p:cNvPr>
            <p:cNvSpPr txBox="1"/>
            <p:nvPr/>
          </p:nvSpPr>
          <p:spPr>
            <a:xfrm>
              <a:off x="9202794" y="3890111"/>
              <a:ext cx="1451038" cy="246221"/>
            </a:xfrm>
            <a:prstGeom prst="rect">
              <a:avLst/>
            </a:prstGeom>
            <a:noFill/>
          </p:spPr>
          <p:txBody>
            <a:bodyPr wrap="none" rtlCol="0">
              <a:spAutoFit/>
            </a:bodyPr>
            <a:lstStyle/>
            <a:p>
              <a:r>
                <a:rPr lang="fr-FR" sz="1000" dirty="0" err="1"/>
                <a:t>FtsX</a:t>
              </a:r>
              <a:r>
                <a:rPr lang="fr-FR" sz="1000" dirty="0"/>
                <a:t> domain (</a:t>
              </a:r>
              <a:r>
                <a:rPr lang="fr-FR" sz="1000" dirty="0" err="1"/>
                <a:t>permease</a:t>
              </a:r>
              <a:r>
                <a:rPr lang="fr-FR" sz="1000" dirty="0"/>
                <a:t>)</a:t>
              </a:r>
            </a:p>
          </p:txBody>
        </p:sp>
        <p:sp>
          <p:nvSpPr>
            <p:cNvPr id="35" name="ZoneTexte 34">
              <a:extLst>
                <a:ext uri="{FF2B5EF4-FFF2-40B4-BE49-F238E27FC236}">
                  <a16:creationId xmlns:a16="http://schemas.microsoft.com/office/drawing/2014/main" id="{C4CDE420-A4F0-4099-BEE8-4671C163D2B7}"/>
                </a:ext>
              </a:extLst>
            </p:cNvPr>
            <p:cNvSpPr txBox="1"/>
            <p:nvPr/>
          </p:nvSpPr>
          <p:spPr>
            <a:xfrm>
              <a:off x="10595383" y="3905795"/>
              <a:ext cx="1040670" cy="246221"/>
            </a:xfrm>
            <a:prstGeom prst="rect">
              <a:avLst/>
            </a:prstGeom>
            <a:noFill/>
          </p:spPr>
          <p:txBody>
            <a:bodyPr wrap="none" rtlCol="0">
              <a:spAutoFit/>
            </a:bodyPr>
            <a:lstStyle/>
            <a:p>
              <a:r>
                <a:rPr lang="fr-FR" sz="1000" dirty="0"/>
                <a:t>Uncharacterized</a:t>
              </a:r>
            </a:p>
          </p:txBody>
        </p:sp>
        <p:sp>
          <p:nvSpPr>
            <p:cNvPr id="37" name="ZoneTexte 36">
              <a:extLst>
                <a:ext uri="{FF2B5EF4-FFF2-40B4-BE49-F238E27FC236}">
                  <a16:creationId xmlns:a16="http://schemas.microsoft.com/office/drawing/2014/main" id="{E3C224BF-CA25-4E9E-82BA-63B31FC954E3}"/>
                </a:ext>
              </a:extLst>
            </p:cNvPr>
            <p:cNvSpPr txBox="1"/>
            <p:nvPr/>
          </p:nvSpPr>
          <p:spPr>
            <a:xfrm>
              <a:off x="10481634" y="4604140"/>
              <a:ext cx="1542410" cy="246221"/>
            </a:xfrm>
            <a:prstGeom prst="rect">
              <a:avLst/>
            </a:prstGeom>
            <a:noFill/>
          </p:spPr>
          <p:txBody>
            <a:bodyPr wrap="none" rtlCol="0">
              <a:spAutoFit/>
            </a:bodyPr>
            <a:lstStyle/>
            <a:p>
              <a:r>
                <a:rPr lang="fr-FR" sz="1000" dirty="0"/>
                <a:t>Ricin B-type </a:t>
              </a:r>
              <a:r>
                <a:rPr lang="fr-FR" sz="1000" dirty="0" err="1"/>
                <a:t>lectin</a:t>
              </a:r>
              <a:r>
                <a:rPr lang="fr-FR" sz="1000" dirty="0"/>
                <a:t> domain</a:t>
              </a:r>
            </a:p>
          </p:txBody>
        </p:sp>
        <p:sp>
          <p:nvSpPr>
            <p:cNvPr id="38" name="Rectangle 37">
              <a:extLst>
                <a:ext uri="{FF2B5EF4-FFF2-40B4-BE49-F238E27FC236}">
                  <a16:creationId xmlns:a16="http://schemas.microsoft.com/office/drawing/2014/main" id="{CD723C9B-5444-4B18-8A46-A9517FCE692F}"/>
                </a:ext>
              </a:extLst>
            </p:cNvPr>
            <p:cNvSpPr/>
            <p:nvPr/>
          </p:nvSpPr>
          <p:spPr>
            <a:xfrm>
              <a:off x="4819737" y="4462736"/>
              <a:ext cx="253894" cy="8231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016FB265-D27A-44E7-81DF-17C531E18DA5}"/>
                </a:ext>
              </a:extLst>
            </p:cNvPr>
            <p:cNvSpPr/>
            <p:nvPr/>
          </p:nvSpPr>
          <p:spPr>
            <a:xfrm>
              <a:off x="3254128" y="4095996"/>
              <a:ext cx="390652" cy="82313"/>
            </a:xfrm>
            <a:prstGeom prst="rect">
              <a:avLst/>
            </a:prstGeom>
            <a:solidFill>
              <a:srgbClr val="DD0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39">
              <a:extLst>
                <a:ext uri="{FF2B5EF4-FFF2-40B4-BE49-F238E27FC236}">
                  <a16:creationId xmlns:a16="http://schemas.microsoft.com/office/drawing/2014/main" id="{733BC262-1AB8-4C56-879F-80C1C321C116}"/>
                </a:ext>
              </a:extLst>
            </p:cNvPr>
            <p:cNvSpPr/>
            <p:nvPr/>
          </p:nvSpPr>
          <p:spPr>
            <a:xfrm>
              <a:off x="4115954" y="3767454"/>
              <a:ext cx="649125" cy="77499"/>
            </a:xfrm>
            <a:prstGeom prst="rect">
              <a:avLst/>
            </a:prstGeom>
            <a:solidFill>
              <a:srgbClr val="DD0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Rectangle 40">
              <a:extLst>
                <a:ext uri="{FF2B5EF4-FFF2-40B4-BE49-F238E27FC236}">
                  <a16:creationId xmlns:a16="http://schemas.microsoft.com/office/drawing/2014/main" id="{004DC98F-D10C-4802-B986-1D2A6DF47EFB}"/>
                </a:ext>
              </a:extLst>
            </p:cNvPr>
            <p:cNvSpPr/>
            <p:nvPr/>
          </p:nvSpPr>
          <p:spPr>
            <a:xfrm>
              <a:off x="5796897" y="3774571"/>
              <a:ext cx="1041066" cy="82313"/>
            </a:xfrm>
            <a:prstGeom prst="rect">
              <a:avLst/>
            </a:prstGeom>
            <a:solidFill>
              <a:srgbClr val="DD0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Rectangle 41">
              <a:extLst>
                <a:ext uri="{FF2B5EF4-FFF2-40B4-BE49-F238E27FC236}">
                  <a16:creationId xmlns:a16="http://schemas.microsoft.com/office/drawing/2014/main" id="{D9C83B6A-14C4-46ED-8856-61D09DB11A7C}"/>
                </a:ext>
              </a:extLst>
            </p:cNvPr>
            <p:cNvSpPr/>
            <p:nvPr/>
          </p:nvSpPr>
          <p:spPr>
            <a:xfrm>
              <a:off x="7036271" y="3772165"/>
              <a:ext cx="390652" cy="82313"/>
            </a:xfrm>
            <a:prstGeom prst="rect">
              <a:avLst/>
            </a:prstGeom>
            <a:solidFill>
              <a:srgbClr val="DD0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Rectangle 42">
              <a:extLst>
                <a:ext uri="{FF2B5EF4-FFF2-40B4-BE49-F238E27FC236}">
                  <a16:creationId xmlns:a16="http://schemas.microsoft.com/office/drawing/2014/main" id="{92C6E0CA-8767-4CA8-94AC-8E46A17EC11E}"/>
                </a:ext>
              </a:extLst>
            </p:cNvPr>
            <p:cNvSpPr/>
            <p:nvPr/>
          </p:nvSpPr>
          <p:spPr>
            <a:xfrm>
              <a:off x="9786873" y="3772165"/>
              <a:ext cx="808510" cy="8574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Rectangle 43">
              <a:extLst>
                <a:ext uri="{FF2B5EF4-FFF2-40B4-BE49-F238E27FC236}">
                  <a16:creationId xmlns:a16="http://schemas.microsoft.com/office/drawing/2014/main" id="{9DB6C532-5EA3-46E6-A05C-E77154949B15}"/>
                </a:ext>
              </a:extLst>
            </p:cNvPr>
            <p:cNvSpPr/>
            <p:nvPr/>
          </p:nvSpPr>
          <p:spPr>
            <a:xfrm>
              <a:off x="9362274" y="4099488"/>
              <a:ext cx="461334" cy="8231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Rectangle 44">
              <a:extLst>
                <a:ext uri="{FF2B5EF4-FFF2-40B4-BE49-F238E27FC236}">
                  <a16:creationId xmlns:a16="http://schemas.microsoft.com/office/drawing/2014/main" id="{D5979990-E714-41A0-A791-290F22D70D7C}"/>
                </a:ext>
              </a:extLst>
            </p:cNvPr>
            <p:cNvSpPr/>
            <p:nvPr/>
          </p:nvSpPr>
          <p:spPr>
            <a:xfrm>
              <a:off x="11102984" y="4462864"/>
              <a:ext cx="964128" cy="82313"/>
            </a:xfrm>
            <a:prstGeom prst="rect">
              <a:avLst/>
            </a:prstGeom>
            <a:solidFill>
              <a:srgbClr val="DD0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Rectangle 45">
              <a:extLst>
                <a:ext uri="{FF2B5EF4-FFF2-40B4-BE49-F238E27FC236}">
                  <a16:creationId xmlns:a16="http://schemas.microsoft.com/office/drawing/2014/main" id="{2880336B-AA65-4361-BA97-9AD3C6A10B4A}"/>
                </a:ext>
              </a:extLst>
            </p:cNvPr>
            <p:cNvSpPr/>
            <p:nvPr/>
          </p:nvSpPr>
          <p:spPr>
            <a:xfrm>
              <a:off x="3701142" y="4469084"/>
              <a:ext cx="335902" cy="69726"/>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46">
              <a:extLst>
                <a:ext uri="{FF2B5EF4-FFF2-40B4-BE49-F238E27FC236}">
                  <a16:creationId xmlns:a16="http://schemas.microsoft.com/office/drawing/2014/main" id="{CD415928-ED1F-4218-B486-18B09DD4D18C}"/>
                </a:ext>
              </a:extLst>
            </p:cNvPr>
            <p:cNvSpPr/>
            <p:nvPr/>
          </p:nvSpPr>
          <p:spPr>
            <a:xfrm>
              <a:off x="7912359" y="4795239"/>
              <a:ext cx="223934" cy="74406"/>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Rectangle 47">
              <a:extLst>
                <a:ext uri="{FF2B5EF4-FFF2-40B4-BE49-F238E27FC236}">
                  <a16:creationId xmlns:a16="http://schemas.microsoft.com/office/drawing/2014/main" id="{0ECE22DB-E548-4BF4-BCC5-39ABB22724E7}"/>
                </a:ext>
              </a:extLst>
            </p:cNvPr>
            <p:cNvSpPr/>
            <p:nvPr/>
          </p:nvSpPr>
          <p:spPr>
            <a:xfrm>
              <a:off x="8259654" y="3768860"/>
              <a:ext cx="1121280" cy="82313"/>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Rectangle 48">
              <a:extLst>
                <a:ext uri="{FF2B5EF4-FFF2-40B4-BE49-F238E27FC236}">
                  <a16:creationId xmlns:a16="http://schemas.microsoft.com/office/drawing/2014/main" id="{C7BAE5B6-B93E-4941-B2EE-2F10A0E3F841}"/>
                </a:ext>
              </a:extLst>
            </p:cNvPr>
            <p:cNvSpPr/>
            <p:nvPr/>
          </p:nvSpPr>
          <p:spPr>
            <a:xfrm>
              <a:off x="10663014" y="3768860"/>
              <a:ext cx="390652" cy="85742"/>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 name="Rectangle 4">
            <a:extLst>
              <a:ext uri="{FF2B5EF4-FFF2-40B4-BE49-F238E27FC236}">
                <a16:creationId xmlns:a16="http://schemas.microsoft.com/office/drawing/2014/main" id="{34FE10A1-34F4-9A42-AF09-2A4A74D9D777}"/>
              </a:ext>
            </a:extLst>
          </p:cNvPr>
          <p:cNvSpPr/>
          <p:nvPr/>
        </p:nvSpPr>
        <p:spPr>
          <a:xfrm>
            <a:off x="3478522" y="5070389"/>
            <a:ext cx="4669740" cy="369332"/>
          </a:xfrm>
          <a:prstGeom prst="rect">
            <a:avLst/>
          </a:prstGeom>
        </p:spPr>
        <p:txBody>
          <a:bodyPr wrap="none">
            <a:spAutoFit/>
          </a:bodyPr>
          <a:lstStyle/>
          <a:p>
            <a:pPr algn="ctr"/>
            <a:r>
              <a:rPr lang="fr-FR" dirty="0"/>
              <a:t>Genomic zone of </a:t>
            </a:r>
            <a:r>
              <a:rPr lang="fr-FR" i="1" dirty="0"/>
              <a:t>Streptomyces sp.root1304 DPL</a:t>
            </a:r>
          </a:p>
        </p:txBody>
      </p:sp>
      <p:sp>
        <p:nvSpPr>
          <p:cNvPr id="30" name="ZoneTexte 29">
            <a:extLst>
              <a:ext uri="{FF2B5EF4-FFF2-40B4-BE49-F238E27FC236}">
                <a16:creationId xmlns:a16="http://schemas.microsoft.com/office/drawing/2014/main" id="{D086D86E-5C69-9C42-B3F5-3BD315051AEE}"/>
              </a:ext>
            </a:extLst>
          </p:cNvPr>
          <p:cNvSpPr txBox="1"/>
          <p:nvPr/>
        </p:nvSpPr>
        <p:spPr>
          <a:xfrm>
            <a:off x="214369" y="5360917"/>
            <a:ext cx="12025131" cy="646331"/>
          </a:xfrm>
          <a:prstGeom prst="rect">
            <a:avLst/>
          </a:prstGeom>
          <a:noFill/>
        </p:spPr>
        <p:txBody>
          <a:bodyPr wrap="square" rtlCol="0">
            <a:spAutoFit/>
          </a:bodyPr>
          <a:lstStyle/>
          <a:p>
            <a:pPr algn="ctr"/>
            <a:r>
              <a:rPr lang="fr-FR" dirty="0"/>
              <a:t>The cluster predictions shed-light : </a:t>
            </a:r>
            <a:r>
              <a:rPr lang="en-US" i="1" dirty="0"/>
              <a:t>Fumarate hydratase class I , hydrolase, Transcriptional regulator WhiB (4Fe-4S)</a:t>
            </a:r>
            <a:r>
              <a:rPr lang="fr-FR" dirty="0"/>
              <a:t> , DUF domain coding genes</a:t>
            </a:r>
          </a:p>
        </p:txBody>
      </p:sp>
      <p:pic>
        <p:nvPicPr>
          <p:cNvPr id="70" name="Image 69">
            <a:extLst>
              <a:ext uri="{FF2B5EF4-FFF2-40B4-BE49-F238E27FC236}">
                <a16:creationId xmlns:a16="http://schemas.microsoft.com/office/drawing/2014/main" id="{9564A835-DCBE-5ED3-0838-E7DD46485473}"/>
              </a:ext>
            </a:extLst>
          </p:cNvPr>
          <p:cNvPicPr>
            <a:picLocks noChangeAspect="1"/>
          </p:cNvPicPr>
          <p:nvPr/>
        </p:nvPicPr>
        <p:blipFill rotWithShape="1">
          <a:blip r:embed="rId3"/>
          <a:srcRect t="3771" b="56442"/>
          <a:stretch/>
        </p:blipFill>
        <p:spPr>
          <a:xfrm>
            <a:off x="93910" y="356019"/>
            <a:ext cx="12020807" cy="1820827"/>
          </a:xfrm>
          <a:prstGeom prst="rect">
            <a:avLst/>
          </a:prstGeom>
        </p:spPr>
      </p:pic>
      <p:grpSp>
        <p:nvGrpSpPr>
          <p:cNvPr id="36" name="Groupe 35">
            <a:extLst>
              <a:ext uri="{FF2B5EF4-FFF2-40B4-BE49-F238E27FC236}">
                <a16:creationId xmlns:a16="http://schemas.microsoft.com/office/drawing/2014/main" id="{F96DE84D-35F6-FD86-CB11-B756681EB40C}"/>
              </a:ext>
            </a:extLst>
          </p:cNvPr>
          <p:cNvGrpSpPr/>
          <p:nvPr/>
        </p:nvGrpSpPr>
        <p:grpSpPr>
          <a:xfrm>
            <a:off x="166869" y="6357785"/>
            <a:ext cx="7757113" cy="446675"/>
            <a:chOff x="166869" y="6357785"/>
            <a:chExt cx="7757113" cy="446675"/>
          </a:xfrm>
        </p:grpSpPr>
        <p:sp>
          <p:nvSpPr>
            <p:cNvPr id="60" name="Rectangle 59">
              <a:extLst>
                <a:ext uri="{FF2B5EF4-FFF2-40B4-BE49-F238E27FC236}">
                  <a16:creationId xmlns:a16="http://schemas.microsoft.com/office/drawing/2014/main" id="{C66B9541-4E45-4A7C-BE2F-AA7022CBE01B}"/>
                </a:ext>
              </a:extLst>
            </p:cNvPr>
            <p:cNvSpPr/>
            <p:nvPr/>
          </p:nvSpPr>
          <p:spPr>
            <a:xfrm>
              <a:off x="166869" y="6402309"/>
              <a:ext cx="342061" cy="146398"/>
            </a:xfrm>
            <a:prstGeom prst="rect">
              <a:avLst/>
            </a:prstGeom>
            <a:solidFill>
              <a:srgbClr val="F216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61" name="Rectangle 60">
              <a:extLst>
                <a:ext uri="{FF2B5EF4-FFF2-40B4-BE49-F238E27FC236}">
                  <a16:creationId xmlns:a16="http://schemas.microsoft.com/office/drawing/2014/main" id="{456EF683-150F-42EB-BE32-DD5283C925B0}"/>
                </a:ext>
              </a:extLst>
            </p:cNvPr>
            <p:cNvSpPr/>
            <p:nvPr/>
          </p:nvSpPr>
          <p:spPr>
            <a:xfrm>
              <a:off x="166869" y="6600254"/>
              <a:ext cx="342061" cy="14639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62" name="Rectangle 61">
              <a:extLst>
                <a:ext uri="{FF2B5EF4-FFF2-40B4-BE49-F238E27FC236}">
                  <a16:creationId xmlns:a16="http://schemas.microsoft.com/office/drawing/2014/main" id="{4F0BEEAD-AE66-4F6F-94A1-2C3046A3CC63}"/>
                </a:ext>
              </a:extLst>
            </p:cNvPr>
            <p:cNvSpPr/>
            <p:nvPr/>
          </p:nvSpPr>
          <p:spPr>
            <a:xfrm>
              <a:off x="2983191" y="6395577"/>
              <a:ext cx="342061" cy="14639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63" name="Rectangle 62">
              <a:extLst>
                <a:ext uri="{FF2B5EF4-FFF2-40B4-BE49-F238E27FC236}">
                  <a16:creationId xmlns:a16="http://schemas.microsoft.com/office/drawing/2014/main" id="{2189EF75-1A4C-46FF-90CD-ADF13942BD1B}"/>
                </a:ext>
              </a:extLst>
            </p:cNvPr>
            <p:cNvSpPr/>
            <p:nvPr/>
          </p:nvSpPr>
          <p:spPr>
            <a:xfrm>
              <a:off x="2983366" y="6598278"/>
              <a:ext cx="342061" cy="1463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64" name="Flèche : bas 63">
              <a:extLst>
                <a:ext uri="{FF2B5EF4-FFF2-40B4-BE49-F238E27FC236}">
                  <a16:creationId xmlns:a16="http://schemas.microsoft.com/office/drawing/2014/main" id="{92F095FA-139F-4BA8-80E8-9C42D21674FF}"/>
                </a:ext>
              </a:extLst>
            </p:cNvPr>
            <p:cNvSpPr/>
            <p:nvPr/>
          </p:nvSpPr>
          <p:spPr>
            <a:xfrm rot="16200000">
              <a:off x="5568221" y="6404741"/>
              <a:ext cx="146398" cy="191375"/>
            </a:xfrm>
            <a:prstGeom prst="down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dirty="0"/>
            </a:p>
          </p:txBody>
        </p:sp>
        <p:sp>
          <p:nvSpPr>
            <p:cNvPr id="65" name="ZoneTexte 64">
              <a:extLst>
                <a:ext uri="{FF2B5EF4-FFF2-40B4-BE49-F238E27FC236}">
                  <a16:creationId xmlns:a16="http://schemas.microsoft.com/office/drawing/2014/main" id="{D233A7B6-BB37-4B1D-BEEB-C54E05381776}"/>
                </a:ext>
              </a:extLst>
            </p:cNvPr>
            <p:cNvSpPr txBox="1"/>
            <p:nvPr/>
          </p:nvSpPr>
          <p:spPr>
            <a:xfrm>
              <a:off x="507833" y="6357785"/>
              <a:ext cx="2113079" cy="230832"/>
            </a:xfrm>
            <a:prstGeom prst="rect">
              <a:avLst/>
            </a:prstGeom>
            <a:noFill/>
          </p:spPr>
          <p:txBody>
            <a:bodyPr wrap="none" rtlCol="0">
              <a:spAutoFit/>
            </a:bodyPr>
            <a:lstStyle/>
            <a:p>
              <a:r>
                <a:rPr lang="fr-FR" sz="900" dirty="0"/>
                <a:t>Gene involved in compound biosynthesis</a:t>
              </a:r>
            </a:p>
          </p:txBody>
        </p:sp>
        <p:sp>
          <p:nvSpPr>
            <p:cNvPr id="66" name="ZoneTexte 65">
              <a:extLst>
                <a:ext uri="{FF2B5EF4-FFF2-40B4-BE49-F238E27FC236}">
                  <a16:creationId xmlns:a16="http://schemas.microsoft.com/office/drawing/2014/main" id="{619573F6-E107-4089-BEDB-7C39DCCC2634}"/>
                </a:ext>
              </a:extLst>
            </p:cNvPr>
            <p:cNvSpPr txBox="1"/>
            <p:nvPr/>
          </p:nvSpPr>
          <p:spPr>
            <a:xfrm>
              <a:off x="507833" y="6556072"/>
              <a:ext cx="1970411" cy="230832"/>
            </a:xfrm>
            <a:prstGeom prst="rect">
              <a:avLst/>
            </a:prstGeom>
            <a:noFill/>
          </p:spPr>
          <p:txBody>
            <a:bodyPr wrap="none" rtlCol="0">
              <a:spAutoFit/>
            </a:bodyPr>
            <a:lstStyle/>
            <a:p>
              <a:r>
                <a:rPr lang="fr-FR" sz="900" dirty="0"/>
                <a:t>Gene involved in compound transport</a:t>
              </a:r>
            </a:p>
          </p:txBody>
        </p:sp>
        <p:sp>
          <p:nvSpPr>
            <p:cNvPr id="67" name="ZoneTexte 66">
              <a:extLst>
                <a:ext uri="{FF2B5EF4-FFF2-40B4-BE49-F238E27FC236}">
                  <a16:creationId xmlns:a16="http://schemas.microsoft.com/office/drawing/2014/main" id="{60FB00CF-3396-4ECB-AE31-21683047A379}"/>
                </a:ext>
              </a:extLst>
            </p:cNvPr>
            <p:cNvSpPr txBox="1"/>
            <p:nvPr/>
          </p:nvSpPr>
          <p:spPr>
            <a:xfrm>
              <a:off x="3324155" y="6363461"/>
              <a:ext cx="946093" cy="230832"/>
            </a:xfrm>
            <a:prstGeom prst="rect">
              <a:avLst/>
            </a:prstGeom>
            <a:noFill/>
          </p:spPr>
          <p:txBody>
            <a:bodyPr wrap="none" rtlCol="0">
              <a:spAutoFit/>
            </a:bodyPr>
            <a:lstStyle/>
            <a:p>
              <a:r>
                <a:rPr lang="fr-FR" sz="900" dirty="0"/>
                <a:t>Regulation gene</a:t>
              </a:r>
            </a:p>
          </p:txBody>
        </p:sp>
        <p:sp>
          <p:nvSpPr>
            <p:cNvPr id="68" name="ZoneTexte 67">
              <a:extLst>
                <a:ext uri="{FF2B5EF4-FFF2-40B4-BE49-F238E27FC236}">
                  <a16:creationId xmlns:a16="http://schemas.microsoft.com/office/drawing/2014/main" id="{227EDD70-38DD-4FA4-A591-EB8752CE9523}"/>
                </a:ext>
              </a:extLst>
            </p:cNvPr>
            <p:cNvSpPr txBox="1"/>
            <p:nvPr/>
          </p:nvSpPr>
          <p:spPr>
            <a:xfrm>
              <a:off x="3325252" y="6560977"/>
              <a:ext cx="1919115" cy="230832"/>
            </a:xfrm>
            <a:prstGeom prst="rect">
              <a:avLst/>
            </a:prstGeom>
            <a:noFill/>
          </p:spPr>
          <p:txBody>
            <a:bodyPr wrap="none" rtlCol="0">
              <a:spAutoFit/>
            </a:bodyPr>
            <a:lstStyle/>
            <a:p>
              <a:r>
                <a:rPr lang="fr-FR" sz="900" dirty="0"/>
                <a:t>Uncharacterized protein coding gene</a:t>
              </a:r>
            </a:p>
          </p:txBody>
        </p:sp>
        <p:sp>
          <p:nvSpPr>
            <p:cNvPr id="69" name="ZoneTexte 68">
              <a:extLst>
                <a:ext uri="{FF2B5EF4-FFF2-40B4-BE49-F238E27FC236}">
                  <a16:creationId xmlns:a16="http://schemas.microsoft.com/office/drawing/2014/main" id="{2A7312D3-2B74-40A7-A79E-7681FFFF8EF3}"/>
                </a:ext>
              </a:extLst>
            </p:cNvPr>
            <p:cNvSpPr txBox="1"/>
            <p:nvPr/>
          </p:nvSpPr>
          <p:spPr>
            <a:xfrm>
              <a:off x="5884641" y="6385012"/>
              <a:ext cx="2039341" cy="230832"/>
            </a:xfrm>
            <a:prstGeom prst="rect">
              <a:avLst/>
            </a:prstGeom>
            <a:noFill/>
          </p:spPr>
          <p:txBody>
            <a:bodyPr wrap="none" rtlCol="0">
              <a:spAutoFit/>
            </a:bodyPr>
            <a:lstStyle/>
            <a:p>
              <a:r>
                <a:rPr lang="fr-FR" sz="900" dirty="0"/>
                <a:t>Promotor predicted by Softberry server</a:t>
              </a:r>
            </a:p>
          </p:txBody>
        </p:sp>
        <p:sp>
          <p:nvSpPr>
            <p:cNvPr id="71" name="Rectangle 70">
              <a:extLst>
                <a:ext uri="{FF2B5EF4-FFF2-40B4-BE49-F238E27FC236}">
                  <a16:creationId xmlns:a16="http://schemas.microsoft.com/office/drawing/2014/main" id="{DB4AE37F-ED58-28B6-85B7-EB5E11B37C57}"/>
                </a:ext>
              </a:extLst>
            </p:cNvPr>
            <p:cNvSpPr/>
            <p:nvPr/>
          </p:nvSpPr>
          <p:spPr>
            <a:xfrm>
              <a:off x="5546278" y="6619230"/>
              <a:ext cx="342061" cy="14639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3" name="ZoneTexte 2">
              <a:extLst>
                <a:ext uri="{FF2B5EF4-FFF2-40B4-BE49-F238E27FC236}">
                  <a16:creationId xmlns:a16="http://schemas.microsoft.com/office/drawing/2014/main" id="{4EE2CEAF-B080-009E-8EEC-58531235F5B1}"/>
                </a:ext>
              </a:extLst>
            </p:cNvPr>
            <p:cNvSpPr txBox="1"/>
            <p:nvPr/>
          </p:nvSpPr>
          <p:spPr>
            <a:xfrm>
              <a:off x="5888339" y="6573628"/>
              <a:ext cx="619080" cy="230832"/>
            </a:xfrm>
            <a:prstGeom prst="rect">
              <a:avLst/>
            </a:prstGeom>
            <a:noFill/>
          </p:spPr>
          <p:txBody>
            <a:bodyPr wrap="none" rtlCol="0">
              <a:spAutoFit/>
            </a:bodyPr>
            <a:lstStyle/>
            <a:p>
              <a:r>
                <a:rPr lang="fr-FR" sz="900" dirty="0"/>
                <a:t>DPL gene</a:t>
              </a:r>
            </a:p>
          </p:txBody>
        </p:sp>
      </p:grpSp>
    </p:spTree>
    <p:extLst>
      <p:ext uri="{BB962C8B-B14F-4D97-AF65-F5344CB8AC3E}">
        <p14:creationId xmlns:p14="http://schemas.microsoft.com/office/powerpoint/2010/main" val="14110897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59BBF9E7-CF7E-2B42-A59B-643BF5DC51AF}"/>
              </a:ext>
            </a:extLst>
          </p:cNvPr>
          <p:cNvPicPr>
            <a:picLocks noChangeAspect="1"/>
          </p:cNvPicPr>
          <p:nvPr/>
        </p:nvPicPr>
        <p:blipFill rotWithShape="1">
          <a:blip r:embed="rId3"/>
          <a:srcRect t="48354"/>
          <a:stretch/>
        </p:blipFill>
        <p:spPr>
          <a:xfrm>
            <a:off x="0" y="2645446"/>
            <a:ext cx="12192000" cy="2973210"/>
          </a:xfrm>
          <a:prstGeom prst="rect">
            <a:avLst/>
          </a:prstGeom>
        </p:spPr>
      </p:pic>
      <p:pic>
        <p:nvPicPr>
          <p:cNvPr id="3" name="Image 2">
            <a:extLst>
              <a:ext uri="{FF2B5EF4-FFF2-40B4-BE49-F238E27FC236}">
                <a16:creationId xmlns:a16="http://schemas.microsoft.com/office/drawing/2014/main" id="{15EF8B82-B5FB-A54F-B6E4-CB8267DE6301}"/>
              </a:ext>
            </a:extLst>
          </p:cNvPr>
          <p:cNvPicPr>
            <a:picLocks noChangeAspect="1"/>
          </p:cNvPicPr>
          <p:nvPr/>
        </p:nvPicPr>
        <p:blipFill rotWithShape="1">
          <a:blip r:embed="rId3"/>
          <a:srcRect b="57966"/>
          <a:stretch/>
        </p:blipFill>
        <p:spPr>
          <a:xfrm>
            <a:off x="0" y="0"/>
            <a:ext cx="12192000" cy="2419815"/>
          </a:xfrm>
          <a:prstGeom prst="rect">
            <a:avLst/>
          </a:prstGeom>
        </p:spPr>
      </p:pic>
      <p:sp>
        <p:nvSpPr>
          <p:cNvPr id="4" name="Espace réservé du numéro de diapositive 3">
            <a:extLst>
              <a:ext uri="{FF2B5EF4-FFF2-40B4-BE49-F238E27FC236}">
                <a16:creationId xmlns:a16="http://schemas.microsoft.com/office/drawing/2014/main" id="{30F9908D-2997-6646-9AC4-3E3047377D90}"/>
              </a:ext>
            </a:extLst>
          </p:cNvPr>
          <p:cNvSpPr>
            <a:spLocks noGrp="1"/>
          </p:cNvSpPr>
          <p:nvPr>
            <p:ph type="sldNum" sz="quarter" idx="12"/>
          </p:nvPr>
        </p:nvSpPr>
        <p:spPr/>
        <p:txBody>
          <a:bodyPr/>
          <a:lstStyle/>
          <a:p>
            <a:fld id="{09686F39-2411-784F-95B3-ADDC13B8D7F1}" type="slidenum">
              <a:rPr lang="fr-FR" smtClean="0"/>
              <a:t>3</a:t>
            </a:fld>
            <a:endParaRPr lang="fr-FR"/>
          </a:p>
        </p:txBody>
      </p:sp>
      <p:sp>
        <p:nvSpPr>
          <p:cNvPr id="16" name="Rectangle 15">
            <a:extLst>
              <a:ext uri="{FF2B5EF4-FFF2-40B4-BE49-F238E27FC236}">
                <a16:creationId xmlns:a16="http://schemas.microsoft.com/office/drawing/2014/main" id="{594AB43E-E508-B2C5-0519-DAB1F09CA25F}"/>
              </a:ext>
            </a:extLst>
          </p:cNvPr>
          <p:cNvSpPr/>
          <p:nvPr/>
        </p:nvSpPr>
        <p:spPr>
          <a:xfrm>
            <a:off x="3636898" y="5621254"/>
            <a:ext cx="4352988" cy="369332"/>
          </a:xfrm>
          <a:prstGeom prst="rect">
            <a:avLst/>
          </a:prstGeom>
        </p:spPr>
        <p:txBody>
          <a:bodyPr wrap="none">
            <a:spAutoFit/>
          </a:bodyPr>
          <a:lstStyle/>
          <a:p>
            <a:pPr algn="ctr"/>
            <a:r>
              <a:rPr lang="fr-FR" dirty="0"/>
              <a:t>Genomic zone of </a:t>
            </a:r>
            <a:r>
              <a:rPr lang="fr-FR" i="1" dirty="0"/>
              <a:t>Streptomyces PanSC19 DPL</a:t>
            </a:r>
          </a:p>
        </p:txBody>
      </p:sp>
      <p:grpSp>
        <p:nvGrpSpPr>
          <p:cNvPr id="17" name="Groupe 16">
            <a:extLst>
              <a:ext uri="{FF2B5EF4-FFF2-40B4-BE49-F238E27FC236}">
                <a16:creationId xmlns:a16="http://schemas.microsoft.com/office/drawing/2014/main" id="{A4A0043B-FACD-C68F-7685-CEC6E3547715}"/>
              </a:ext>
            </a:extLst>
          </p:cNvPr>
          <p:cNvGrpSpPr/>
          <p:nvPr/>
        </p:nvGrpSpPr>
        <p:grpSpPr>
          <a:xfrm>
            <a:off x="166869" y="6357785"/>
            <a:ext cx="7757113" cy="446675"/>
            <a:chOff x="166869" y="6357785"/>
            <a:chExt cx="7757113" cy="446675"/>
          </a:xfrm>
        </p:grpSpPr>
        <p:sp>
          <p:nvSpPr>
            <p:cNvPr id="18" name="Rectangle 17">
              <a:extLst>
                <a:ext uri="{FF2B5EF4-FFF2-40B4-BE49-F238E27FC236}">
                  <a16:creationId xmlns:a16="http://schemas.microsoft.com/office/drawing/2014/main" id="{96AA5640-17CE-449A-6893-21E05B8ACCAA}"/>
                </a:ext>
              </a:extLst>
            </p:cNvPr>
            <p:cNvSpPr/>
            <p:nvPr/>
          </p:nvSpPr>
          <p:spPr>
            <a:xfrm>
              <a:off x="166869" y="6402309"/>
              <a:ext cx="342061" cy="146398"/>
            </a:xfrm>
            <a:prstGeom prst="rect">
              <a:avLst/>
            </a:prstGeom>
            <a:solidFill>
              <a:srgbClr val="F216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9" name="Rectangle 18">
              <a:extLst>
                <a:ext uri="{FF2B5EF4-FFF2-40B4-BE49-F238E27FC236}">
                  <a16:creationId xmlns:a16="http://schemas.microsoft.com/office/drawing/2014/main" id="{9F327977-44BE-0AB8-9604-923FE8CA0BB2}"/>
                </a:ext>
              </a:extLst>
            </p:cNvPr>
            <p:cNvSpPr/>
            <p:nvPr/>
          </p:nvSpPr>
          <p:spPr>
            <a:xfrm>
              <a:off x="166869" y="6600254"/>
              <a:ext cx="342061" cy="14639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20" name="Rectangle 19">
              <a:extLst>
                <a:ext uri="{FF2B5EF4-FFF2-40B4-BE49-F238E27FC236}">
                  <a16:creationId xmlns:a16="http://schemas.microsoft.com/office/drawing/2014/main" id="{52B5F1B8-DF23-7D4C-7C12-04E44EC61E5D}"/>
                </a:ext>
              </a:extLst>
            </p:cNvPr>
            <p:cNvSpPr/>
            <p:nvPr/>
          </p:nvSpPr>
          <p:spPr>
            <a:xfrm>
              <a:off x="2983191" y="6395577"/>
              <a:ext cx="342061" cy="14639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21" name="Rectangle 20">
              <a:extLst>
                <a:ext uri="{FF2B5EF4-FFF2-40B4-BE49-F238E27FC236}">
                  <a16:creationId xmlns:a16="http://schemas.microsoft.com/office/drawing/2014/main" id="{3A928D73-3515-52B0-D382-07E504A26941}"/>
                </a:ext>
              </a:extLst>
            </p:cNvPr>
            <p:cNvSpPr/>
            <p:nvPr/>
          </p:nvSpPr>
          <p:spPr>
            <a:xfrm>
              <a:off x="2983366" y="6598278"/>
              <a:ext cx="342061" cy="1463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22" name="Flèche : bas 63">
              <a:extLst>
                <a:ext uri="{FF2B5EF4-FFF2-40B4-BE49-F238E27FC236}">
                  <a16:creationId xmlns:a16="http://schemas.microsoft.com/office/drawing/2014/main" id="{8C6AFFB8-8082-2CAF-6572-54212FF934E6}"/>
                </a:ext>
              </a:extLst>
            </p:cNvPr>
            <p:cNvSpPr/>
            <p:nvPr/>
          </p:nvSpPr>
          <p:spPr>
            <a:xfrm rot="16200000">
              <a:off x="5568221" y="6404741"/>
              <a:ext cx="146398" cy="191375"/>
            </a:xfrm>
            <a:prstGeom prst="down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dirty="0"/>
            </a:p>
          </p:txBody>
        </p:sp>
        <p:sp>
          <p:nvSpPr>
            <p:cNvPr id="23" name="ZoneTexte 22">
              <a:extLst>
                <a:ext uri="{FF2B5EF4-FFF2-40B4-BE49-F238E27FC236}">
                  <a16:creationId xmlns:a16="http://schemas.microsoft.com/office/drawing/2014/main" id="{4231E455-C78F-D536-D741-F7BD1EF10DFD}"/>
                </a:ext>
              </a:extLst>
            </p:cNvPr>
            <p:cNvSpPr txBox="1"/>
            <p:nvPr/>
          </p:nvSpPr>
          <p:spPr>
            <a:xfrm>
              <a:off x="507833" y="6357785"/>
              <a:ext cx="2113079" cy="230832"/>
            </a:xfrm>
            <a:prstGeom prst="rect">
              <a:avLst/>
            </a:prstGeom>
            <a:noFill/>
          </p:spPr>
          <p:txBody>
            <a:bodyPr wrap="none" rtlCol="0">
              <a:spAutoFit/>
            </a:bodyPr>
            <a:lstStyle/>
            <a:p>
              <a:r>
                <a:rPr lang="fr-FR" sz="900" dirty="0"/>
                <a:t>Gene involved in compound biosynthesis</a:t>
              </a:r>
            </a:p>
          </p:txBody>
        </p:sp>
        <p:sp>
          <p:nvSpPr>
            <p:cNvPr id="24" name="ZoneTexte 23">
              <a:extLst>
                <a:ext uri="{FF2B5EF4-FFF2-40B4-BE49-F238E27FC236}">
                  <a16:creationId xmlns:a16="http://schemas.microsoft.com/office/drawing/2014/main" id="{1B4BBDAA-0970-85E2-98E2-22D637A15098}"/>
                </a:ext>
              </a:extLst>
            </p:cNvPr>
            <p:cNvSpPr txBox="1"/>
            <p:nvPr/>
          </p:nvSpPr>
          <p:spPr>
            <a:xfrm>
              <a:off x="507833" y="6556072"/>
              <a:ext cx="1970411" cy="230832"/>
            </a:xfrm>
            <a:prstGeom prst="rect">
              <a:avLst/>
            </a:prstGeom>
            <a:noFill/>
          </p:spPr>
          <p:txBody>
            <a:bodyPr wrap="none" rtlCol="0">
              <a:spAutoFit/>
            </a:bodyPr>
            <a:lstStyle/>
            <a:p>
              <a:r>
                <a:rPr lang="fr-FR" sz="900" dirty="0"/>
                <a:t>Gene involved in compound transport</a:t>
              </a:r>
            </a:p>
          </p:txBody>
        </p:sp>
        <p:sp>
          <p:nvSpPr>
            <p:cNvPr id="25" name="ZoneTexte 24">
              <a:extLst>
                <a:ext uri="{FF2B5EF4-FFF2-40B4-BE49-F238E27FC236}">
                  <a16:creationId xmlns:a16="http://schemas.microsoft.com/office/drawing/2014/main" id="{993E1F57-DB36-ADA7-439F-668C4441F0DC}"/>
                </a:ext>
              </a:extLst>
            </p:cNvPr>
            <p:cNvSpPr txBox="1"/>
            <p:nvPr/>
          </p:nvSpPr>
          <p:spPr>
            <a:xfrm>
              <a:off x="3324155" y="6363461"/>
              <a:ext cx="946093" cy="230832"/>
            </a:xfrm>
            <a:prstGeom prst="rect">
              <a:avLst/>
            </a:prstGeom>
            <a:noFill/>
          </p:spPr>
          <p:txBody>
            <a:bodyPr wrap="none" rtlCol="0">
              <a:spAutoFit/>
            </a:bodyPr>
            <a:lstStyle/>
            <a:p>
              <a:r>
                <a:rPr lang="fr-FR" sz="900" dirty="0"/>
                <a:t>Regulation gene</a:t>
              </a:r>
            </a:p>
          </p:txBody>
        </p:sp>
        <p:sp>
          <p:nvSpPr>
            <p:cNvPr id="26" name="ZoneTexte 25">
              <a:extLst>
                <a:ext uri="{FF2B5EF4-FFF2-40B4-BE49-F238E27FC236}">
                  <a16:creationId xmlns:a16="http://schemas.microsoft.com/office/drawing/2014/main" id="{B847C607-C245-91A6-FA11-8AB484E791E5}"/>
                </a:ext>
              </a:extLst>
            </p:cNvPr>
            <p:cNvSpPr txBox="1"/>
            <p:nvPr/>
          </p:nvSpPr>
          <p:spPr>
            <a:xfrm>
              <a:off x="3325252" y="6560977"/>
              <a:ext cx="1919115" cy="230832"/>
            </a:xfrm>
            <a:prstGeom prst="rect">
              <a:avLst/>
            </a:prstGeom>
            <a:noFill/>
          </p:spPr>
          <p:txBody>
            <a:bodyPr wrap="none" rtlCol="0">
              <a:spAutoFit/>
            </a:bodyPr>
            <a:lstStyle/>
            <a:p>
              <a:r>
                <a:rPr lang="fr-FR" sz="900" dirty="0"/>
                <a:t>Uncharacterized protein coding gene</a:t>
              </a:r>
            </a:p>
          </p:txBody>
        </p:sp>
        <p:sp>
          <p:nvSpPr>
            <p:cNvPr id="27" name="ZoneTexte 26">
              <a:extLst>
                <a:ext uri="{FF2B5EF4-FFF2-40B4-BE49-F238E27FC236}">
                  <a16:creationId xmlns:a16="http://schemas.microsoft.com/office/drawing/2014/main" id="{2EF057FA-BF78-04D2-C3B7-F031BACF2ACE}"/>
                </a:ext>
              </a:extLst>
            </p:cNvPr>
            <p:cNvSpPr txBox="1"/>
            <p:nvPr/>
          </p:nvSpPr>
          <p:spPr>
            <a:xfrm>
              <a:off x="5884641" y="6385012"/>
              <a:ext cx="2039341" cy="230832"/>
            </a:xfrm>
            <a:prstGeom prst="rect">
              <a:avLst/>
            </a:prstGeom>
            <a:noFill/>
          </p:spPr>
          <p:txBody>
            <a:bodyPr wrap="none" rtlCol="0">
              <a:spAutoFit/>
            </a:bodyPr>
            <a:lstStyle/>
            <a:p>
              <a:r>
                <a:rPr lang="fr-FR" sz="900" dirty="0"/>
                <a:t>Promotor predicted by Softberry server</a:t>
              </a:r>
            </a:p>
          </p:txBody>
        </p:sp>
        <p:sp>
          <p:nvSpPr>
            <p:cNvPr id="28" name="Rectangle 27">
              <a:extLst>
                <a:ext uri="{FF2B5EF4-FFF2-40B4-BE49-F238E27FC236}">
                  <a16:creationId xmlns:a16="http://schemas.microsoft.com/office/drawing/2014/main" id="{3B6F8F5F-5767-E509-EEA9-8705589D9B74}"/>
                </a:ext>
              </a:extLst>
            </p:cNvPr>
            <p:cNvSpPr/>
            <p:nvPr/>
          </p:nvSpPr>
          <p:spPr>
            <a:xfrm>
              <a:off x="5546278" y="6619230"/>
              <a:ext cx="342061" cy="14639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29" name="ZoneTexte 28">
              <a:extLst>
                <a:ext uri="{FF2B5EF4-FFF2-40B4-BE49-F238E27FC236}">
                  <a16:creationId xmlns:a16="http://schemas.microsoft.com/office/drawing/2014/main" id="{9ECD2C6A-A76B-9480-AC93-CC80530866E5}"/>
                </a:ext>
              </a:extLst>
            </p:cNvPr>
            <p:cNvSpPr txBox="1"/>
            <p:nvPr/>
          </p:nvSpPr>
          <p:spPr>
            <a:xfrm>
              <a:off x="5888339" y="6573628"/>
              <a:ext cx="619080" cy="230832"/>
            </a:xfrm>
            <a:prstGeom prst="rect">
              <a:avLst/>
            </a:prstGeom>
            <a:noFill/>
          </p:spPr>
          <p:txBody>
            <a:bodyPr wrap="none" rtlCol="0">
              <a:spAutoFit/>
            </a:bodyPr>
            <a:lstStyle/>
            <a:p>
              <a:r>
                <a:rPr lang="fr-FR" sz="900" dirty="0"/>
                <a:t>DPL gene</a:t>
              </a:r>
            </a:p>
          </p:txBody>
        </p:sp>
      </p:grpSp>
    </p:spTree>
    <p:extLst>
      <p:ext uri="{BB962C8B-B14F-4D97-AF65-F5344CB8AC3E}">
        <p14:creationId xmlns:p14="http://schemas.microsoft.com/office/powerpoint/2010/main" val="3897706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60A2EA7D-4541-8E46-8382-2233B2EDA767}"/>
              </a:ext>
            </a:extLst>
          </p:cNvPr>
          <p:cNvPicPr>
            <a:picLocks noChangeAspect="1"/>
          </p:cNvPicPr>
          <p:nvPr/>
        </p:nvPicPr>
        <p:blipFill rotWithShape="1">
          <a:blip r:embed="rId3"/>
          <a:srcRect t="51541"/>
          <a:stretch/>
        </p:blipFill>
        <p:spPr>
          <a:xfrm>
            <a:off x="0" y="2918867"/>
            <a:ext cx="12192000" cy="2630041"/>
          </a:xfrm>
          <a:prstGeom prst="rect">
            <a:avLst/>
          </a:prstGeom>
        </p:spPr>
      </p:pic>
      <p:pic>
        <p:nvPicPr>
          <p:cNvPr id="3" name="Image 2">
            <a:extLst>
              <a:ext uri="{FF2B5EF4-FFF2-40B4-BE49-F238E27FC236}">
                <a16:creationId xmlns:a16="http://schemas.microsoft.com/office/drawing/2014/main" id="{BDF6D867-AFEE-6B47-9950-7FCAC55EA87F}"/>
              </a:ext>
            </a:extLst>
          </p:cNvPr>
          <p:cNvPicPr>
            <a:picLocks noChangeAspect="1"/>
          </p:cNvPicPr>
          <p:nvPr/>
        </p:nvPicPr>
        <p:blipFill rotWithShape="1">
          <a:blip r:embed="rId3"/>
          <a:srcRect b="55209"/>
          <a:stretch/>
        </p:blipFill>
        <p:spPr>
          <a:xfrm>
            <a:off x="0" y="0"/>
            <a:ext cx="12192000" cy="2430966"/>
          </a:xfrm>
          <a:prstGeom prst="rect">
            <a:avLst/>
          </a:prstGeom>
        </p:spPr>
      </p:pic>
      <p:sp>
        <p:nvSpPr>
          <p:cNvPr id="4" name="Espace réservé du numéro de diapositive 3">
            <a:extLst>
              <a:ext uri="{FF2B5EF4-FFF2-40B4-BE49-F238E27FC236}">
                <a16:creationId xmlns:a16="http://schemas.microsoft.com/office/drawing/2014/main" id="{30920689-7B7C-AD4B-8B02-378F01E1EF01}"/>
              </a:ext>
            </a:extLst>
          </p:cNvPr>
          <p:cNvSpPr>
            <a:spLocks noGrp="1"/>
          </p:cNvSpPr>
          <p:nvPr>
            <p:ph type="sldNum" sz="quarter" idx="12"/>
          </p:nvPr>
        </p:nvSpPr>
        <p:spPr/>
        <p:txBody>
          <a:bodyPr/>
          <a:lstStyle/>
          <a:p>
            <a:fld id="{09686F39-2411-784F-95B3-ADDC13B8D7F1}" type="slidenum">
              <a:rPr lang="fr-FR" smtClean="0"/>
              <a:t>4</a:t>
            </a:fld>
            <a:endParaRPr lang="fr-FR"/>
          </a:p>
        </p:txBody>
      </p:sp>
      <p:sp>
        <p:nvSpPr>
          <p:cNvPr id="16" name="Rectangle 15">
            <a:extLst>
              <a:ext uri="{FF2B5EF4-FFF2-40B4-BE49-F238E27FC236}">
                <a16:creationId xmlns:a16="http://schemas.microsoft.com/office/drawing/2014/main" id="{A8182D13-1A00-EB77-E4C4-B11B035B3752}"/>
              </a:ext>
            </a:extLst>
          </p:cNvPr>
          <p:cNvSpPr/>
          <p:nvPr/>
        </p:nvSpPr>
        <p:spPr>
          <a:xfrm>
            <a:off x="3791910" y="5561879"/>
            <a:ext cx="4042966" cy="369332"/>
          </a:xfrm>
          <a:prstGeom prst="rect">
            <a:avLst/>
          </a:prstGeom>
        </p:spPr>
        <p:txBody>
          <a:bodyPr wrap="none">
            <a:spAutoFit/>
          </a:bodyPr>
          <a:lstStyle/>
          <a:p>
            <a:pPr algn="ctr"/>
            <a:r>
              <a:rPr lang="fr-FR" dirty="0"/>
              <a:t>Genomic zone of </a:t>
            </a:r>
            <a:r>
              <a:rPr lang="fr-FR" i="1" dirty="0"/>
              <a:t>Streptomyces sp.62 DPL</a:t>
            </a:r>
          </a:p>
        </p:txBody>
      </p:sp>
      <p:grpSp>
        <p:nvGrpSpPr>
          <p:cNvPr id="17" name="Groupe 16">
            <a:extLst>
              <a:ext uri="{FF2B5EF4-FFF2-40B4-BE49-F238E27FC236}">
                <a16:creationId xmlns:a16="http://schemas.microsoft.com/office/drawing/2014/main" id="{BCC2B6B0-F268-9899-1E3B-DA600E5770D0}"/>
              </a:ext>
            </a:extLst>
          </p:cNvPr>
          <p:cNvGrpSpPr/>
          <p:nvPr/>
        </p:nvGrpSpPr>
        <p:grpSpPr>
          <a:xfrm>
            <a:off x="166869" y="6357785"/>
            <a:ext cx="7757113" cy="446675"/>
            <a:chOff x="166869" y="6357785"/>
            <a:chExt cx="7757113" cy="446675"/>
          </a:xfrm>
        </p:grpSpPr>
        <p:sp>
          <p:nvSpPr>
            <p:cNvPr id="18" name="Rectangle 17">
              <a:extLst>
                <a:ext uri="{FF2B5EF4-FFF2-40B4-BE49-F238E27FC236}">
                  <a16:creationId xmlns:a16="http://schemas.microsoft.com/office/drawing/2014/main" id="{0EEE559D-0A54-651C-B86B-12BA20CBC193}"/>
                </a:ext>
              </a:extLst>
            </p:cNvPr>
            <p:cNvSpPr/>
            <p:nvPr/>
          </p:nvSpPr>
          <p:spPr>
            <a:xfrm>
              <a:off x="166869" y="6402309"/>
              <a:ext cx="342061" cy="146398"/>
            </a:xfrm>
            <a:prstGeom prst="rect">
              <a:avLst/>
            </a:prstGeom>
            <a:solidFill>
              <a:srgbClr val="F216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9" name="Rectangle 18">
              <a:extLst>
                <a:ext uri="{FF2B5EF4-FFF2-40B4-BE49-F238E27FC236}">
                  <a16:creationId xmlns:a16="http://schemas.microsoft.com/office/drawing/2014/main" id="{A2427E1F-D21F-8F4D-F25A-8332B033AD43}"/>
                </a:ext>
              </a:extLst>
            </p:cNvPr>
            <p:cNvSpPr/>
            <p:nvPr/>
          </p:nvSpPr>
          <p:spPr>
            <a:xfrm>
              <a:off x="166869" y="6600254"/>
              <a:ext cx="342061" cy="14639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20" name="Rectangle 19">
              <a:extLst>
                <a:ext uri="{FF2B5EF4-FFF2-40B4-BE49-F238E27FC236}">
                  <a16:creationId xmlns:a16="http://schemas.microsoft.com/office/drawing/2014/main" id="{2717B557-7201-CBA2-5688-258197F35F11}"/>
                </a:ext>
              </a:extLst>
            </p:cNvPr>
            <p:cNvSpPr/>
            <p:nvPr/>
          </p:nvSpPr>
          <p:spPr>
            <a:xfrm>
              <a:off x="2983191" y="6395577"/>
              <a:ext cx="342061" cy="14639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21" name="Rectangle 20">
              <a:extLst>
                <a:ext uri="{FF2B5EF4-FFF2-40B4-BE49-F238E27FC236}">
                  <a16:creationId xmlns:a16="http://schemas.microsoft.com/office/drawing/2014/main" id="{C956B8D1-3891-7B55-7D62-866DA539E0E8}"/>
                </a:ext>
              </a:extLst>
            </p:cNvPr>
            <p:cNvSpPr/>
            <p:nvPr/>
          </p:nvSpPr>
          <p:spPr>
            <a:xfrm>
              <a:off x="2983366" y="6598278"/>
              <a:ext cx="342061" cy="1463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22" name="Flèche : bas 63">
              <a:extLst>
                <a:ext uri="{FF2B5EF4-FFF2-40B4-BE49-F238E27FC236}">
                  <a16:creationId xmlns:a16="http://schemas.microsoft.com/office/drawing/2014/main" id="{0F18DE70-5BE1-40F5-A7E3-1A26302FA1D9}"/>
                </a:ext>
              </a:extLst>
            </p:cNvPr>
            <p:cNvSpPr/>
            <p:nvPr/>
          </p:nvSpPr>
          <p:spPr>
            <a:xfrm rot="16200000">
              <a:off x="5568221" y="6404741"/>
              <a:ext cx="146398" cy="191375"/>
            </a:xfrm>
            <a:prstGeom prst="down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dirty="0"/>
            </a:p>
          </p:txBody>
        </p:sp>
        <p:sp>
          <p:nvSpPr>
            <p:cNvPr id="23" name="ZoneTexte 22">
              <a:extLst>
                <a:ext uri="{FF2B5EF4-FFF2-40B4-BE49-F238E27FC236}">
                  <a16:creationId xmlns:a16="http://schemas.microsoft.com/office/drawing/2014/main" id="{C2076154-6BBD-C4FC-D252-C41827279D03}"/>
                </a:ext>
              </a:extLst>
            </p:cNvPr>
            <p:cNvSpPr txBox="1"/>
            <p:nvPr/>
          </p:nvSpPr>
          <p:spPr>
            <a:xfrm>
              <a:off x="507833" y="6357785"/>
              <a:ext cx="2113079" cy="230832"/>
            </a:xfrm>
            <a:prstGeom prst="rect">
              <a:avLst/>
            </a:prstGeom>
            <a:noFill/>
          </p:spPr>
          <p:txBody>
            <a:bodyPr wrap="none" rtlCol="0">
              <a:spAutoFit/>
            </a:bodyPr>
            <a:lstStyle/>
            <a:p>
              <a:r>
                <a:rPr lang="fr-FR" sz="900" dirty="0"/>
                <a:t>Gene involved in compound biosynthesis</a:t>
              </a:r>
            </a:p>
          </p:txBody>
        </p:sp>
        <p:sp>
          <p:nvSpPr>
            <p:cNvPr id="24" name="ZoneTexte 23">
              <a:extLst>
                <a:ext uri="{FF2B5EF4-FFF2-40B4-BE49-F238E27FC236}">
                  <a16:creationId xmlns:a16="http://schemas.microsoft.com/office/drawing/2014/main" id="{E2AB66B8-85EA-9EF0-4C3E-B8FD7BDDEE06}"/>
                </a:ext>
              </a:extLst>
            </p:cNvPr>
            <p:cNvSpPr txBox="1"/>
            <p:nvPr/>
          </p:nvSpPr>
          <p:spPr>
            <a:xfrm>
              <a:off x="507833" y="6556072"/>
              <a:ext cx="1970411" cy="230832"/>
            </a:xfrm>
            <a:prstGeom prst="rect">
              <a:avLst/>
            </a:prstGeom>
            <a:noFill/>
          </p:spPr>
          <p:txBody>
            <a:bodyPr wrap="none" rtlCol="0">
              <a:spAutoFit/>
            </a:bodyPr>
            <a:lstStyle/>
            <a:p>
              <a:r>
                <a:rPr lang="fr-FR" sz="900" dirty="0"/>
                <a:t>Gene involved in compound transport</a:t>
              </a:r>
            </a:p>
          </p:txBody>
        </p:sp>
        <p:sp>
          <p:nvSpPr>
            <p:cNvPr id="25" name="ZoneTexte 24">
              <a:extLst>
                <a:ext uri="{FF2B5EF4-FFF2-40B4-BE49-F238E27FC236}">
                  <a16:creationId xmlns:a16="http://schemas.microsoft.com/office/drawing/2014/main" id="{2383B747-FFBB-0F76-FFD2-AD3B3B595117}"/>
                </a:ext>
              </a:extLst>
            </p:cNvPr>
            <p:cNvSpPr txBox="1"/>
            <p:nvPr/>
          </p:nvSpPr>
          <p:spPr>
            <a:xfrm>
              <a:off x="3324155" y="6363461"/>
              <a:ext cx="946093" cy="230832"/>
            </a:xfrm>
            <a:prstGeom prst="rect">
              <a:avLst/>
            </a:prstGeom>
            <a:noFill/>
          </p:spPr>
          <p:txBody>
            <a:bodyPr wrap="none" rtlCol="0">
              <a:spAutoFit/>
            </a:bodyPr>
            <a:lstStyle/>
            <a:p>
              <a:r>
                <a:rPr lang="fr-FR" sz="900" dirty="0"/>
                <a:t>Regulation gene</a:t>
              </a:r>
            </a:p>
          </p:txBody>
        </p:sp>
        <p:sp>
          <p:nvSpPr>
            <p:cNvPr id="26" name="ZoneTexte 25">
              <a:extLst>
                <a:ext uri="{FF2B5EF4-FFF2-40B4-BE49-F238E27FC236}">
                  <a16:creationId xmlns:a16="http://schemas.microsoft.com/office/drawing/2014/main" id="{7678A08F-F6BC-C685-8A2E-41F2BB8F56A3}"/>
                </a:ext>
              </a:extLst>
            </p:cNvPr>
            <p:cNvSpPr txBox="1"/>
            <p:nvPr/>
          </p:nvSpPr>
          <p:spPr>
            <a:xfrm>
              <a:off x="3325252" y="6560977"/>
              <a:ext cx="1919115" cy="230832"/>
            </a:xfrm>
            <a:prstGeom prst="rect">
              <a:avLst/>
            </a:prstGeom>
            <a:noFill/>
          </p:spPr>
          <p:txBody>
            <a:bodyPr wrap="none" rtlCol="0">
              <a:spAutoFit/>
            </a:bodyPr>
            <a:lstStyle/>
            <a:p>
              <a:r>
                <a:rPr lang="fr-FR" sz="900" dirty="0"/>
                <a:t>Uncharacterized protein coding gene</a:t>
              </a:r>
            </a:p>
          </p:txBody>
        </p:sp>
        <p:sp>
          <p:nvSpPr>
            <p:cNvPr id="27" name="ZoneTexte 26">
              <a:extLst>
                <a:ext uri="{FF2B5EF4-FFF2-40B4-BE49-F238E27FC236}">
                  <a16:creationId xmlns:a16="http://schemas.microsoft.com/office/drawing/2014/main" id="{487CA53A-F152-F9AF-2C47-42A06A3C6EA1}"/>
                </a:ext>
              </a:extLst>
            </p:cNvPr>
            <p:cNvSpPr txBox="1"/>
            <p:nvPr/>
          </p:nvSpPr>
          <p:spPr>
            <a:xfrm>
              <a:off x="5884641" y="6385012"/>
              <a:ext cx="2039341" cy="230832"/>
            </a:xfrm>
            <a:prstGeom prst="rect">
              <a:avLst/>
            </a:prstGeom>
            <a:noFill/>
          </p:spPr>
          <p:txBody>
            <a:bodyPr wrap="none" rtlCol="0">
              <a:spAutoFit/>
            </a:bodyPr>
            <a:lstStyle/>
            <a:p>
              <a:r>
                <a:rPr lang="fr-FR" sz="900" dirty="0"/>
                <a:t>Promotor predicted by Softberry server</a:t>
              </a:r>
            </a:p>
          </p:txBody>
        </p:sp>
        <p:sp>
          <p:nvSpPr>
            <p:cNvPr id="28" name="Rectangle 27">
              <a:extLst>
                <a:ext uri="{FF2B5EF4-FFF2-40B4-BE49-F238E27FC236}">
                  <a16:creationId xmlns:a16="http://schemas.microsoft.com/office/drawing/2014/main" id="{A3337E66-775D-A413-1FFB-1E73BF2F1C29}"/>
                </a:ext>
              </a:extLst>
            </p:cNvPr>
            <p:cNvSpPr/>
            <p:nvPr/>
          </p:nvSpPr>
          <p:spPr>
            <a:xfrm>
              <a:off x="5546278" y="6619230"/>
              <a:ext cx="342061" cy="14639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29" name="ZoneTexte 28">
              <a:extLst>
                <a:ext uri="{FF2B5EF4-FFF2-40B4-BE49-F238E27FC236}">
                  <a16:creationId xmlns:a16="http://schemas.microsoft.com/office/drawing/2014/main" id="{DC926CE7-CD95-7224-F510-03B488746154}"/>
                </a:ext>
              </a:extLst>
            </p:cNvPr>
            <p:cNvSpPr txBox="1"/>
            <p:nvPr/>
          </p:nvSpPr>
          <p:spPr>
            <a:xfrm>
              <a:off x="5888339" y="6573628"/>
              <a:ext cx="619080" cy="230832"/>
            </a:xfrm>
            <a:prstGeom prst="rect">
              <a:avLst/>
            </a:prstGeom>
            <a:noFill/>
          </p:spPr>
          <p:txBody>
            <a:bodyPr wrap="none" rtlCol="0">
              <a:spAutoFit/>
            </a:bodyPr>
            <a:lstStyle/>
            <a:p>
              <a:r>
                <a:rPr lang="fr-FR" sz="900" dirty="0"/>
                <a:t>DPL gene</a:t>
              </a:r>
            </a:p>
          </p:txBody>
        </p:sp>
      </p:grpSp>
    </p:spTree>
    <p:extLst>
      <p:ext uri="{BB962C8B-B14F-4D97-AF65-F5344CB8AC3E}">
        <p14:creationId xmlns:p14="http://schemas.microsoft.com/office/powerpoint/2010/main" val="41768082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45CFE3A1-0E85-5340-8EE4-22CA8056B586}"/>
              </a:ext>
            </a:extLst>
          </p:cNvPr>
          <p:cNvPicPr>
            <a:picLocks noChangeAspect="1"/>
          </p:cNvPicPr>
          <p:nvPr/>
        </p:nvPicPr>
        <p:blipFill rotWithShape="1">
          <a:blip r:embed="rId3"/>
          <a:srcRect t="47261" b="3463"/>
          <a:stretch/>
        </p:blipFill>
        <p:spPr>
          <a:xfrm>
            <a:off x="0" y="2716483"/>
            <a:ext cx="12192000" cy="3311911"/>
          </a:xfrm>
          <a:prstGeom prst="rect">
            <a:avLst/>
          </a:prstGeom>
        </p:spPr>
      </p:pic>
      <p:pic>
        <p:nvPicPr>
          <p:cNvPr id="6" name="Image 5">
            <a:extLst>
              <a:ext uri="{FF2B5EF4-FFF2-40B4-BE49-F238E27FC236}">
                <a16:creationId xmlns:a16="http://schemas.microsoft.com/office/drawing/2014/main" id="{AEA9FEDF-6591-8D4D-83BB-A753B7C84219}"/>
              </a:ext>
            </a:extLst>
          </p:cNvPr>
          <p:cNvPicPr>
            <a:picLocks noChangeAspect="1"/>
          </p:cNvPicPr>
          <p:nvPr/>
        </p:nvPicPr>
        <p:blipFill>
          <a:blip r:embed="rId4"/>
          <a:stretch>
            <a:fillRect/>
          </a:stretch>
        </p:blipFill>
        <p:spPr>
          <a:xfrm>
            <a:off x="0" y="10214"/>
            <a:ext cx="12192000" cy="2608845"/>
          </a:xfrm>
          <a:prstGeom prst="rect">
            <a:avLst/>
          </a:prstGeom>
        </p:spPr>
      </p:pic>
      <p:sp>
        <p:nvSpPr>
          <p:cNvPr id="2" name="Espace réservé du numéro de diapositive 1">
            <a:extLst>
              <a:ext uri="{FF2B5EF4-FFF2-40B4-BE49-F238E27FC236}">
                <a16:creationId xmlns:a16="http://schemas.microsoft.com/office/drawing/2014/main" id="{467CC0B3-F51B-E749-9DC7-5106160B41F1}"/>
              </a:ext>
            </a:extLst>
          </p:cNvPr>
          <p:cNvSpPr>
            <a:spLocks noGrp="1"/>
          </p:cNvSpPr>
          <p:nvPr>
            <p:ph type="sldNum" sz="quarter" idx="12"/>
          </p:nvPr>
        </p:nvSpPr>
        <p:spPr/>
        <p:txBody>
          <a:bodyPr/>
          <a:lstStyle/>
          <a:p>
            <a:fld id="{09686F39-2411-784F-95B3-ADDC13B8D7F1}" type="slidenum">
              <a:rPr lang="fr-FR" smtClean="0"/>
              <a:t>5</a:t>
            </a:fld>
            <a:endParaRPr lang="fr-FR" dirty="0"/>
          </a:p>
        </p:txBody>
      </p:sp>
      <p:cxnSp>
        <p:nvCxnSpPr>
          <p:cNvPr id="5" name="Connecteur droit avec flèche 4">
            <a:extLst>
              <a:ext uri="{FF2B5EF4-FFF2-40B4-BE49-F238E27FC236}">
                <a16:creationId xmlns:a16="http://schemas.microsoft.com/office/drawing/2014/main" id="{7A07B492-CCD6-FE40-A325-3CFB1BF7480B}"/>
              </a:ext>
            </a:extLst>
          </p:cNvPr>
          <p:cNvCxnSpPr/>
          <p:nvPr/>
        </p:nvCxnSpPr>
        <p:spPr>
          <a:xfrm>
            <a:off x="8438028" y="4027397"/>
            <a:ext cx="20170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4DA717A5-3D1F-AAD4-898E-784DCD5DCBD1}"/>
              </a:ext>
            </a:extLst>
          </p:cNvPr>
          <p:cNvSpPr/>
          <p:nvPr/>
        </p:nvSpPr>
        <p:spPr>
          <a:xfrm>
            <a:off x="2861086" y="6025017"/>
            <a:ext cx="5904630" cy="369332"/>
          </a:xfrm>
          <a:prstGeom prst="rect">
            <a:avLst/>
          </a:prstGeom>
        </p:spPr>
        <p:txBody>
          <a:bodyPr wrap="none">
            <a:spAutoFit/>
          </a:bodyPr>
          <a:lstStyle/>
          <a:p>
            <a:pPr algn="ctr"/>
            <a:r>
              <a:rPr lang="fr-FR" dirty="0"/>
              <a:t>Genomic zone of </a:t>
            </a:r>
            <a:r>
              <a:rPr lang="fr-FR" i="1" dirty="0"/>
              <a:t>Spherobacter thermophilus DSM 20745 DPL</a:t>
            </a:r>
          </a:p>
        </p:txBody>
      </p:sp>
      <p:grpSp>
        <p:nvGrpSpPr>
          <p:cNvPr id="8" name="Groupe 7">
            <a:extLst>
              <a:ext uri="{FF2B5EF4-FFF2-40B4-BE49-F238E27FC236}">
                <a16:creationId xmlns:a16="http://schemas.microsoft.com/office/drawing/2014/main" id="{DD02D71E-532A-40E6-CCBE-34C2C0699A8D}"/>
              </a:ext>
            </a:extLst>
          </p:cNvPr>
          <p:cNvGrpSpPr/>
          <p:nvPr/>
        </p:nvGrpSpPr>
        <p:grpSpPr>
          <a:xfrm>
            <a:off x="166869" y="6357785"/>
            <a:ext cx="7757113" cy="446675"/>
            <a:chOff x="166869" y="6357785"/>
            <a:chExt cx="7757113" cy="446675"/>
          </a:xfrm>
        </p:grpSpPr>
        <p:sp>
          <p:nvSpPr>
            <p:cNvPr id="9" name="Rectangle 8">
              <a:extLst>
                <a:ext uri="{FF2B5EF4-FFF2-40B4-BE49-F238E27FC236}">
                  <a16:creationId xmlns:a16="http://schemas.microsoft.com/office/drawing/2014/main" id="{F2B3949E-7D40-A5AF-8DA1-20D3DDE6F36A}"/>
                </a:ext>
              </a:extLst>
            </p:cNvPr>
            <p:cNvSpPr/>
            <p:nvPr/>
          </p:nvSpPr>
          <p:spPr>
            <a:xfrm>
              <a:off x="166869" y="6402309"/>
              <a:ext cx="342061" cy="146398"/>
            </a:xfrm>
            <a:prstGeom prst="rect">
              <a:avLst/>
            </a:prstGeom>
            <a:solidFill>
              <a:srgbClr val="F216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0" name="Rectangle 9">
              <a:extLst>
                <a:ext uri="{FF2B5EF4-FFF2-40B4-BE49-F238E27FC236}">
                  <a16:creationId xmlns:a16="http://schemas.microsoft.com/office/drawing/2014/main" id="{F53E9D58-B611-F6FD-9A21-A98C72B2CF52}"/>
                </a:ext>
              </a:extLst>
            </p:cNvPr>
            <p:cNvSpPr/>
            <p:nvPr/>
          </p:nvSpPr>
          <p:spPr>
            <a:xfrm>
              <a:off x="166869" y="6600254"/>
              <a:ext cx="342061" cy="14639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1" name="Rectangle 10">
              <a:extLst>
                <a:ext uri="{FF2B5EF4-FFF2-40B4-BE49-F238E27FC236}">
                  <a16:creationId xmlns:a16="http://schemas.microsoft.com/office/drawing/2014/main" id="{84383DE9-DC4E-92FD-0822-DEE720255158}"/>
                </a:ext>
              </a:extLst>
            </p:cNvPr>
            <p:cNvSpPr/>
            <p:nvPr/>
          </p:nvSpPr>
          <p:spPr>
            <a:xfrm>
              <a:off x="2983191" y="6395577"/>
              <a:ext cx="342061" cy="14639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2" name="Rectangle 11">
              <a:extLst>
                <a:ext uri="{FF2B5EF4-FFF2-40B4-BE49-F238E27FC236}">
                  <a16:creationId xmlns:a16="http://schemas.microsoft.com/office/drawing/2014/main" id="{9575E220-75D0-B925-DC4D-8E42B3A85160}"/>
                </a:ext>
              </a:extLst>
            </p:cNvPr>
            <p:cNvSpPr/>
            <p:nvPr/>
          </p:nvSpPr>
          <p:spPr>
            <a:xfrm>
              <a:off x="2983366" y="6598278"/>
              <a:ext cx="342061" cy="1463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3" name="Flèche : bas 63">
              <a:extLst>
                <a:ext uri="{FF2B5EF4-FFF2-40B4-BE49-F238E27FC236}">
                  <a16:creationId xmlns:a16="http://schemas.microsoft.com/office/drawing/2014/main" id="{DBDE6339-0177-09F7-D61D-1D875558B424}"/>
                </a:ext>
              </a:extLst>
            </p:cNvPr>
            <p:cNvSpPr/>
            <p:nvPr/>
          </p:nvSpPr>
          <p:spPr>
            <a:xfrm rot="16200000">
              <a:off x="5568221" y="6404741"/>
              <a:ext cx="146398" cy="191375"/>
            </a:xfrm>
            <a:prstGeom prst="down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dirty="0"/>
            </a:p>
          </p:txBody>
        </p:sp>
        <p:sp>
          <p:nvSpPr>
            <p:cNvPr id="14" name="ZoneTexte 13">
              <a:extLst>
                <a:ext uri="{FF2B5EF4-FFF2-40B4-BE49-F238E27FC236}">
                  <a16:creationId xmlns:a16="http://schemas.microsoft.com/office/drawing/2014/main" id="{95285387-07B5-BEEA-B8BE-D99957B93B93}"/>
                </a:ext>
              </a:extLst>
            </p:cNvPr>
            <p:cNvSpPr txBox="1"/>
            <p:nvPr/>
          </p:nvSpPr>
          <p:spPr>
            <a:xfrm>
              <a:off x="507833" y="6357785"/>
              <a:ext cx="2113079" cy="230832"/>
            </a:xfrm>
            <a:prstGeom prst="rect">
              <a:avLst/>
            </a:prstGeom>
            <a:noFill/>
          </p:spPr>
          <p:txBody>
            <a:bodyPr wrap="none" rtlCol="0">
              <a:spAutoFit/>
            </a:bodyPr>
            <a:lstStyle/>
            <a:p>
              <a:r>
                <a:rPr lang="fr-FR" sz="900" dirty="0"/>
                <a:t>Gene involved in compound biosynthesis</a:t>
              </a:r>
            </a:p>
          </p:txBody>
        </p:sp>
        <p:sp>
          <p:nvSpPr>
            <p:cNvPr id="15" name="ZoneTexte 14">
              <a:extLst>
                <a:ext uri="{FF2B5EF4-FFF2-40B4-BE49-F238E27FC236}">
                  <a16:creationId xmlns:a16="http://schemas.microsoft.com/office/drawing/2014/main" id="{1AA9F7DA-1477-3FD9-8094-5B8AF1D3079D}"/>
                </a:ext>
              </a:extLst>
            </p:cNvPr>
            <p:cNvSpPr txBox="1"/>
            <p:nvPr/>
          </p:nvSpPr>
          <p:spPr>
            <a:xfrm>
              <a:off x="507833" y="6556072"/>
              <a:ext cx="1970411" cy="230832"/>
            </a:xfrm>
            <a:prstGeom prst="rect">
              <a:avLst/>
            </a:prstGeom>
            <a:noFill/>
          </p:spPr>
          <p:txBody>
            <a:bodyPr wrap="none" rtlCol="0">
              <a:spAutoFit/>
            </a:bodyPr>
            <a:lstStyle/>
            <a:p>
              <a:r>
                <a:rPr lang="fr-FR" sz="900" dirty="0"/>
                <a:t>Gene involved in compound transport</a:t>
              </a:r>
            </a:p>
          </p:txBody>
        </p:sp>
        <p:sp>
          <p:nvSpPr>
            <p:cNvPr id="16" name="ZoneTexte 15">
              <a:extLst>
                <a:ext uri="{FF2B5EF4-FFF2-40B4-BE49-F238E27FC236}">
                  <a16:creationId xmlns:a16="http://schemas.microsoft.com/office/drawing/2014/main" id="{40EBFDE3-63C2-C800-0CF1-7BFE2C6EA8B5}"/>
                </a:ext>
              </a:extLst>
            </p:cNvPr>
            <p:cNvSpPr txBox="1"/>
            <p:nvPr/>
          </p:nvSpPr>
          <p:spPr>
            <a:xfrm>
              <a:off x="3324155" y="6363461"/>
              <a:ext cx="946093" cy="230832"/>
            </a:xfrm>
            <a:prstGeom prst="rect">
              <a:avLst/>
            </a:prstGeom>
            <a:noFill/>
          </p:spPr>
          <p:txBody>
            <a:bodyPr wrap="none" rtlCol="0">
              <a:spAutoFit/>
            </a:bodyPr>
            <a:lstStyle/>
            <a:p>
              <a:r>
                <a:rPr lang="fr-FR" sz="900" dirty="0"/>
                <a:t>Regulation gene</a:t>
              </a:r>
            </a:p>
          </p:txBody>
        </p:sp>
        <p:sp>
          <p:nvSpPr>
            <p:cNvPr id="17" name="ZoneTexte 16">
              <a:extLst>
                <a:ext uri="{FF2B5EF4-FFF2-40B4-BE49-F238E27FC236}">
                  <a16:creationId xmlns:a16="http://schemas.microsoft.com/office/drawing/2014/main" id="{8CE3AE79-0EC1-FC4F-373D-A81F7C6C1583}"/>
                </a:ext>
              </a:extLst>
            </p:cNvPr>
            <p:cNvSpPr txBox="1"/>
            <p:nvPr/>
          </p:nvSpPr>
          <p:spPr>
            <a:xfrm>
              <a:off x="3325252" y="6560977"/>
              <a:ext cx="1919115" cy="230832"/>
            </a:xfrm>
            <a:prstGeom prst="rect">
              <a:avLst/>
            </a:prstGeom>
            <a:noFill/>
          </p:spPr>
          <p:txBody>
            <a:bodyPr wrap="none" rtlCol="0">
              <a:spAutoFit/>
            </a:bodyPr>
            <a:lstStyle/>
            <a:p>
              <a:r>
                <a:rPr lang="fr-FR" sz="900" dirty="0"/>
                <a:t>Uncharacterized protein coding gene</a:t>
              </a:r>
            </a:p>
          </p:txBody>
        </p:sp>
        <p:sp>
          <p:nvSpPr>
            <p:cNvPr id="18" name="ZoneTexte 17">
              <a:extLst>
                <a:ext uri="{FF2B5EF4-FFF2-40B4-BE49-F238E27FC236}">
                  <a16:creationId xmlns:a16="http://schemas.microsoft.com/office/drawing/2014/main" id="{9DCC69C6-24E4-8A71-775D-8C9A6021E5D4}"/>
                </a:ext>
              </a:extLst>
            </p:cNvPr>
            <p:cNvSpPr txBox="1"/>
            <p:nvPr/>
          </p:nvSpPr>
          <p:spPr>
            <a:xfrm>
              <a:off x="5884641" y="6385012"/>
              <a:ext cx="2039341" cy="230832"/>
            </a:xfrm>
            <a:prstGeom prst="rect">
              <a:avLst/>
            </a:prstGeom>
            <a:noFill/>
          </p:spPr>
          <p:txBody>
            <a:bodyPr wrap="none" rtlCol="0">
              <a:spAutoFit/>
            </a:bodyPr>
            <a:lstStyle/>
            <a:p>
              <a:r>
                <a:rPr lang="fr-FR" sz="900" dirty="0"/>
                <a:t>Promotor predicted by Softberry server</a:t>
              </a:r>
            </a:p>
          </p:txBody>
        </p:sp>
        <p:sp>
          <p:nvSpPr>
            <p:cNvPr id="19" name="Rectangle 18">
              <a:extLst>
                <a:ext uri="{FF2B5EF4-FFF2-40B4-BE49-F238E27FC236}">
                  <a16:creationId xmlns:a16="http://schemas.microsoft.com/office/drawing/2014/main" id="{F2BF1587-021E-E2D0-80EC-E89EB321184E}"/>
                </a:ext>
              </a:extLst>
            </p:cNvPr>
            <p:cNvSpPr/>
            <p:nvPr/>
          </p:nvSpPr>
          <p:spPr>
            <a:xfrm>
              <a:off x="5546278" y="6619230"/>
              <a:ext cx="342061" cy="14639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20" name="ZoneTexte 19">
              <a:extLst>
                <a:ext uri="{FF2B5EF4-FFF2-40B4-BE49-F238E27FC236}">
                  <a16:creationId xmlns:a16="http://schemas.microsoft.com/office/drawing/2014/main" id="{770ADA5C-535E-463E-1093-8B9E324C2F9A}"/>
                </a:ext>
              </a:extLst>
            </p:cNvPr>
            <p:cNvSpPr txBox="1"/>
            <p:nvPr/>
          </p:nvSpPr>
          <p:spPr>
            <a:xfrm>
              <a:off x="5888339" y="6573628"/>
              <a:ext cx="619080" cy="230832"/>
            </a:xfrm>
            <a:prstGeom prst="rect">
              <a:avLst/>
            </a:prstGeom>
            <a:noFill/>
          </p:spPr>
          <p:txBody>
            <a:bodyPr wrap="none" rtlCol="0">
              <a:spAutoFit/>
            </a:bodyPr>
            <a:lstStyle/>
            <a:p>
              <a:r>
                <a:rPr lang="fr-FR" sz="900" dirty="0"/>
                <a:t>DPL gene</a:t>
              </a:r>
            </a:p>
          </p:txBody>
        </p:sp>
      </p:grpSp>
    </p:spTree>
    <p:extLst>
      <p:ext uri="{BB962C8B-B14F-4D97-AF65-F5344CB8AC3E}">
        <p14:creationId xmlns:p14="http://schemas.microsoft.com/office/powerpoint/2010/main" val="37388595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6EC054C-05E5-2E4C-B18F-2EDA2475F695}"/>
              </a:ext>
            </a:extLst>
          </p:cNvPr>
          <p:cNvSpPr>
            <a:spLocks noGrp="1"/>
          </p:cNvSpPr>
          <p:nvPr>
            <p:ph type="sldNum" sz="quarter" idx="12"/>
          </p:nvPr>
        </p:nvSpPr>
        <p:spPr/>
        <p:txBody>
          <a:bodyPr/>
          <a:lstStyle/>
          <a:p>
            <a:fld id="{09686F39-2411-784F-95B3-ADDC13B8D7F1}" type="slidenum">
              <a:rPr lang="fr-FR" smtClean="0"/>
              <a:t>6</a:t>
            </a:fld>
            <a:endParaRPr lang="fr-FR"/>
          </a:p>
        </p:txBody>
      </p:sp>
      <p:grpSp>
        <p:nvGrpSpPr>
          <p:cNvPr id="9" name="Groupe 8">
            <a:extLst>
              <a:ext uri="{FF2B5EF4-FFF2-40B4-BE49-F238E27FC236}">
                <a16:creationId xmlns:a16="http://schemas.microsoft.com/office/drawing/2014/main" id="{2DD3F259-4FAF-2C4D-A797-A6E2DEBBE40F}"/>
              </a:ext>
            </a:extLst>
          </p:cNvPr>
          <p:cNvGrpSpPr/>
          <p:nvPr/>
        </p:nvGrpSpPr>
        <p:grpSpPr>
          <a:xfrm>
            <a:off x="67001" y="2494008"/>
            <a:ext cx="12350630" cy="2710684"/>
            <a:chOff x="0" y="3429000"/>
            <a:chExt cx="12350630" cy="2710684"/>
          </a:xfrm>
        </p:grpSpPr>
        <p:pic>
          <p:nvPicPr>
            <p:cNvPr id="4" name="Image 3">
              <a:extLst>
                <a:ext uri="{FF2B5EF4-FFF2-40B4-BE49-F238E27FC236}">
                  <a16:creationId xmlns:a16="http://schemas.microsoft.com/office/drawing/2014/main" id="{E94CD512-C77D-A54B-99F7-B73CC4044BD6}"/>
                </a:ext>
              </a:extLst>
            </p:cNvPr>
            <p:cNvPicPr>
              <a:picLocks noChangeAspect="1"/>
            </p:cNvPicPr>
            <p:nvPr/>
          </p:nvPicPr>
          <p:blipFill>
            <a:blip r:embed="rId3"/>
            <a:stretch>
              <a:fillRect/>
            </a:stretch>
          </p:blipFill>
          <p:spPr>
            <a:xfrm>
              <a:off x="0" y="3429000"/>
              <a:ext cx="12192000" cy="2710684"/>
            </a:xfrm>
            <a:prstGeom prst="rect">
              <a:avLst/>
            </a:prstGeom>
          </p:spPr>
        </p:pic>
        <p:sp>
          <p:nvSpPr>
            <p:cNvPr id="3" name="Rectangle 2">
              <a:extLst>
                <a:ext uri="{FF2B5EF4-FFF2-40B4-BE49-F238E27FC236}">
                  <a16:creationId xmlns:a16="http://schemas.microsoft.com/office/drawing/2014/main" id="{9186E0F6-1AE9-4D4D-B938-7DE12BB99442}"/>
                </a:ext>
              </a:extLst>
            </p:cNvPr>
            <p:cNvSpPr/>
            <p:nvPr/>
          </p:nvSpPr>
          <p:spPr>
            <a:xfrm>
              <a:off x="3674169" y="4524375"/>
              <a:ext cx="1000595" cy="1143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A1B03D89-EF2D-43B7-9AD0-825CCC981EB5}"/>
                </a:ext>
              </a:extLst>
            </p:cNvPr>
            <p:cNvSpPr/>
            <p:nvPr/>
          </p:nvSpPr>
          <p:spPr>
            <a:xfrm>
              <a:off x="4191000" y="3852863"/>
              <a:ext cx="723900" cy="1143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98315BD7-306C-404D-955D-99E42D6A778A}"/>
                </a:ext>
              </a:extLst>
            </p:cNvPr>
            <p:cNvSpPr/>
            <p:nvPr/>
          </p:nvSpPr>
          <p:spPr>
            <a:xfrm>
              <a:off x="4781550" y="4517012"/>
              <a:ext cx="638176" cy="12445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26574416-582E-43CF-BA9B-1CD8AEE86FFD}"/>
                </a:ext>
              </a:extLst>
            </p:cNvPr>
            <p:cNvSpPr/>
            <p:nvPr/>
          </p:nvSpPr>
          <p:spPr>
            <a:xfrm>
              <a:off x="4323668" y="4814065"/>
              <a:ext cx="1515158" cy="1143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3FD73DD1-205D-45AD-B72F-BBB590425A51}"/>
                </a:ext>
              </a:extLst>
            </p:cNvPr>
            <p:cNvSpPr/>
            <p:nvPr/>
          </p:nvSpPr>
          <p:spPr>
            <a:xfrm>
              <a:off x="5419726" y="4524375"/>
              <a:ext cx="1059284" cy="1143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EB83DDA2-176B-444D-A42D-394C7E28ADB8}"/>
                </a:ext>
              </a:extLst>
            </p:cNvPr>
            <p:cNvSpPr/>
            <p:nvPr/>
          </p:nvSpPr>
          <p:spPr>
            <a:xfrm>
              <a:off x="6362700" y="4524375"/>
              <a:ext cx="827470" cy="1143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816FB36B-A7A0-4E05-B862-8A1623E53A0A}"/>
                </a:ext>
              </a:extLst>
            </p:cNvPr>
            <p:cNvSpPr/>
            <p:nvPr/>
          </p:nvSpPr>
          <p:spPr>
            <a:xfrm>
              <a:off x="7162800" y="4524375"/>
              <a:ext cx="1019174" cy="1143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A96AC0F1-1BC3-488F-BBC6-470E02CE35FF}"/>
                </a:ext>
              </a:extLst>
            </p:cNvPr>
            <p:cNvSpPr/>
            <p:nvPr/>
          </p:nvSpPr>
          <p:spPr>
            <a:xfrm>
              <a:off x="6301731" y="4822442"/>
              <a:ext cx="827471" cy="1143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04EB94B8-9A70-487E-9F82-EF09BB219F6E}"/>
                </a:ext>
              </a:extLst>
            </p:cNvPr>
            <p:cNvSpPr/>
            <p:nvPr/>
          </p:nvSpPr>
          <p:spPr>
            <a:xfrm>
              <a:off x="6031916" y="5118829"/>
              <a:ext cx="1928733" cy="11598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3D1A7D12-8E14-4E13-866C-BBDE40546F2E}"/>
                </a:ext>
              </a:extLst>
            </p:cNvPr>
            <p:cNvSpPr/>
            <p:nvPr/>
          </p:nvSpPr>
          <p:spPr>
            <a:xfrm>
              <a:off x="7263558" y="4826383"/>
              <a:ext cx="1347042" cy="1143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1B53A10E-E6C3-48C6-9540-7B64B6C131CA}"/>
                </a:ext>
              </a:extLst>
            </p:cNvPr>
            <p:cNvSpPr/>
            <p:nvPr/>
          </p:nvSpPr>
          <p:spPr>
            <a:xfrm>
              <a:off x="8653462" y="4822442"/>
              <a:ext cx="1040670" cy="11824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a:extLst>
                <a:ext uri="{FF2B5EF4-FFF2-40B4-BE49-F238E27FC236}">
                  <a16:creationId xmlns:a16="http://schemas.microsoft.com/office/drawing/2014/main" id="{7ADBA55F-45F9-44DD-A9AF-FCEAFD27ECCC}"/>
                </a:ext>
              </a:extLst>
            </p:cNvPr>
            <p:cNvSpPr/>
            <p:nvPr/>
          </p:nvSpPr>
          <p:spPr>
            <a:xfrm>
              <a:off x="8154745" y="4517012"/>
              <a:ext cx="1229592" cy="11454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B482AF62-153A-4C96-9B56-570523C08569}"/>
                </a:ext>
              </a:extLst>
            </p:cNvPr>
            <p:cNvSpPr/>
            <p:nvPr/>
          </p:nvSpPr>
          <p:spPr>
            <a:xfrm>
              <a:off x="9384336" y="4517012"/>
              <a:ext cx="979165" cy="12166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398FF210-EC86-40FD-869E-D84F6EE49DBC}"/>
                </a:ext>
              </a:extLst>
            </p:cNvPr>
            <p:cNvSpPr/>
            <p:nvPr/>
          </p:nvSpPr>
          <p:spPr>
            <a:xfrm>
              <a:off x="9972675" y="4826383"/>
              <a:ext cx="971550" cy="40842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E7E13648-94EB-404C-A783-78F61444506C}"/>
                </a:ext>
              </a:extLst>
            </p:cNvPr>
            <p:cNvSpPr/>
            <p:nvPr/>
          </p:nvSpPr>
          <p:spPr>
            <a:xfrm>
              <a:off x="10429873" y="4507193"/>
              <a:ext cx="814387" cy="24622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8CB5217B-BF23-4B59-9908-CDB53C889DEA}"/>
                </a:ext>
              </a:extLst>
            </p:cNvPr>
            <p:cNvSpPr/>
            <p:nvPr/>
          </p:nvSpPr>
          <p:spPr>
            <a:xfrm>
              <a:off x="11248558" y="4507193"/>
              <a:ext cx="920228" cy="1143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39C965F8-3A59-45EA-844F-60FEEFCA569D}"/>
                </a:ext>
              </a:extLst>
            </p:cNvPr>
            <p:cNvSpPr txBox="1"/>
            <p:nvPr/>
          </p:nvSpPr>
          <p:spPr>
            <a:xfrm>
              <a:off x="4755728" y="4458414"/>
              <a:ext cx="546945" cy="246221"/>
            </a:xfrm>
            <a:prstGeom prst="rect">
              <a:avLst/>
            </a:prstGeom>
            <a:noFill/>
          </p:spPr>
          <p:txBody>
            <a:bodyPr wrap="none" rtlCol="0">
              <a:spAutoFit/>
            </a:bodyPr>
            <a:lstStyle/>
            <a:p>
              <a:r>
                <a:rPr lang="fr-FR" sz="1000" dirty="0"/>
                <a:t>DP-like</a:t>
              </a:r>
            </a:p>
          </p:txBody>
        </p:sp>
        <p:sp>
          <p:nvSpPr>
            <p:cNvPr id="26" name="ZoneTexte 25">
              <a:extLst>
                <a:ext uri="{FF2B5EF4-FFF2-40B4-BE49-F238E27FC236}">
                  <a16:creationId xmlns:a16="http://schemas.microsoft.com/office/drawing/2014/main" id="{929C7E72-B0CC-45AD-8BCE-35EF70FD0FB5}"/>
                </a:ext>
              </a:extLst>
            </p:cNvPr>
            <p:cNvSpPr txBox="1"/>
            <p:nvPr/>
          </p:nvSpPr>
          <p:spPr>
            <a:xfrm>
              <a:off x="3690702" y="4458413"/>
              <a:ext cx="1000595" cy="246221"/>
            </a:xfrm>
            <a:prstGeom prst="rect">
              <a:avLst/>
            </a:prstGeom>
            <a:noFill/>
          </p:spPr>
          <p:txBody>
            <a:bodyPr wrap="none" rtlCol="0">
              <a:spAutoFit/>
            </a:bodyPr>
            <a:lstStyle/>
            <a:p>
              <a:r>
                <a:rPr lang="fr-FR" sz="1000" dirty="0"/>
                <a:t>UPF045 protein</a:t>
              </a:r>
            </a:p>
          </p:txBody>
        </p:sp>
        <p:sp>
          <p:nvSpPr>
            <p:cNvPr id="27" name="ZoneTexte 26">
              <a:extLst>
                <a:ext uri="{FF2B5EF4-FFF2-40B4-BE49-F238E27FC236}">
                  <a16:creationId xmlns:a16="http://schemas.microsoft.com/office/drawing/2014/main" id="{A43514BE-9270-4DD8-87E1-D432F72CB6CB}"/>
                </a:ext>
              </a:extLst>
            </p:cNvPr>
            <p:cNvSpPr txBox="1"/>
            <p:nvPr/>
          </p:nvSpPr>
          <p:spPr>
            <a:xfrm>
              <a:off x="4254631" y="3793175"/>
              <a:ext cx="596638" cy="246221"/>
            </a:xfrm>
            <a:prstGeom prst="rect">
              <a:avLst/>
            </a:prstGeom>
            <a:noFill/>
          </p:spPr>
          <p:txBody>
            <a:bodyPr wrap="none" rtlCol="0">
              <a:spAutoFit/>
            </a:bodyPr>
            <a:lstStyle/>
            <a:p>
              <a:r>
                <a:rPr lang="fr-FR" sz="1000" dirty="0" err="1"/>
                <a:t>Oxidase</a:t>
              </a:r>
              <a:endParaRPr lang="fr-FR" sz="1000" dirty="0"/>
            </a:p>
          </p:txBody>
        </p:sp>
        <p:sp>
          <p:nvSpPr>
            <p:cNvPr id="28" name="ZoneTexte 27">
              <a:extLst>
                <a:ext uri="{FF2B5EF4-FFF2-40B4-BE49-F238E27FC236}">
                  <a16:creationId xmlns:a16="http://schemas.microsoft.com/office/drawing/2014/main" id="{61A9D171-8A89-49CF-926B-13289F69AE90}"/>
                </a:ext>
              </a:extLst>
            </p:cNvPr>
            <p:cNvSpPr txBox="1"/>
            <p:nvPr/>
          </p:nvSpPr>
          <p:spPr>
            <a:xfrm>
              <a:off x="4373022" y="4732230"/>
              <a:ext cx="1515158" cy="246221"/>
            </a:xfrm>
            <a:prstGeom prst="rect">
              <a:avLst/>
            </a:prstGeom>
            <a:noFill/>
          </p:spPr>
          <p:txBody>
            <a:bodyPr wrap="none" rtlCol="0">
              <a:spAutoFit/>
            </a:bodyPr>
            <a:lstStyle/>
            <a:p>
              <a:r>
                <a:rPr lang="fr-FR" sz="1000" dirty="0" err="1"/>
                <a:t>PlsC</a:t>
              </a:r>
              <a:r>
                <a:rPr lang="fr-FR" sz="1000" dirty="0"/>
                <a:t> </a:t>
              </a:r>
              <a:r>
                <a:rPr lang="fr-FR" sz="1000" dirty="0" err="1"/>
                <a:t>domani</a:t>
              </a:r>
              <a:r>
                <a:rPr lang="fr-FR" sz="1000" dirty="0"/>
                <a:t> (transferase)</a:t>
              </a:r>
            </a:p>
          </p:txBody>
        </p:sp>
        <p:sp>
          <p:nvSpPr>
            <p:cNvPr id="29" name="ZoneTexte 28">
              <a:extLst>
                <a:ext uri="{FF2B5EF4-FFF2-40B4-BE49-F238E27FC236}">
                  <a16:creationId xmlns:a16="http://schemas.microsoft.com/office/drawing/2014/main" id="{BDDDD52E-2441-45BE-9C65-5838ECD4BF99}"/>
                </a:ext>
              </a:extLst>
            </p:cNvPr>
            <p:cNvSpPr txBox="1"/>
            <p:nvPr/>
          </p:nvSpPr>
          <p:spPr>
            <a:xfrm>
              <a:off x="5311740" y="4458414"/>
              <a:ext cx="1152880" cy="246221"/>
            </a:xfrm>
            <a:prstGeom prst="rect">
              <a:avLst/>
            </a:prstGeom>
            <a:noFill/>
          </p:spPr>
          <p:txBody>
            <a:bodyPr wrap="none" rtlCol="0">
              <a:spAutoFit/>
            </a:bodyPr>
            <a:lstStyle/>
            <a:p>
              <a:r>
                <a:rPr lang="fr-FR" sz="1000" dirty="0" err="1"/>
                <a:t>Epimerase</a:t>
              </a:r>
              <a:r>
                <a:rPr lang="fr-FR" sz="1000" dirty="0"/>
                <a:t> domain</a:t>
              </a:r>
            </a:p>
          </p:txBody>
        </p:sp>
        <p:sp>
          <p:nvSpPr>
            <p:cNvPr id="30" name="ZoneTexte 29">
              <a:extLst>
                <a:ext uri="{FF2B5EF4-FFF2-40B4-BE49-F238E27FC236}">
                  <a16:creationId xmlns:a16="http://schemas.microsoft.com/office/drawing/2014/main" id="{9F24FBD5-F012-434D-864F-621B989648AD}"/>
                </a:ext>
              </a:extLst>
            </p:cNvPr>
            <p:cNvSpPr txBox="1"/>
            <p:nvPr/>
          </p:nvSpPr>
          <p:spPr>
            <a:xfrm>
              <a:off x="6319507" y="4458414"/>
              <a:ext cx="827471" cy="246221"/>
            </a:xfrm>
            <a:prstGeom prst="rect">
              <a:avLst/>
            </a:prstGeom>
            <a:noFill/>
          </p:spPr>
          <p:txBody>
            <a:bodyPr wrap="none" rtlCol="0">
              <a:spAutoFit/>
            </a:bodyPr>
            <a:lstStyle/>
            <a:p>
              <a:r>
                <a:rPr lang="fr-FR" sz="1000" dirty="0"/>
                <a:t>DUF domain</a:t>
              </a:r>
            </a:p>
          </p:txBody>
        </p:sp>
        <p:sp>
          <p:nvSpPr>
            <p:cNvPr id="31" name="ZoneTexte 30">
              <a:extLst>
                <a:ext uri="{FF2B5EF4-FFF2-40B4-BE49-F238E27FC236}">
                  <a16:creationId xmlns:a16="http://schemas.microsoft.com/office/drawing/2014/main" id="{6D39C1D3-EF5D-4AC8-8C68-8E86B0BA6408}"/>
                </a:ext>
              </a:extLst>
            </p:cNvPr>
            <p:cNvSpPr txBox="1"/>
            <p:nvPr/>
          </p:nvSpPr>
          <p:spPr>
            <a:xfrm>
              <a:off x="6237753" y="4745218"/>
              <a:ext cx="990977" cy="246221"/>
            </a:xfrm>
            <a:prstGeom prst="rect">
              <a:avLst/>
            </a:prstGeom>
            <a:noFill/>
          </p:spPr>
          <p:txBody>
            <a:bodyPr wrap="none" rtlCol="0">
              <a:spAutoFit/>
            </a:bodyPr>
            <a:lstStyle/>
            <a:p>
              <a:r>
                <a:rPr lang="fr-FR" sz="1000" dirty="0"/>
                <a:t>HTH 17 domain</a:t>
              </a:r>
            </a:p>
          </p:txBody>
        </p:sp>
        <p:sp>
          <p:nvSpPr>
            <p:cNvPr id="32" name="ZoneTexte 31">
              <a:extLst>
                <a:ext uri="{FF2B5EF4-FFF2-40B4-BE49-F238E27FC236}">
                  <a16:creationId xmlns:a16="http://schemas.microsoft.com/office/drawing/2014/main" id="{4C65B2F5-017D-45DA-876C-30BD6CD55E43}"/>
                </a:ext>
              </a:extLst>
            </p:cNvPr>
            <p:cNvSpPr txBox="1"/>
            <p:nvPr/>
          </p:nvSpPr>
          <p:spPr>
            <a:xfrm>
              <a:off x="6079541" y="5054364"/>
              <a:ext cx="1928733" cy="246221"/>
            </a:xfrm>
            <a:prstGeom prst="rect">
              <a:avLst/>
            </a:prstGeom>
            <a:noFill/>
          </p:spPr>
          <p:txBody>
            <a:bodyPr wrap="none" rtlCol="0">
              <a:spAutoFit/>
            </a:bodyPr>
            <a:lstStyle/>
            <a:p>
              <a:r>
                <a:rPr lang="fr-FR" sz="1000" dirty="0" err="1"/>
                <a:t>Pyrroline</a:t>
              </a:r>
              <a:r>
                <a:rPr lang="fr-FR" sz="1000" dirty="0"/>
                <a:t> 5 carboxylate </a:t>
              </a:r>
              <a:r>
                <a:rPr lang="fr-FR" sz="1000" dirty="0" err="1"/>
                <a:t>reductase</a:t>
              </a:r>
              <a:endParaRPr lang="fr-FR" sz="1000" dirty="0"/>
            </a:p>
          </p:txBody>
        </p:sp>
        <p:sp>
          <p:nvSpPr>
            <p:cNvPr id="33" name="ZoneTexte 32">
              <a:extLst>
                <a:ext uri="{FF2B5EF4-FFF2-40B4-BE49-F238E27FC236}">
                  <a16:creationId xmlns:a16="http://schemas.microsoft.com/office/drawing/2014/main" id="{8B7A7B5F-1031-4A65-87BC-4588D2C4E11B}"/>
                </a:ext>
              </a:extLst>
            </p:cNvPr>
            <p:cNvSpPr txBox="1"/>
            <p:nvPr/>
          </p:nvSpPr>
          <p:spPr>
            <a:xfrm>
              <a:off x="7114075" y="4455716"/>
              <a:ext cx="1040670" cy="246221"/>
            </a:xfrm>
            <a:prstGeom prst="rect">
              <a:avLst/>
            </a:prstGeom>
            <a:noFill/>
          </p:spPr>
          <p:txBody>
            <a:bodyPr wrap="none" rtlCol="0">
              <a:spAutoFit/>
            </a:bodyPr>
            <a:lstStyle/>
            <a:p>
              <a:r>
                <a:rPr lang="fr-FR" sz="1000" dirty="0"/>
                <a:t>Uncharacterized</a:t>
              </a:r>
            </a:p>
          </p:txBody>
        </p:sp>
        <p:sp>
          <p:nvSpPr>
            <p:cNvPr id="34" name="ZoneTexte 33">
              <a:extLst>
                <a:ext uri="{FF2B5EF4-FFF2-40B4-BE49-F238E27FC236}">
                  <a16:creationId xmlns:a16="http://schemas.microsoft.com/office/drawing/2014/main" id="{0A8F0080-0F2B-4446-94CD-35AA80807856}"/>
                </a:ext>
              </a:extLst>
            </p:cNvPr>
            <p:cNvSpPr txBox="1"/>
            <p:nvPr/>
          </p:nvSpPr>
          <p:spPr>
            <a:xfrm>
              <a:off x="7231649" y="4766333"/>
              <a:ext cx="1383712" cy="246221"/>
            </a:xfrm>
            <a:prstGeom prst="rect">
              <a:avLst/>
            </a:prstGeom>
            <a:noFill/>
          </p:spPr>
          <p:txBody>
            <a:bodyPr wrap="none" rtlCol="0">
              <a:spAutoFit/>
            </a:bodyPr>
            <a:lstStyle/>
            <a:p>
              <a:r>
                <a:rPr lang="fr-FR" sz="1000" dirty="0"/>
                <a:t>Proline </a:t>
              </a:r>
              <a:r>
                <a:rPr lang="fr-FR" sz="1000" dirty="0" err="1"/>
                <a:t>dehydrogenase</a:t>
              </a:r>
              <a:endParaRPr lang="fr-FR" sz="1000" dirty="0"/>
            </a:p>
          </p:txBody>
        </p:sp>
        <p:sp>
          <p:nvSpPr>
            <p:cNvPr id="35" name="ZoneTexte 34">
              <a:extLst>
                <a:ext uri="{FF2B5EF4-FFF2-40B4-BE49-F238E27FC236}">
                  <a16:creationId xmlns:a16="http://schemas.microsoft.com/office/drawing/2014/main" id="{7EC5FD98-1AA5-4AC2-91EE-2571EDB1B18D}"/>
                </a:ext>
              </a:extLst>
            </p:cNvPr>
            <p:cNvSpPr txBox="1"/>
            <p:nvPr/>
          </p:nvSpPr>
          <p:spPr>
            <a:xfrm>
              <a:off x="8078568" y="4453018"/>
              <a:ext cx="1396536" cy="246221"/>
            </a:xfrm>
            <a:prstGeom prst="rect">
              <a:avLst/>
            </a:prstGeom>
            <a:noFill/>
          </p:spPr>
          <p:txBody>
            <a:bodyPr wrap="none" rtlCol="0">
              <a:spAutoFit/>
            </a:bodyPr>
            <a:lstStyle/>
            <a:p>
              <a:r>
                <a:rPr lang="fr-FR" sz="1000" dirty="0"/>
                <a:t>AP_endonuc_2 domain</a:t>
              </a:r>
            </a:p>
          </p:txBody>
        </p:sp>
        <p:sp>
          <p:nvSpPr>
            <p:cNvPr id="36" name="ZoneTexte 35">
              <a:extLst>
                <a:ext uri="{FF2B5EF4-FFF2-40B4-BE49-F238E27FC236}">
                  <a16:creationId xmlns:a16="http://schemas.microsoft.com/office/drawing/2014/main" id="{7007B0E4-E70C-47E8-B2A7-778A2793C4D9}"/>
                </a:ext>
              </a:extLst>
            </p:cNvPr>
            <p:cNvSpPr txBox="1"/>
            <p:nvPr/>
          </p:nvSpPr>
          <p:spPr>
            <a:xfrm>
              <a:off x="8642509" y="4753414"/>
              <a:ext cx="1040670" cy="246221"/>
            </a:xfrm>
            <a:prstGeom prst="rect">
              <a:avLst/>
            </a:prstGeom>
            <a:noFill/>
          </p:spPr>
          <p:txBody>
            <a:bodyPr wrap="none" rtlCol="0">
              <a:spAutoFit/>
            </a:bodyPr>
            <a:lstStyle/>
            <a:p>
              <a:r>
                <a:rPr lang="fr-FR" sz="1000" dirty="0"/>
                <a:t>Uncharacterized</a:t>
              </a:r>
            </a:p>
          </p:txBody>
        </p:sp>
        <p:sp>
          <p:nvSpPr>
            <p:cNvPr id="37" name="ZoneTexte 36">
              <a:extLst>
                <a:ext uri="{FF2B5EF4-FFF2-40B4-BE49-F238E27FC236}">
                  <a16:creationId xmlns:a16="http://schemas.microsoft.com/office/drawing/2014/main" id="{C495EF29-3152-4281-A946-154C8A3DEDA2}"/>
                </a:ext>
              </a:extLst>
            </p:cNvPr>
            <p:cNvSpPr txBox="1"/>
            <p:nvPr/>
          </p:nvSpPr>
          <p:spPr>
            <a:xfrm>
              <a:off x="9316714" y="4449823"/>
              <a:ext cx="1114408" cy="246221"/>
            </a:xfrm>
            <a:prstGeom prst="rect">
              <a:avLst/>
            </a:prstGeom>
            <a:noFill/>
          </p:spPr>
          <p:txBody>
            <a:bodyPr wrap="none" rtlCol="0">
              <a:spAutoFit/>
            </a:bodyPr>
            <a:lstStyle/>
            <a:p>
              <a:r>
                <a:rPr lang="fr-FR" sz="1000" dirty="0" err="1"/>
                <a:t>Ppx</a:t>
              </a:r>
              <a:r>
                <a:rPr lang="fr-FR" sz="1000" dirty="0"/>
                <a:t> </a:t>
              </a:r>
              <a:r>
                <a:rPr lang="fr-FR" sz="1000" dirty="0" err="1"/>
                <a:t>GppA</a:t>
              </a:r>
              <a:r>
                <a:rPr lang="fr-FR" sz="1000" dirty="0"/>
                <a:t> domain</a:t>
              </a:r>
            </a:p>
          </p:txBody>
        </p:sp>
        <p:sp>
          <p:nvSpPr>
            <p:cNvPr id="38" name="ZoneTexte 37">
              <a:extLst>
                <a:ext uri="{FF2B5EF4-FFF2-40B4-BE49-F238E27FC236}">
                  <a16:creationId xmlns:a16="http://schemas.microsoft.com/office/drawing/2014/main" id="{23FCAFF9-5647-45E6-ACC9-D8BB0B40A8C4}"/>
                </a:ext>
              </a:extLst>
            </p:cNvPr>
            <p:cNvSpPr txBox="1"/>
            <p:nvPr/>
          </p:nvSpPr>
          <p:spPr>
            <a:xfrm>
              <a:off x="9899786" y="4777365"/>
              <a:ext cx="1200970" cy="553998"/>
            </a:xfrm>
            <a:prstGeom prst="rect">
              <a:avLst/>
            </a:prstGeom>
            <a:noFill/>
          </p:spPr>
          <p:txBody>
            <a:bodyPr wrap="none" rtlCol="0">
              <a:spAutoFit/>
            </a:bodyPr>
            <a:lstStyle/>
            <a:p>
              <a:r>
                <a:rPr lang="fr-FR" sz="1000" dirty="0" err="1"/>
                <a:t>Phosphorelay</a:t>
              </a:r>
              <a:endParaRPr lang="fr-FR" sz="1000" dirty="0"/>
            </a:p>
            <a:p>
              <a:r>
                <a:rPr lang="fr-FR" sz="1000" dirty="0"/>
                <a:t>signal transduction </a:t>
              </a:r>
            </a:p>
            <a:p>
              <a:r>
                <a:rPr lang="fr-FR" sz="1000" dirty="0"/>
                <a:t>system</a:t>
              </a:r>
            </a:p>
          </p:txBody>
        </p:sp>
        <p:sp>
          <p:nvSpPr>
            <p:cNvPr id="39" name="ZoneTexte 38">
              <a:extLst>
                <a:ext uri="{FF2B5EF4-FFF2-40B4-BE49-F238E27FC236}">
                  <a16:creationId xmlns:a16="http://schemas.microsoft.com/office/drawing/2014/main" id="{4729C9B6-71B1-4AB5-9D44-EFFA34E0E01F}"/>
                </a:ext>
              </a:extLst>
            </p:cNvPr>
            <p:cNvSpPr txBox="1"/>
            <p:nvPr/>
          </p:nvSpPr>
          <p:spPr>
            <a:xfrm>
              <a:off x="10351710" y="4431504"/>
              <a:ext cx="1029449" cy="400110"/>
            </a:xfrm>
            <a:prstGeom prst="rect">
              <a:avLst/>
            </a:prstGeom>
            <a:noFill/>
          </p:spPr>
          <p:txBody>
            <a:bodyPr wrap="none" rtlCol="0">
              <a:spAutoFit/>
            </a:bodyPr>
            <a:lstStyle/>
            <a:p>
              <a:r>
                <a:rPr lang="fr-FR" sz="1000" dirty="0"/>
                <a:t>Histidine kinase </a:t>
              </a:r>
            </a:p>
            <a:p>
              <a:r>
                <a:rPr lang="fr-FR" sz="1000" dirty="0"/>
                <a:t>(</a:t>
              </a:r>
              <a:r>
                <a:rPr lang="fr-FR" sz="1000" dirty="0" err="1"/>
                <a:t>sensor</a:t>
              </a:r>
              <a:r>
                <a:rPr lang="fr-FR" sz="1000" dirty="0"/>
                <a:t>)</a:t>
              </a:r>
            </a:p>
          </p:txBody>
        </p:sp>
        <p:sp>
          <p:nvSpPr>
            <p:cNvPr id="40" name="ZoneTexte 39">
              <a:extLst>
                <a:ext uri="{FF2B5EF4-FFF2-40B4-BE49-F238E27FC236}">
                  <a16:creationId xmlns:a16="http://schemas.microsoft.com/office/drawing/2014/main" id="{3704324C-D54F-4049-876E-5A3F91A32970}"/>
                </a:ext>
              </a:extLst>
            </p:cNvPr>
            <p:cNvSpPr txBox="1"/>
            <p:nvPr/>
          </p:nvSpPr>
          <p:spPr>
            <a:xfrm>
              <a:off x="11160881" y="4441232"/>
              <a:ext cx="1189749" cy="246221"/>
            </a:xfrm>
            <a:prstGeom prst="rect">
              <a:avLst/>
            </a:prstGeom>
            <a:noFill/>
          </p:spPr>
          <p:txBody>
            <a:bodyPr wrap="none" rtlCol="0">
              <a:spAutoFit/>
            </a:bodyPr>
            <a:lstStyle/>
            <a:p>
              <a:r>
                <a:rPr lang="fr-FR" sz="1000" dirty="0" err="1"/>
                <a:t>Aldo_ket_red</a:t>
              </a:r>
              <a:r>
                <a:rPr lang="fr-FR" sz="1000" dirty="0"/>
                <a:t> dom.</a:t>
              </a:r>
            </a:p>
          </p:txBody>
        </p:sp>
        <p:sp>
          <p:nvSpPr>
            <p:cNvPr id="6" name="Rectangle 5">
              <a:extLst>
                <a:ext uri="{FF2B5EF4-FFF2-40B4-BE49-F238E27FC236}">
                  <a16:creationId xmlns:a16="http://schemas.microsoft.com/office/drawing/2014/main" id="{49A1ED91-674B-4C18-9BCF-4816F2634C28}"/>
                </a:ext>
              </a:extLst>
            </p:cNvPr>
            <p:cNvSpPr/>
            <p:nvPr/>
          </p:nvSpPr>
          <p:spPr>
            <a:xfrm>
              <a:off x="4282391" y="3671248"/>
              <a:ext cx="542499" cy="71842"/>
            </a:xfrm>
            <a:prstGeom prst="rect">
              <a:avLst/>
            </a:prstGeom>
            <a:solidFill>
              <a:srgbClr val="DD0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Rectangle 41">
              <a:extLst>
                <a:ext uri="{FF2B5EF4-FFF2-40B4-BE49-F238E27FC236}">
                  <a16:creationId xmlns:a16="http://schemas.microsoft.com/office/drawing/2014/main" id="{66128E7B-9E8C-44BC-B6FE-83FAB8207E6D}"/>
                </a:ext>
              </a:extLst>
            </p:cNvPr>
            <p:cNvSpPr/>
            <p:nvPr/>
          </p:nvSpPr>
          <p:spPr>
            <a:xfrm>
              <a:off x="5124982" y="4636045"/>
              <a:ext cx="542499" cy="71842"/>
            </a:xfrm>
            <a:prstGeom prst="rect">
              <a:avLst/>
            </a:prstGeom>
            <a:solidFill>
              <a:srgbClr val="DD0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Rectangle 42">
              <a:extLst>
                <a:ext uri="{FF2B5EF4-FFF2-40B4-BE49-F238E27FC236}">
                  <a16:creationId xmlns:a16="http://schemas.microsoft.com/office/drawing/2014/main" id="{905D0CCA-CE48-42A3-882D-1DFE982B78CB}"/>
                </a:ext>
              </a:extLst>
            </p:cNvPr>
            <p:cNvSpPr/>
            <p:nvPr/>
          </p:nvSpPr>
          <p:spPr>
            <a:xfrm>
              <a:off x="5653323" y="4323705"/>
              <a:ext cx="584430" cy="71842"/>
            </a:xfrm>
            <a:prstGeom prst="rect">
              <a:avLst/>
            </a:prstGeom>
            <a:solidFill>
              <a:srgbClr val="DD0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Rectangle 43">
              <a:extLst>
                <a:ext uri="{FF2B5EF4-FFF2-40B4-BE49-F238E27FC236}">
                  <a16:creationId xmlns:a16="http://schemas.microsoft.com/office/drawing/2014/main" id="{225FBC59-FBB5-44EE-8F2A-68C04DB52BE8}"/>
                </a:ext>
              </a:extLst>
            </p:cNvPr>
            <p:cNvSpPr/>
            <p:nvPr/>
          </p:nvSpPr>
          <p:spPr>
            <a:xfrm>
              <a:off x="6733241" y="4942530"/>
              <a:ext cx="456929" cy="71842"/>
            </a:xfrm>
            <a:prstGeom prst="rect">
              <a:avLst/>
            </a:prstGeom>
            <a:solidFill>
              <a:srgbClr val="DD0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Rectangle 44">
              <a:extLst>
                <a:ext uri="{FF2B5EF4-FFF2-40B4-BE49-F238E27FC236}">
                  <a16:creationId xmlns:a16="http://schemas.microsoft.com/office/drawing/2014/main" id="{D163CC8F-10CC-43AF-8ACD-AC16B147468F}"/>
                </a:ext>
              </a:extLst>
            </p:cNvPr>
            <p:cNvSpPr/>
            <p:nvPr/>
          </p:nvSpPr>
          <p:spPr>
            <a:xfrm>
              <a:off x="7717157" y="4641467"/>
              <a:ext cx="515752" cy="66420"/>
            </a:xfrm>
            <a:prstGeom prst="rect">
              <a:avLst/>
            </a:prstGeom>
            <a:solidFill>
              <a:srgbClr val="DD0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Rectangle 45">
              <a:extLst>
                <a:ext uri="{FF2B5EF4-FFF2-40B4-BE49-F238E27FC236}">
                  <a16:creationId xmlns:a16="http://schemas.microsoft.com/office/drawing/2014/main" id="{3532F19A-A943-489E-9431-A58464EC01BC}"/>
                </a:ext>
              </a:extLst>
            </p:cNvPr>
            <p:cNvSpPr/>
            <p:nvPr/>
          </p:nvSpPr>
          <p:spPr>
            <a:xfrm>
              <a:off x="10014982" y="4636046"/>
              <a:ext cx="387663" cy="6859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46">
              <a:extLst>
                <a:ext uri="{FF2B5EF4-FFF2-40B4-BE49-F238E27FC236}">
                  <a16:creationId xmlns:a16="http://schemas.microsoft.com/office/drawing/2014/main" id="{EBB69CBF-AF7E-404D-88E4-37DEA41E2561}"/>
                </a:ext>
              </a:extLst>
            </p:cNvPr>
            <p:cNvSpPr/>
            <p:nvPr/>
          </p:nvSpPr>
          <p:spPr>
            <a:xfrm>
              <a:off x="10429445" y="4327265"/>
              <a:ext cx="696892" cy="6828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Rectangle 47">
              <a:extLst>
                <a:ext uri="{FF2B5EF4-FFF2-40B4-BE49-F238E27FC236}">
                  <a16:creationId xmlns:a16="http://schemas.microsoft.com/office/drawing/2014/main" id="{C71625FC-99AB-4F00-B5E1-FE22FC24F8DA}"/>
                </a:ext>
              </a:extLst>
            </p:cNvPr>
            <p:cNvSpPr/>
            <p:nvPr/>
          </p:nvSpPr>
          <p:spPr>
            <a:xfrm>
              <a:off x="7211638" y="4323704"/>
              <a:ext cx="488427" cy="8125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Rectangle 48">
              <a:extLst>
                <a:ext uri="{FF2B5EF4-FFF2-40B4-BE49-F238E27FC236}">
                  <a16:creationId xmlns:a16="http://schemas.microsoft.com/office/drawing/2014/main" id="{A3F96516-BBB3-48E9-A6E1-941260290E8B}"/>
                </a:ext>
              </a:extLst>
            </p:cNvPr>
            <p:cNvSpPr/>
            <p:nvPr/>
          </p:nvSpPr>
          <p:spPr>
            <a:xfrm>
              <a:off x="8713694" y="4630709"/>
              <a:ext cx="716798" cy="71842"/>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Flèche : bas 49">
              <a:extLst>
                <a:ext uri="{FF2B5EF4-FFF2-40B4-BE49-F238E27FC236}">
                  <a16:creationId xmlns:a16="http://schemas.microsoft.com/office/drawing/2014/main" id="{D4EADDCD-120E-4E83-9507-3ADB17E5C2D2}"/>
                </a:ext>
              </a:extLst>
            </p:cNvPr>
            <p:cNvSpPr/>
            <p:nvPr/>
          </p:nvSpPr>
          <p:spPr>
            <a:xfrm rot="5400000">
              <a:off x="6424556" y="4288146"/>
              <a:ext cx="80129" cy="111618"/>
            </a:xfrm>
            <a:prstGeom prst="downArrow">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Flèche : bas 50">
              <a:extLst>
                <a:ext uri="{FF2B5EF4-FFF2-40B4-BE49-F238E27FC236}">
                  <a16:creationId xmlns:a16="http://schemas.microsoft.com/office/drawing/2014/main" id="{B494BFAA-7E49-4ED3-AC59-2A276E7C9335}"/>
                </a:ext>
              </a:extLst>
            </p:cNvPr>
            <p:cNvSpPr/>
            <p:nvPr/>
          </p:nvSpPr>
          <p:spPr>
            <a:xfrm rot="5400000">
              <a:off x="11660258" y="4231391"/>
              <a:ext cx="80129" cy="111618"/>
            </a:xfrm>
            <a:prstGeom prst="downArrow">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5" name="ZoneTexte 24">
            <a:extLst>
              <a:ext uri="{FF2B5EF4-FFF2-40B4-BE49-F238E27FC236}">
                <a16:creationId xmlns:a16="http://schemas.microsoft.com/office/drawing/2014/main" id="{2080EE7E-AD04-3F49-A642-5BBA023176A7}"/>
              </a:ext>
            </a:extLst>
          </p:cNvPr>
          <p:cNvSpPr txBox="1"/>
          <p:nvPr/>
        </p:nvSpPr>
        <p:spPr>
          <a:xfrm>
            <a:off x="78149" y="5862376"/>
            <a:ext cx="7850867" cy="646331"/>
          </a:xfrm>
          <a:prstGeom prst="rect">
            <a:avLst/>
          </a:prstGeom>
          <a:noFill/>
        </p:spPr>
        <p:txBody>
          <a:bodyPr wrap="none" rtlCol="0">
            <a:spAutoFit/>
          </a:bodyPr>
          <a:lstStyle/>
          <a:p>
            <a:r>
              <a:rPr lang="fr-FR" dirty="0"/>
              <a:t>Remark: Predictions shed-light an </a:t>
            </a:r>
            <a:r>
              <a:rPr lang="fr-FR" i="1" dirty="0"/>
              <a:t>oxydase coding gene</a:t>
            </a:r>
            <a:r>
              <a:rPr lang="fr-FR" dirty="0"/>
              <a:t> (AH0171) </a:t>
            </a:r>
            <a:r>
              <a:rPr lang="en-GB" dirty="0"/>
              <a:t>close by the DPL</a:t>
            </a:r>
            <a:endParaRPr lang="fr-FR" dirty="0"/>
          </a:p>
          <a:p>
            <a:endParaRPr lang="fr-FR" dirty="0"/>
          </a:p>
        </p:txBody>
      </p:sp>
      <p:pic>
        <p:nvPicPr>
          <p:cNvPr id="74" name="Image 73">
            <a:extLst>
              <a:ext uri="{FF2B5EF4-FFF2-40B4-BE49-F238E27FC236}">
                <a16:creationId xmlns:a16="http://schemas.microsoft.com/office/drawing/2014/main" id="{EE0633B8-DF57-5149-8466-15FB56EFC91E}"/>
              </a:ext>
            </a:extLst>
          </p:cNvPr>
          <p:cNvPicPr>
            <a:picLocks noChangeAspect="1"/>
          </p:cNvPicPr>
          <p:nvPr/>
        </p:nvPicPr>
        <p:blipFill>
          <a:blip r:embed="rId4"/>
          <a:stretch>
            <a:fillRect/>
          </a:stretch>
        </p:blipFill>
        <p:spPr>
          <a:xfrm>
            <a:off x="0" y="10187"/>
            <a:ext cx="12192000" cy="2423784"/>
          </a:xfrm>
          <a:prstGeom prst="rect">
            <a:avLst/>
          </a:prstGeom>
        </p:spPr>
      </p:pic>
      <p:sp>
        <p:nvSpPr>
          <p:cNvPr id="75" name="Rectangle 74">
            <a:extLst>
              <a:ext uri="{FF2B5EF4-FFF2-40B4-BE49-F238E27FC236}">
                <a16:creationId xmlns:a16="http://schemas.microsoft.com/office/drawing/2014/main" id="{1144FBA3-55C6-1BA7-8371-D62A7FB78812}"/>
              </a:ext>
            </a:extLst>
          </p:cNvPr>
          <p:cNvSpPr/>
          <p:nvPr/>
        </p:nvSpPr>
        <p:spPr>
          <a:xfrm>
            <a:off x="3352440" y="5396858"/>
            <a:ext cx="4779898" cy="369332"/>
          </a:xfrm>
          <a:prstGeom prst="rect">
            <a:avLst/>
          </a:prstGeom>
        </p:spPr>
        <p:txBody>
          <a:bodyPr wrap="none">
            <a:spAutoFit/>
          </a:bodyPr>
          <a:lstStyle/>
          <a:p>
            <a:pPr algn="ctr"/>
            <a:r>
              <a:rPr lang="fr-FR" dirty="0"/>
              <a:t>Genomic zone of </a:t>
            </a:r>
            <a:r>
              <a:rPr lang="fr-FR" i="1" dirty="0"/>
              <a:t>Kutzneria albida dsm43870 DPL</a:t>
            </a:r>
          </a:p>
        </p:txBody>
      </p:sp>
      <p:grpSp>
        <p:nvGrpSpPr>
          <p:cNvPr id="76" name="Groupe 75">
            <a:extLst>
              <a:ext uri="{FF2B5EF4-FFF2-40B4-BE49-F238E27FC236}">
                <a16:creationId xmlns:a16="http://schemas.microsoft.com/office/drawing/2014/main" id="{7EAA66A2-C24E-F8E5-3F22-FC6485245A1E}"/>
              </a:ext>
            </a:extLst>
          </p:cNvPr>
          <p:cNvGrpSpPr/>
          <p:nvPr/>
        </p:nvGrpSpPr>
        <p:grpSpPr>
          <a:xfrm>
            <a:off x="166869" y="6357785"/>
            <a:ext cx="7757113" cy="446675"/>
            <a:chOff x="166869" y="6357785"/>
            <a:chExt cx="7757113" cy="446675"/>
          </a:xfrm>
        </p:grpSpPr>
        <p:sp>
          <p:nvSpPr>
            <p:cNvPr id="77" name="Rectangle 76">
              <a:extLst>
                <a:ext uri="{FF2B5EF4-FFF2-40B4-BE49-F238E27FC236}">
                  <a16:creationId xmlns:a16="http://schemas.microsoft.com/office/drawing/2014/main" id="{EE6D16EE-BAA9-BDD4-5145-EE2B2AEAEFC0}"/>
                </a:ext>
              </a:extLst>
            </p:cNvPr>
            <p:cNvSpPr/>
            <p:nvPr/>
          </p:nvSpPr>
          <p:spPr>
            <a:xfrm>
              <a:off x="166869" y="6402309"/>
              <a:ext cx="342061" cy="146398"/>
            </a:xfrm>
            <a:prstGeom prst="rect">
              <a:avLst/>
            </a:prstGeom>
            <a:solidFill>
              <a:srgbClr val="F216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78" name="Rectangle 77">
              <a:extLst>
                <a:ext uri="{FF2B5EF4-FFF2-40B4-BE49-F238E27FC236}">
                  <a16:creationId xmlns:a16="http://schemas.microsoft.com/office/drawing/2014/main" id="{1A1C363E-CC09-DDED-6849-7AF3AC566F3E}"/>
                </a:ext>
              </a:extLst>
            </p:cNvPr>
            <p:cNvSpPr/>
            <p:nvPr/>
          </p:nvSpPr>
          <p:spPr>
            <a:xfrm>
              <a:off x="166869" y="6600254"/>
              <a:ext cx="342061" cy="14639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79" name="Rectangle 78">
              <a:extLst>
                <a:ext uri="{FF2B5EF4-FFF2-40B4-BE49-F238E27FC236}">
                  <a16:creationId xmlns:a16="http://schemas.microsoft.com/office/drawing/2014/main" id="{BB9E4F8C-B1C5-49C4-950D-8D295E1D2E56}"/>
                </a:ext>
              </a:extLst>
            </p:cNvPr>
            <p:cNvSpPr/>
            <p:nvPr/>
          </p:nvSpPr>
          <p:spPr>
            <a:xfrm>
              <a:off x="2983191" y="6395577"/>
              <a:ext cx="342061" cy="14639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80" name="Rectangle 79">
              <a:extLst>
                <a:ext uri="{FF2B5EF4-FFF2-40B4-BE49-F238E27FC236}">
                  <a16:creationId xmlns:a16="http://schemas.microsoft.com/office/drawing/2014/main" id="{3D5F82AF-FF4E-3318-9A90-63F41A959D09}"/>
                </a:ext>
              </a:extLst>
            </p:cNvPr>
            <p:cNvSpPr/>
            <p:nvPr/>
          </p:nvSpPr>
          <p:spPr>
            <a:xfrm>
              <a:off x="2983366" y="6598278"/>
              <a:ext cx="342061" cy="1463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81" name="Flèche : bas 63">
              <a:extLst>
                <a:ext uri="{FF2B5EF4-FFF2-40B4-BE49-F238E27FC236}">
                  <a16:creationId xmlns:a16="http://schemas.microsoft.com/office/drawing/2014/main" id="{E5699196-966C-D459-B931-25B0CC9139F4}"/>
                </a:ext>
              </a:extLst>
            </p:cNvPr>
            <p:cNvSpPr/>
            <p:nvPr/>
          </p:nvSpPr>
          <p:spPr>
            <a:xfrm rot="16200000">
              <a:off x="5568221" y="6404741"/>
              <a:ext cx="146398" cy="191375"/>
            </a:xfrm>
            <a:prstGeom prst="down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dirty="0"/>
            </a:p>
          </p:txBody>
        </p:sp>
        <p:sp>
          <p:nvSpPr>
            <p:cNvPr id="82" name="ZoneTexte 81">
              <a:extLst>
                <a:ext uri="{FF2B5EF4-FFF2-40B4-BE49-F238E27FC236}">
                  <a16:creationId xmlns:a16="http://schemas.microsoft.com/office/drawing/2014/main" id="{DE6D94C8-FF27-B562-F4C0-BE5B1A05E0D9}"/>
                </a:ext>
              </a:extLst>
            </p:cNvPr>
            <p:cNvSpPr txBox="1"/>
            <p:nvPr/>
          </p:nvSpPr>
          <p:spPr>
            <a:xfrm>
              <a:off x="507833" y="6357785"/>
              <a:ext cx="2113079" cy="230832"/>
            </a:xfrm>
            <a:prstGeom prst="rect">
              <a:avLst/>
            </a:prstGeom>
            <a:noFill/>
          </p:spPr>
          <p:txBody>
            <a:bodyPr wrap="none" rtlCol="0">
              <a:spAutoFit/>
            </a:bodyPr>
            <a:lstStyle/>
            <a:p>
              <a:r>
                <a:rPr lang="fr-FR" sz="900" dirty="0"/>
                <a:t>Gene involved in compound biosynthesis</a:t>
              </a:r>
            </a:p>
          </p:txBody>
        </p:sp>
        <p:sp>
          <p:nvSpPr>
            <p:cNvPr id="83" name="ZoneTexte 82">
              <a:extLst>
                <a:ext uri="{FF2B5EF4-FFF2-40B4-BE49-F238E27FC236}">
                  <a16:creationId xmlns:a16="http://schemas.microsoft.com/office/drawing/2014/main" id="{26B0B56D-72C2-71EC-AE26-E1152FA4FE64}"/>
                </a:ext>
              </a:extLst>
            </p:cNvPr>
            <p:cNvSpPr txBox="1"/>
            <p:nvPr/>
          </p:nvSpPr>
          <p:spPr>
            <a:xfrm>
              <a:off x="507833" y="6556072"/>
              <a:ext cx="1970411" cy="230832"/>
            </a:xfrm>
            <a:prstGeom prst="rect">
              <a:avLst/>
            </a:prstGeom>
            <a:noFill/>
          </p:spPr>
          <p:txBody>
            <a:bodyPr wrap="none" rtlCol="0">
              <a:spAutoFit/>
            </a:bodyPr>
            <a:lstStyle/>
            <a:p>
              <a:r>
                <a:rPr lang="fr-FR" sz="900" dirty="0"/>
                <a:t>Gene involved in compound transport</a:t>
              </a:r>
            </a:p>
          </p:txBody>
        </p:sp>
        <p:sp>
          <p:nvSpPr>
            <p:cNvPr id="84" name="ZoneTexte 83">
              <a:extLst>
                <a:ext uri="{FF2B5EF4-FFF2-40B4-BE49-F238E27FC236}">
                  <a16:creationId xmlns:a16="http://schemas.microsoft.com/office/drawing/2014/main" id="{EC8C6B0F-897C-46E6-82F8-81335D9C557F}"/>
                </a:ext>
              </a:extLst>
            </p:cNvPr>
            <p:cNvSpPr txBox="1"/>
            <p:nvPr/>
          </p:nvSpPr>
          <p:spPr>
            <a:xfrm>
              <a:off x="3324155" y="6363461"/>
              <a:ext cx="946093" cy="230832"/>
            </a:xfrm>
            <a:prstGeom prst="rect">
              <a:avLst/>
            </a:prstGeom>
            <a:noFill/>
          </p:spPr>
          <p:txBody>
            <a:bodyPr wrap="none" rtlCol="0">
              <a:spAutoFit/>
            </a:bodyPr>
            <a:lstStyle/>
            <a:p>
              <a:r>
                <a:rPr lang="fr-FR" sz="900" dirty="0"/>
                <a:t>Regulation gene</a:t>
              </a:r>
            </a:p>
          </p:txBody>
        </p:sp>
        <p:sp>
          <p:nvSpPr>
            <p:cNvPr id="85" name="ZoneTexte 84">
              <a:extLst>
                <a:ext uri="{FF2B5EF4-FFF2-40B4-BE49-F238E27FC236}">
                  <a16:creationId xmlns:a16="http://schemas.microsoft.com/office/drawing/2014/main" id="{0FA36B19-D88F-7544-9F2C-E2DF2FD6737A}"/>
                </a:ext>
              </a:extLst>
            </p:cNvPr>
            <p:cNvSpPr txBox="1"/>
            <p:nvPr/>
          </p:nvSpPr>
          <p:spPr>
            <a:xfrm>
              <a:off x="3325252" y="6560977"/>
              <a:ext cx="1919115" cy="230832"/>
            </a:xfrm>
            <a:prstGeom prst="rect">
              <a:avLst/>
            </a:prstGeom>
            <a:noFill/>
          </p:spPr>
          <p:txBody>
            <a:bodyPr wrap="none" rtlCol="0">
              <a:spAutoFit/>
            </a:bodyPr>
            <a:lstStyle/>
            <a:p>
              <a:r>
                <a:rPr lang="fr-FR" sz="900" dirty="0"/>
                <a:t>Uncharacterized protein coding gene</a:t>
              </a:r>
            </a:p>
          </p:txBody>
        </p:sp>
        <p:sp>
          <p:nvSpPr>
            <p:cNvPr id="86" name="ZoneTexte 85">
              <a:extLst>
                <a:ext uri="{FF2B5EF4-FFF2-40B4-BE49-F238E27FC236}">
                  <a16:creationId xmlns:a16="http://schemas.microsoft.com/office/drawing/2014/main" id="{60A5BEBB-82F3-6071-5AD8-4DF2949FA1BC}"/>
                </a:ext>
              </a:extLst>
            </p:cNvPr>
            <p:cNvSpPr txBox="1"/>
            <p:nvPr/>
          </p:nvSpPr>
          <p:spPr>
            <a:xfrm>
              <a:off x="5884641" y="6385012"/>
              <a:ext cx="2039341" cy="230832"/>
            </a:xfrm>
            <a:prstGeom prst="rect">
              <a:avLst/>
            </a:prstGeom>
            <a:noFill/>
          </p:spPr>
          <p:txBody>
            <a:bodyPr wrap="none" rtlCol="0">
              <a:spAutoFit/>
            </a:bodyPr>
            <a:lstStyle/>
            <a:p>
              <a:r>
                <a:rPr lang="fr-FR" sz="900" dirty="0"/>
                <a:t>Promotor predicted by Softberry server</a:t>
              </a:r>
            </a:p>
          </p:txBody>
        </p:sp>
        <p:sp>
          <p:nvSpPr>
            <p:cNvPr id="87" name="Rectangle 86">
              <a:extLst>
                <a:ext uri="{FF2B5EF4-FFF2-40B4-BE49-F238E27FC236}">
                  <a16:creationId xmlns:a16="http://schemas.microsoft.com/office/drawing/2014/main" id="{70D3FBE3-55E6-744D-CFEE-E9FE6513453A}"/>
                </a:ext>
              </a:extLst>
            </p:cNvPr>
            <p:cNvSpPr/>
            <p:nvPr/>
          </p:nvSpPr>
          <p:spPr>
            <a:xfrm>
              <a:off x="5546278" y="6619230"/>
              <a:ext cx="342061" cy="14639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88" name="ZoneTexte 87">
              <a:extLst>
                <a:ext uri="{FF2B5EF4-FFF2-40B4-BE49-F238E27FC236}">
                  <a16:creationId xmlns:a16="http://schemas.microsoft.com/office/drawing/2014/main" id="{970AA44B-2508-4362-D4AE-5749476348EA}"/>
                </a:ext>
              </a:extLst>
            </p:cNvPr>
            <p:cNvSpPr txBox="1"/>
            <p:nvPr/>
          </p:nvSpPr>
          <p:spPr>
            <a:xfrm>
              <a:off x="5888339" y="6573628"/>
              <a:ext cx="619080" cy="230832"/>
            </a:xfrm>
            <a:prstGeom prst="rect">
              <a:avLst/>
            </a:prstGeom>
            <a:noFill/>
          </p:spPr>
          <p:txBody>
            <a:bodyPr wrap="none" rtlCol="0">
              <a:spAutoFit/>
            </a:bodyPr>
            <a:lstStyle/>
            <a:p>
              <a:r>
                <a:rPr lang="fr-FR" sz="900" dirty="0"/>
                <a:t>DPL gene</a:t>
              </a:r>
            </a:p>
          </p:txBody>
        </p:sp>
      </p:grpSp>
    </p:spTree>
    <p:extLst>
      <p:ext uri="{BB962C8B-B14F-4D97-AF65-F5344CB8AC3E}">
        <p14:creationId xmlns:p14="http://schemas.microsoft.com/office/powerpoint/2010/main" val="7322494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E82838EC-A87C-0541-BAA6-C7C813A00145}"/>
              </a:ext>
            </a:extLst>
          </p:cNvPr>
          <p:cNvPicPr>
            <a:picLocks noChangeAspect="1"/>
          </p:cNvPicPr>
          <p:nvPr/>
        </p:nvPicPr>
        <p:blipFill rotWithShape="1">
          <a:blip r:embed="rId3"/>
          <a:srcRect b="55265"/>
          <a:stretch/>
        </p:blipFill>
        <p:spPr>
          <a:xfrm>
            <a:off x="-5284" y="-1"/>
            <a:ext cx="12192000" cy="2430965"/>
          </a:xfrm>
          <a:prstGeom prst="rect">
            <a:avLst/>
          </a:prstGeom>
        </p:spPr>
      </p:pic>
      <p:sp>
        <p:nvSpPr>
          <p:cNvPr id="4" name="Espace réservé du numéro de diapositive 3">
            <a:extLst>
              <a:ext uri="{FF2B5EF4-FFF2-40B4-BE49-F238E27FC236}">
                <a16:creationId xmlns:a16="http://schemas.microsoft.com/office/drawing/2014/main" id="{716AAEA2-D578-8E46-9708-C8EAD508A8A0}"/>
              </a:ext>
            </a:extLst>
          </p:cNvPr>
          <p:cNvSpPr>
            <a:spLocks noGrp="1"/>
          </p:cNvSpPr>
          <p:nvPr>
            <p:ph type="sldNum" sz="quarter" idx="12"/>
          </p:nvPr>
        </p:nvSpPr>
        <p:spPr/>
        <p:txBody>
          <a:bodyPr/>
          <a:lstStyle/>
          <a:p>
            <a:fld id="{09686F39-2411-784F-95B3-ADDC13B8D7F1}" type="slidenum">
              <a:rPr lang="fr-FR" smtClean="0"/>
              <a:t>7</a:t>
            </a:fld>
            <a:endParaRPr lang="fr-FR"/>
          </a:p>
        </p:txBody>
      </p:sp>
      <p:grpSp>
        <p:nvGrpSpPr>
          <p:cNvPr id="6" name="Groupe 5">
            <a:extLst>
              <a:ext uri="{FF2B5EF4-FFF2-40B4-BE49-F238E27FC236}">
                <a16:creationId xmlns:a16="http://schemas.microsoft.com/office/drawing/2014/main" id="{EF22B0ED-2698-8B47-8BC6-4DA8C5E360AE}"/>
              </a:ext>
            </a:extLst>
          </p:cNvPr>
          <p:cNvGrpSpPr/>
          <p:nvPr/>
        </p:nvGrpSpPr>
        <p:grpSpPr>
          <a:xfrm>
            <a:off x="-5284" y="2562615"/>
            <a:ext cx="12192000" cy="2611137"/>
            <a:chOff x="0" y="3534937"/>
            <a:chExt cx="12192000" cy="2611137"/>
          </a:xfrm>
        </p:grpSpPr>
        <p:pic>
          <p:nvPicPr>
            <p:cNvPr id="2" name="Image 1">
              <a:extLst>
                <a:ext uri="{FF2B5EF4-FFF2-40B4-BE49-F238E27FC236}">
                  <a16:creationId xmlns:a16="http://schemas.microsoft.com/office/drawing/2014/main" id="{DDEEF401-C77A-1E42-BA3B-AC74115C5800}"/>
                </a:ext>
              </a:extLst>
            </p:cNvPr>
            <p:cNvPicPr>
              <a:picLocks noChangeAspect="1"/>
            </p:cNvPicPr>
            <p:nvPr/>
          </p:nvPicPr>
          <p:blipFill rotWithShape="1">
            <a:blip r:embed="rId3"/>
            <a:srcRect t="51949"/>
            <a:stretch/>
          </p:blipFill>
          <p:spPr>
            <a:xfrm>
              <a:off x="0" y="3534937"/>
              <a:ext cx="12192000" cy="2611137"/>
            </a:xfrm>
            <a:prstGeom prst="rect">
              <a:avLst/>
            </a:prstGeom>
          </p:spPr>
        </p:pic>
        <p:sp>
          <p:nvSpPr>
            <p:cNvPr id="5" name="Rectangle 4">
              <a:extLst>
                <a:ext uri="{FF2B5EF4-FFF2-40B4-BE49-F238E27FC236}">
                  <a16:creationId xmlns:a16="http://schemas.microsoft.com/office/drawing/2014/main" id="{89393E43-A4D2-4801-8580-27229D72C897}"/>
                </a:ext>
              </a:extLst>
            </p:cNvPr>
            <p:cNvSpPr/>
            <p:nvPr/>
          </p:nvSpPr>
          <p:spPr>
            <a:xfrm>
              <a:off x="4849144" y="4643414"/>
              <a:ext cx="1415822" cy="11742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E0F1657C-9776-4C71-8C6D-C22F6530835B}"/>
                </a:ext>
              </a:extLst>
            </p:cNvPr>
            <p:cNvSpPr/>
            <p:nvPr/>
          </p:nvSpPr>
          <p:spPr>
            <a:xfrm>
              <a:off x="6264966" y="4651513"/>
              <a:ext cx="844826" cy="10933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48430335-895C-4896-9EC1-32CE8635226D}"/>
                </a:ext>
              </a:extLst>
            </p:cNvPr>
            <p:cNvSpPr/>
            <p:nvPr/>
          </p:nvSpPr>
          <p:spPr>
            <a:xfrm>
              <a:off x="7581895" y="3989784"/>
              <a:ext cx="844826" cy="10933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4094AE22-0F47-4422-B8FE-1C3A74CF22B8}"/>
                </a:ext>
              </a:extLst>
            </p:cNvPr>
            <p:cNvSpPr/>
            <p:nvPr/>
          </p:nvSpPr>
          <p:spPr>
            <a:xfrm>
              <a:off x="8426721" y="3989784"/>
              <a:ext cx="757036" cy="10933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D6AC98D1-CD04-4F6D-80EE-692598F4FBE7}"/>
                </a:ext>
              </a:extLst>
            </p:cNvPr>
            <p:cNvSpPr/>
            <p:nvPr/>
          </p:nvSpPr>
          <p:spPr>
            <a:xfrm>
              <a:off x="8680174" y="4651513"/>
              <a:ext cx="844826" cy="10933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CE3909D5-5CB7-478E-BB87-D6E399E4E3AB}"/>
                </a:ext>
              </a:extLst>
            </p:cNvPr>
            <p:cNvSpPr/>
            <p:nvPr/>
          </p:nvSpPr>
          <p:spPr>
            <a:xfrm>
              <a:off x="10116373" y="3989784"/>
              <a:ext cx="844826" cy="10933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7FBFA2AB-1662-4C03-A436-39A6FC653481}"/>
                </a:ext>
              </a:extLst>
            </p:cNvPr>
            <p:cNvSpPr/>
            <p:nvPr/>
          </p:nvSpPr>
          <p:spPr>
            <a:xfrm>
              <a:off x="6264966" y="4987770"/>
              <a:ext cx="1765851" cy="11742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2FC44A08-0298-4EB7-BC3B-B69F8C536BFA}"/>
                </a:ext>
              </a:extLst>
            </p:cNvPr>
            <p:cNvSpPr/>
            <p:nvPr/>
          </p:nvSpPr>
          <p:spPr>
            <a:xfrm>
              <a:off x="8871595" y="4991818"/>
              <a:ext cx="1481050" cy="11338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D6995AB6-8F3D-47B8-A574-5C382E444DD9}"/>
                </a:ext>
              </a:extLst>
            </p:cNvPr>
            <p:cNvSpPr/>
            <p:nvPr/>
          </p:nvSpPr>
          <p:spPr>
            <a:xfrm>
              <a:off x="10136693" y="4309390"/>
              <a:ext cx="1762540" cy="10933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a:extLst>
                <a:ext uri="{FF2B5EF4-FFF2-40B4-BE49-F238E27FC236}">
                  <a16:creationId xmlns:a16="http://schemas.microsoft.com/office/drawing/2014/main" id="{270D722A-37BF-42D5-9BC4-78C7B7C8EE3C}"/>
                </a:ext>
              </a:extLst>
            </p:cNvPr>
            <p:cNvSpPr txBox="1"/>
            <p:nvPr/>
          </p:nvSpPr>
          <p:spPr>
            <a:xfrm>
              <a:off x="8444943" y="3921338"/>
              <a:ext cx="546945" cy="246221"/>
            </a:xfrm>
            <a:prstGeom prst="rect">
              <a:avLst/>
            </a:prstGeom>
            <a:noFill/>
          </p:spPr>
          <p:txBody>
            <a:bodyPr wrap="none" rtlCol="0">
              <a:spAutoFit/>
            </a:bodyPr>
            <a:lstStyle/>
            <a:p>
              <a:r>
                <a:rPr lang="fr-FR" sz="1000" dirty="0"/>
                <a:t>DP-like</a:t>
              </a:r>
            </a:p>
          </p:txBody>
        </p:sp>
        <p:sp>
          <p:nvSpPr>
            <p:cNvPr id="17" name="ZoneTexte 16">
              <a:extLst>
                <a:ext uri="{FF2B5EF4-FFF2-40B4-BE49-F238E27FC236}">
                  <a16:creationId xmlns:a16="http://schemas.microsoft.com/office/drawing/2014/main" id="{FD1281E4-BA25-40A8-997C-296B2C839A16}"/>
                </a:ext>
              </a:extLst>
            </p:cNvPr>
            <p:cNvSpPr txBox="1"/>
            <p:nvPr/>
          </p:nvSpPr>
          <p:spPr>
            <a:xfrm>
              <a:off x="7578412" y="3921338"/>
              <a:ext cx="848309" cy="246221"/>
            </a:xfrm>
            <a:prstGeom prst="rect">
              <a:avLst/>
            </a:prstGeom>
            <a:noFill/>
          </p:spPr>
          <p:txBody>
            <a:bodyPr wrap="none" rtlCol="0">
              <a:spAutoFit/>
            </a:bodyPr>
            <a:lstStyle/>
            <a:p>
              <a:r>
                <a:rPr lang="fr-FR" sz="1000" dirty="0"/>
                <a:t>Ricin B </a:t>
              </a:r>
              <a:r>
                <a:rPr lang="fr-FR" sz="1000" dirty="0" err="1"/>
                <a:t>lectin</a:t>
              </a:r>
              <a:endParaRPr lang="fr-FR" sz="1000" dirty="0"/>
            </a:p>
          </p:txBody>
        </p:sp>
        <p:sp>
          <p:nvSpPr>
            <p:cNvPr id="18" name="ZoneTexte 17">
              <a:extLst>
                <a:ext uri="{FF2B5EF4-FFF2-40B4-BE49-F238E27FC236}">
                  <a16:creationId xmlns:a16="http://schemas.microsoft.com/office/drawing/2014/main" id="{30CA460A-FB1F-4122-A64E-C36A8741CE3C}"/>
                </a:ext>
              </a:extLst>
            </p:cNvPr>
            <p:cNvSpPr txBox="1"/>
            <p:nvPr/>
          </p:nvSpPr>
          <p:spPr>
            <a:xfrm>
              <a:off x="6310534" y="4923373"/>
              <a:ext cx="1598515" cy="246221"/>
            </a:xfrm>
            <a:prstGeom prst="rect">
              <a:avLst/>
            </a:prstGeom>
            <a:noFill/>
          </p:spPr>
          <p:txBody>
            <a:bodyPr wrap="none" rtlCol="0">
              <a:spAutoFit/>
            </a:bodyPr>
            <a:lstStyle/>
            <a:p>
              <a:r>
                <a:rPr lang="fr-FR" sz="1000" dirty="0"/>
                <a:t>Fumarate hydratase class II</a:t>
              </a:r>
            </a:p>
          </p:txBody>
        </p:sp>
        <p:sp>
          <p:nvSpPr>
            <p:cNvPr id="19" name="ZoneTexte 18">
              <a:extLst>
                <a:ext uri="{FF2B5EF4-FFF2-40B4-BE49-F238E27FC236}">
                  <a16:creationId xmlns:a16="http://schemas.microsoft.com/office/drawing/2014/main" id="{7EAA0627-1FC1-4972-91EA-21AE91CC56D7}"/>
                </a:ext>
              </a:extLst>
            </p:cNvPr>
            <p:cNvSpPr txBox="1"/>
            <p:nvPr/>
          </p:nvSpPr>
          <p:spPr>
            <a:xfrm>
              <a:off x="6282321" y="4583067"/>
              <a:ext cx="827471" cy="246221"/>
            </a:xfrm>
            <a:prstGeom prst="rect">
              <a:avLst/>
            </a:prstGeom>
            <a:noFill/>
          </p:spPr>
          <p:txBody>
            <a:bodyPr wrap="none" rtlCol="0">
              <a:spAutoFit/>
            </a:bodyPr>
            <a:lstStyle/>
            <a:p>
              <a:r>
                <a:rPr lang="fr-FR" sz="1000" dirty="0"/>
                <a:t>DUF domain</a:t>
              </a:r>
            </a:p>
          </p:txBody>
        </p:sp>
        <p:sp>
          <p:nvSpPr>
            <p:cNvPr id="20" name="ZoneTexte 19">
              <a:extLst>
                <a:ext uri="{FF2B5EF4-FFF2-40B4-BE49-F238E27FC236}">
                  <a16:creationId xmlns:a16="http://schemas.microsoft.com/office/drawing/2014/main" id="{3BA069EB-54B7-4D9A-8C00-58186390429B}"/>
                </a:ext>
              </a:extLst>
            </p:cNvPr>
            <p:cNvSpPr txBox="1"/>
            <p:nvPr/>
          </p:nvSpPr>
          <p:spPr>
            <a:xfrm>
              <a:off x="4849144" y="4579017"/>
              <a:ext cx="1486304" cy="246221"/>
            </a:xfrm>
            <a:prstGeom prst="rect">
              <a:avLst/>
            </a:prstGeom>
            <a:noFill/>
          </p:spPr>
          <p:txBody>
            <a:bodyPr wrap="none" rtlCol="0">
              <a:spAutoFit/>
            </a:bodyPr>
            <a:lstStyle/>
            <a:p>
              <a:r>
                <a:rPr lang="fr-FR" sz="1000" dirty="0" err="1"/>
                <a:t>Penicillin</a:t>
              </a:r>
              <a:r>
                <a:rPr lang="fr-FR" sz="1000" dirty="0"/>
                <a:t>-binding protein</a:t>
              </a:r>
            </a:p>
          </p:txBody>
        </p:sp>
        <p:sp>
          <p:nvSpPr>
            <p:cNvPr id="21" name="ZoneTexte 20">
              <a:extLst>
                <a:ext uri="{FF2B5EF4-FFF2-40B4-BE49-F238E27FC236}">
                  <a16:creationId xmlns:a16="http://schemas.microsoft.com/office/drawing/2014/main" id="{616BDEAE-BC91-4272-A2C7-85CC51F1D133}"/>
                </a:ext>
              </a:extLst>
            </p:cNvPr>
            <p:cNvSpPr txBox="1"/>
            <p:nvPr/>
          </p:nvSpPr>
          <p:spPr>
            <a:xfrm>
              <a:off x="8678659" y="4573838"/>
              <a:ext cx="705642" cy="246221"/>
            </a:xfrm>
            <a:prstGeom prst="rect">
              <a:avLst/>
            </a:prstGeom>
            <a:noFill/>
          </p:spPr>
          <p:txBody>
            <a:bodyPr wrap="none" rtlCol="0">
              <a:spAutoFit/>
            </a:bodyPr>
            <a:lstStyle/>
            <a:p>
              <a:r>
                <a:rPr lang="fr-FR" sz="1000" dirty="0"/>
                <a:t>Hydrolase</a:t>
              </a:r>
            </a:p>
          </p:txBody>
        </p:sp>
        <p:sp>
          <p:nvSpPr>
            <p:cNvPr id="22" name="ZoneTexte 21">
              <a:extLst>
                <a:ext uri="{FF2B5EF4-FFF2-40B4-BE49-F238E27FC236}">
                  <a16:creationId xmlns:a16="http://schemas.microsoft.com/office/drawing/2014/main" id="{81F74D90-2586-4E21-9857-63508622D047}"/>
                </a:ext>
              </a:extLst>
            </p:cNvPr>
            <p:cNvSpPr txBox="1"/>
            <p:nvPr/>
          </p:nvSpPr>
          <p:spPr>
            <a:xfrm>
              <a:off x="8871595" y="4923373"/>
              <a:ext cx="1566454" cy="246221"/>
            </a:xfrm>
            <a:prstGeom prst="rect">
              <a:avLst/>
            </a:prstGeom>
            <a:noFill/>
          </p:spPr>
          <p:txBody>
            <a:bodyPr wrap="none" rtlCol="0">
              <a:spAutoFit/>
            </a:bodyPr>
            <a:lstStyle/>
            <a:p>
              <a:r>
                <a:rPr lang="fr-FR" sz="1000" dirty="0"/>
                <a:t>Fumarate hydratase class I</a:t>
              </a:r>
            </a:p>
          </p:txBody>
        </p:sp>
        <p:sp>
          <p:nvSpPr>
            <p:cNvPr id="23" name="ZoneTexte 22">
              <a:extLst>
                <a:ext uri="{FF2B5EF4-FFF2-40B4-BE49-F238E27FC236}">
                  <a16:creationId xmlns:a16="http://schemas.microsoft.com/office/drawing/2014/main" id="{E8CE6D91-5407-4278-BC2A-D8CCCBE6A0AD}"/>
                </a:ext>
              </a:extLst>
            </p:cNvPr>
            <p:cNvSpPr txBox="1"/>
            <p:nvPr/>
          </p:nvSpPr>
          <p:spPr>
            <a:xfrm>
              <a:off x="10116373" y="3921338"/>
              <a:ext cx="827471" cy="246221"/>
            </a:xfrm>
            <a:prstGeom prst="rect">
              <a:avLst/>
            </a:prstGeom>
            <a:noFill/>
          </p:spPr>
          <p:txBody>
            <a:bodyPr wrap="none" rtlCol="0">
              <a:spAutoFit/>
            </a:bodyPr>
            <a:lstStyle/>
            <a:p>
              <a:r>
                <a:rPr lang="fr-FR" sz="1000" dirty="0"/>
                <a:t>DUF domain</a:t>
              </a:r>
            </a:p>
          </p:txBody>
        </p:sp>
        <p:sp>
          <p:nvSpPr>
            <p:cNvPr id="24" name="ZoneTexte 23">
              <a:extLst>
                <a:ext uri="{FF2B5EF4-FFF2-40B4-BE49-F238E27FC236}">
                  <a16:creationId xmlns:a16="http://schemas.microsoft.com/office/drawing/2014/main" id="{354905CF-A456-4B7C-8384-952FA5E03E5C}"/>
                </a:ext>
              </a:extLst>
            </p:cNvPr>
            <p:cNvSpPr txBox="1"/>
            <p:nvPr/>
          </p:nvSpPr>
          <p:spPr>
            <a:xfrm>
              <a:off x="10136693" y="4236786"/>
              <a:ext cx="1782860" cy="246221"/>
            </a:xfrm>
            <a:prstGeom prst="rect">
              <a:avLst/>
            </a:prstGeom>
            <a:noFill/>
          </p:spPr>
          <p:txBody>
            <a:bodyPr wrap="none" rtlCol="0">
              <a:spAutoFit/>
            </a:bodyPr>
            <a:lstStyle/>
            <a:p>
              <a:r>
                <a:rPr lang="fr-FR" sz="1000" dirty="0" err="1"/>
                <a:t>Transcriptional</a:t>
              </a:r>
              <a:r>
                <a:rPr lang="fr-FR" sz="1000" dirty="0"/>
                <a:t> regulator </a:t>
              </a:r>
              <a:r>
                <a:rPr lang="fr-FR" sz="1000" dirty="0" err="1"/>
                <a:t>WhiB</a:t>
              </a:r>
              <a:endParaRPr lang="fr-FR" sz="1000" dirty="0"/>
            </a:p>
          </p:txBody>
        </p:sp>
        <p:sp>
          <p:nvSpPr>
            <p:cNvPr id="25" name="Rectangle 24">
              <a:extLst>
                <a:ext uri="{FF2B5EF4-FFF2-40B4-BE49-F238E27FC236}">
                  <a16:creationId xmlns:a16="http://schemas.microsoft.com/office/drawing/2014/main" id="{D65837DB-FBB4-4C2A-A087-8C17D7CC81D4}"/>
                </a:ext>
              </a:extLst>
            </p:cNvPr>
            <p:cNvSpPr/>
            <p:nvPr/>
          </p:nvSpPr>
          <p:spPr>
            <a:xfrm>
              <a:off x="6817848" y="4768942"/>
              <a:ext cx="723556" cy="94563"/>
            </a:xfrm>
            <a:prstGeom prst="rect">
              <a:avLst/>
            </a:prstGeom>
            <a:solidFill>
              <a:srgbClr val="DD0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6EB2B639-2ACD-4A13-9102-5115EBCCE31B}"/>
                </a:ext>
              </a:extLst>
            </p:cNvPr>
            <p:cNvSpPr/>
            <p:nvPr/>
          </p:nvSpPr>
          <p:spPr>
            <a:xfrm>
              <a:off x="8718415" y="4445774"/>
              <a:ext cx="350281" cy="94563"/>
            </a:xfrm>
            <a:prstGeom prst="rect">
              <a:avLst/>
            </a:prstGeom>
            <a:solidFill>
              <a:srgbClr val="DD0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B6C9CA23-2E83-4E03-8D53-4C08EEE40C45}"/>
                </a:ext>
              </a:extLst>
            </p:cNvPr>
            <p:cNvSpPr/>
            <p:nvPr/>
          </p:nvSpPr>
          <p:spPr>
            <a:xfrm>
              <a:off x="9161059" y="4768942"/>
              <a:ext cx="844825" cy="87499"/>
            </a:xfrm>
            <a:prstGeom prst="rect">
              <a:avLst/>
            </a:prstGeom>
            <a:solidFill>
              <a:srgbClr val="DD0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AE942BE8-BDDC-4E3C-BD58-EA9FB492BCF6}"/>
                </a:ext>
              </a:extLst>
            </p:cNvPr>
            <p:cNvSpPr/>
            <p:nvPr/>
          </p:nvSpPr>
          <p:spPr>
            <a:xfrm>
              <a:off x="10726444" y="4105139"/>
              <a:ext cx="154916" cy="9456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9C07FE12-2B49-40E3-8C3D-88BE257DA2BA}"/>
                </a:ext>
              </a:extLst>
            </p:cNvPr>
            <p:cNvSpPr/>
            <p:nvPr/>
          </p:nvSpPr>
          <p:spPr>
            <a:xfrm>
              <a:off x="5124192" y="4445774"/>
              <a:ext cx="1140773" cy="82684"/>
            </a:xfrm>
            <a:prstGeom prst="rect">
              <a:avLst/>
            </a:prstGeom>
            <a:solidFill>
              <a:srgbClr val="DD0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Flèche : bas 29">
              <a:extLst>
                <a:ext uri="{FF2B5EF4-FFF2-40B4-BE49-F238E27FC236}">
                  <a16:creationId xmlns:a16="http://schemas.microsoft.com/office/drawing/2014/main" id="{1A4A8435-EC96-470C-B5DA-73ED63F6CF53}"/>
                </a:ext>
              </a:extLst>
            </p:cNvPr>
            <p:cNvSpPr/>
            <p:nvPr/>
          </p:nvSpPr>
          <p:spPr>
            <a:xfrm rot="16200000">
              <a:off x="7534874" y="3772580"/>
              <a:ext cx="80129" cy="111618"/>
            </a:xfrm>
            <a:prstGeom prst="downArrow">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Flèche : bas 30">
              <a:extLst>
                <a:ext uri="{FF2B5EF4-FFF2-40B4-BE49-F238E27FC236}">
                  <a16:creationId xmlns:a16="http://schemas.microsoft.com/office/drawing/2014/main" id="{5906A1FB-25E8-479E-97F4-E52D0E516121}"/>
                </a:ext>
              </a:extLst>
            </p:cNvPr>
            <p:cNvSpPr/>
            <p:nvPr/>
          </p:nvSpPr>
          <p:spPr>
            <a:xfrm rot="16200000">
              <a:off x="10132118" y="3768829"/>
              <a:ext cx="80129" cy="111618"/>
            </a:xfrm>
            <a:prstGeom prst="downArrow">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Flèche : bas 31">
              <a:extLst>
                <a:ext uri="{FF2B5EF4-FFF2-40B4-BE49-F238E27FC236}">
                  <a16:creationId xmlns:a16="http://schemas.microsoft.com/office/drawing/2014/main" id="{02A4935C-6D54-4D21-9D3A-1DBF5F854C55}"/>
                </a:ext>
              </a:extLst>
            </p:cNvPr>
            <p:cNvSpPr/>
            <p:nvPr/>
          </p:nvSpPr>
          <p:spPr>
            <a:xfrm rot="5400000">
              <a:off x="6270470" y="4427594"/>
              <a:ext cx="80129" cy="111618"/>
            </a:xfrm>
            <a:prstGeom prst="downArrow">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6" name="ZoneTexte 55">
            <a:extLst>
              <a:ext uri="{FF2B5EF4-FFF2-40B4-BE49-F238E27FC236}">
                <a16:creationId xmlns:a16="http://schemas.microsoft.com/office/drawing/2014/main" id="{313510D4-0104-DDEF-170E-C858010C3526}"/>
              </a:ext>
            </a:extLst>
          </p:cNvPr>
          <p:cNvSpPr txBox="1"/>
          <p:nvPr/>
        </p:nvSpPr>
        <p:spPr>
          <a:xfrm>
            <a:off x="78150" y="5541751"/>
            <a:ext cx="12025132" cy="1200329"/>
          </a:xfrm>
          <a:prstGeom prst="rect">
            <a:avLst/>
          </a:prstGeom>
          <a:noFill/>
        </p:spPr>
        <p:txBody>
          <a:bodyPr wrap="square" rtlCol="0">
            <a:spAutoFit/>
          </a:bodyPr>
          <a:lstStyle/>
          <a:p>
            <a:r>
              <a:rPr lang="fr-FR" dirty="0"/>
              <a:t>Remark: the cluster predictions shed-light the </a:t>
            </a:r>
            <a:r>
              <a:rPr lang="en-US" i="1" dirty="0"/>
              <a:t>Fumarate hydratase class I et II coding gene, the hydrolase coding gene, a Transcriptional regulator coding gene, WhiB (4Fe-4S)</a:t>
            </a:r>
            <a:r>
              <a:rPr lang="fr-FR" dirty="0"/>
              <a:t> </a:t>
            </a:r>
            <a:r>
              <a:rPr lang="en-US" i="1" dirty="0"/>
              <a:t>coding gene</a:t>
            </a:r>
            <a:r>
              <a:rPr lang="fr-FR" dirty="0"/>
              <a:t>, </a:t>
            </a:r>
            <a:r>
              <a:rPr lang="fr-FR" i="1" dirty="0"/>
              <a:t>DUF domain </a:t>
            </a:r>
            <a:r>
              <a:rPr lang="en-US" i="1" dirty="0"/>
              <a:t>coding gene</a:t>
            </a:r>
            <a:r>
              <a:rPr lang="fr-FR" i="1" dirty="0"/>
              <a:t> </a:t>
            </a:r>
            <a:r>
              <a:rPr lang="fr-FR" dirty="0"/>
              <a:t>and</a:t>
            </a:r>
            <a:r>
              <a:rPr lang="fr-FR" i="1" dirty="0"/>
              <a:t> </a:t>
            </a:r>
            <a:r>
              <a:rPr lang="fr-FR" dirty="0"/>
              <a:t>a </a:t>
            </a:r>
            <a:r>
              <a:rPr lang="fr-FR" i="1" dirty="0"/>
              <a:t>penicillin-binding</a:t>
            </a:r>
            <a:r>
              <a:rPr lang="fr-FR" dirty="0"/>
              <a:t> </a:t>
            </a:r>
            <a:r>
              <a:rPr lang="en-US" i="1" dirty="0"/>
              <a:t>coding gene</a:t>
            </a:r>
            <a:r>
              <a:rPr lang="fr-FR" dirty="0"/>
              <a:t> </a:t>
            </a:r>
          </a:p>
          <a:p>
            <a:endParaRPr lang="fr-FR" dirty="0"/>
          </a:p>
        </p:txBody>
      </p:sp>
      <p:sp>
        <p:nvSpPr>
          <p:cNvPr id="57" name="Rectangle 56">
            <a:extLst>
              <a:ext uri="{FF2B5EF4-FFF2-40B4-BE49-F238E27FC236}">
                <a16:creationId xmlns:a16="http://schemas.microsoft.com/office/drawing/2014/main" id="{FEB54FA5-1186-53F0-6F4F-8A1A699CAE9D}"/>
              </a:ext>
            </a:extLst>
          </p:cNvPr>
          <p:cNvSpPr/>
          <p:nvPr/>
        </p:nvSpPr>
        <p:spPr>
          <a:xfrm>
            <a:off x="3332787" y="5206858"/>
            <a:ext cx="4819204" cy="369332"/>
          </a:xfrm>
          <a:prstGeom prst="rect">
            <a:avLst/>
          </a:prstGeom>
        </p:spPr>
        <p:txBody>
          <a:bodyPr wrap="none">
            <a:spAutoFit/>
          </a:bodyPr>
          <a:lstStyle/>
          <a:p>
            <a:pPr algn="ctr"/>
            <a:r>
              <a:rPr lang="fr-FR" dirty="0"/>
              <a:t>Genomic zone of </a:t>
            </a:r>
            <a:r>
              <a:rPr lang="fr-FR" i="1" dirty="0"/>
              <a:t>Streptomyces vietnamensis DPL </a:t>
            </a:r>
          </a:p>
        </p:txBody>
      </p:sp>
      <p:grpSp>
        <p:nvGrpSpPr>
          <p:cNvPr id="58" name="Groupe 57">
            <a:extLst>
              <a:ext uri="{FF2B5EF4-FFF2-40B4-BE49-F238E27FC236}">
                <a16:creationId xmlns:a16="http://schemas.microsoft.com/office/drawing/2014/main" id="{32E6BD76-B2FE-152A-0601-7A3BD8B646A4}"/>
              </a:ext>
            </a:extLst>
          </p:cNvPr>
          <p:cNvGrpSpPr/>
          <p:nvPr/>
        </p:nvGrpSpPr>
        <p:grpSpPr>
          <a:xfrm>
            <a:off x="166869" y="6357785"/>
            <a:ext cx="7757113" cy="446675"/>
            <a:chOff x="166869" y="6357785"/>
            <a:chExt cx="7757113" cy="446675"/>
          </a:xfrm>
        </p:grpSpPr>
        <p:sp>
          <p:nvSpPr>
            <p:cNvPr id="59" name="Rectangle 58">
              <a:extLst>
                <a:ext uri="{FF2B5EF4-FFF2-40B4-BE49-F238E27FC236}">
                  <a16:creationId xmlns:a16="http://schemas.microsoft.com/office/drawing/2014/main" id="{96CD7C7D-2CF5-C259-8CF0-DB901408616A}"/>
                </a:ext>
              </a:extLst>
            </p:cNvPr>
            <p:cNvSpPr/>
            <p:nvPr/>
          </p:nvSpPr>
          <p:spPr>
            <a:xfrm>
              <a:off x="166869" y="6402309"/>
              <a:ext cx="342061" cy="146398"/>
            </a:xfrm>
            <a:prstGeom prst="rect">
              <a:avLst/>
            </a:prstGeom>
            <a:solidFill>
              <a:srgbClr val="F216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60" name="Rectangle 59">
              <a:extLst>
                <a:ext uri="{FF2B5EF4-FFF2-40B4-BE49-F238E27FC236}">
                  <a16:creationId xmlns:a16="http://schemas.microsoft.com/office/drawing/2014/main" id="{3431B6CE-1DF3-B16D-A5AA-33BB7B47D7D8}"/>
                </a:ext>
              </a:extLst>
            </p:cNvPr>
            <p:cNvSpPr/>
            <p:nvPr/>
          </p:nvSpPr>
          <p:spPr>
            <a:xfrm>
              <a:off x="166869" y="6600254"/>
              <a:ext cx="342061" cy="14639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61" name="Rectangle 60">
              <a:extLst>
                <a:ext uri="{FF2B5EF4-FFF2-40B4-BE49-F238E27FC236}">
                  <a16:creationId xmlns:a16="http://schemas.microsoft.com/office/drawing/2014/main" id="{D69C9F95-9832-0008-2BEB-45F2C243B697}"/>
                </a:ext>
              </a:extLst>
            </p:cNvPr>
            <p:cNvSpPr/>
            <p:nvPr/>
          </p:nvSpPr>
          <p:spPr>
            <a:xfrm>
              <a:off x="2983191" y="6395577"/>
              <a:ext cx="342061" cy="14639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62" name="Rectangle 61">
              <a:extLst>
                <a:ext uri="{FF2B5EF4-FFF2-40B4-BE49-F238E27FC236}">
                  <a16:creationId xmlns:a16="http://schemas.microsoft.com/office/drawing/2014/main" id="{54FCFDAC-37EA-0DDB-5D35-67E8B5738173}"/>
                </a:ext>
              </a:extLst>
            </p:cNvPr>
            <p:cNvSpPr/>
            <p:nvPr/>
          </p:nvSpPr>
          <p:spPr>
            <a:xfrm>
              <a:off x="2983366" y="6598278"/>
              <a:ext cx="342061" cy="1463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63" name="Flèche : bas 63">
              <a:extLst>
                <a:ext uri="{FF2B5EF4-FFF2-40B4-BE49-F238E27FC236}">
                  <a16:creationId xmlns:a16="http://schemas.microsoft.com/office/drawing/2014/main" id="{86FB26E2-C51F-993B-C8D6-C5204D75D530}"/>
                </a:ext>
              </a:extLst>
            </p:cNvPr>
            <p:cNvSpPr/>
            <p:nvPr/>
          </p:nvSpPr>
          <p:spPr>
            <a:xfrm rot="16200000">
              <a:off x="5568221" y="6404741"/>
              <a:ext cx="146398" cy="191375"/>
            </a:xfrm>
            <a:prstGeom prst="down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dirty="0"/>
            </a:p>
          </p:txBody>
        </p:sp>
        <p:sp>
          <p:nvSpPr>
            <p:cNvPr id="64" name="ZoneTexte 63">
              <a:extLst>
                <a:ext uri="{FF2B5EF4-FFF2-40B4-BE49-F238E27FC236}">
                  <a16:creationId xmlns:a16="http://schemas.microsoft.com/office/drawing/2014/main" id="{0DA6ECA2-55E9-A5BA-E457-2FCC652062E0}"/>
                </a:ext>
              </a:extLst>
            </p:cNvPr>
            <p:cNvSpPr txBox="1"/>
            <p:nvPr/>
          </p:nvSpPr>
          <p:spPr>
            <a:xfrm>
              <a:off x="507833" y="6357785"/>
              <a:ext cx="2113079" cy="230832"/>
            </a:xfrm>
            <a:prstGeom prst="rect">
              <a:avLst/>
            </a:prstGeom>
            <a:noFill/>
          </p:spPr>
          <p:txBody>
            <a:bodyPr wrap="none" rtlCol="0">
              <a:spAutoFit/>
            </a:bodyPr>
            <a:lstStyle/>
            <a:p>
              <a:r>
                <a:rPr lang="fr-FR" sz="900" dirty="0"/>
                <a:t>Gene involved in compound biosynthesis</a:t>
              </a:r>
            </a:p>
          </p:txBody>
        </p:sp>
        <p:sp>
          <p:nvSpPr>
            <p:cNvPr id="65" name="ZoneTexte 64">
              <a:extLst>
                <a:ext uri="{FF2B5EF4-FFF2-40B4-BE49-F238E27FC236}">
                  <a16:creationId xmlns:a16="http://schemas.microsoft.com/office/drawing/2014/main" id="{C44F6CE7-D4D8-C37F-996B-D2DE727A0AF7}"/>
                </a:ext>
              </a:extLst>
            </p:cNvPr>
            <p:cNvSpPr txBox="1"/>
            <p:nvPr/>
          </p:nvSpPr>
          <p:spPr>
            <a:xfrm>
              <a:off x="507833" y="6556072"/>
              <a:ext cx="1970411" cy="230832"/>
            </a:xfrm>
            <a:prstGeom prst="rect">
              <a:avLst/>
            </a:prstGeom>
            <a:noFill/>
          </p:spPr>
          <p:txBody>
            <a:bodyPr wrap="none" rtlCol="0">
              <a:spAutoFit/>
            </a:bodyPr>
            <a:lstStyle/>
            <a:p>
              <a:r>
                <a:rPr lang="fr-FR" sz="900" dirty="0"/>
                <a:t>Gene involved in compound transport</a:t>
              </a:r>
            </a:p>
          </p:txBody>
        </p:sp>
        <p:sp>
          <p:nvSpPr>
            <p:cNvPr id="66" name="ZoneTexte 65">
              <a:extLst>
                <a:ext uri="{FF2B5EF4-FFF2-40B4-BE49-F238E27FC236}">
                  <a16:creationId xmlns:a16="http://schemas.microsoft.com/office/drawing/2014/main" id="{89AFC5EB-3A11-E8E6-E764-03F4EDC77A5E}"/>
                </a:ext>
              </a:extLst>
            </p:cNvPr>
            <p:cNvSpPr txBox="1"/>
            <p:nvPr/>
          </p:nvSpPr>
          <p:spPr>
            <a:xfrm>
              <a:off x="3324155" y="6363461"/>
              <a:ext cx="946093" cy="230832"/>
            </a:xfrm>
            <a:prstGeom prst="rect">
              <a:avLst/>
            </a:prstGeom>
            <a:noFill/>
          </p:spPr>
          <p:txBody>
            <a:bodyPr wrap="none" rtlCol="0">
              <a:spAutoFit/>
            </a:bodyPr>
            <a:lstStyle/>
            <a:p>
              <a:r>
                <a:rPr lang="fr-FR" sz="900" dirty="0"/>
                <a:t>Regulation gene</a:t>
              </a:r>
            </a:p>
          </p:txBody>
        </p:sp>
        <p:sp>
          <p:nvSpPr>
            <p:cNvPr id="67" name="ZoneTexte 66">
              <a:extLst>
                <a:ext uri="{FF2B5EF4-FFF2-40B4-BE49-F238E27FC236}">
                  <a16:creationId xmlns:a16="http://schemas.microsoft.com/office/drawing/2014/main" id="{6DB6170D-5B37-8F36-50C5-1A974B5356AA}"/>
                </a:ext>
              </a:extLst>
            </p:cNvPr>
            <p:cNvSpPr txBox="1"/>
            <p:nvPr/>
          </p:nvSpPr>
          <p:spPr>
            <a:xfrm>
              <a:off x="3325252" y="6560977"/>
              <a:ext cx="1919115" cy="230832"/>
            </a:xfrm>
            <a:prstGeom prst="rect">
              <a:avLst/>
            </a:prstGeom>
            <a:noFill/>
          </p:spPr>
          <p:txBody>
            <a:bodyPr wrap="none" rtlCol="0">
              <a:spAutoFit/>
            </a:bodyPr>
            <a:lstStyle/>
            <a:p>
              <a:r>
                <a:rPr lang="fr-FR" sz="900" dirty="0"/>
                <a:t>Uncharacterized protein coding gene</a:t>
              </a:r>
            </a:p>
          </p:txBody>
        </p:sp>
        <p:sp>
          <p:nvSpPr>
            <p:cNvPr id="68" name="ZoneTexte 67">
              <a:extLst>
                <a:ext uri="{FF2B5EF4-FFF2-40B4-BE49-F238E27FC236}">
                  <a16:creationId xmlns:a16="http://schemas.microsoft.com/office/drawing/2014/main" id="{37299BD2-2DB1-DF97-92CA-9B8C4D805A0C}"/>
                </a:ext>
              </a:extLst>
            </p:cNvPr>
            <p:cNvSpPr txBox="1"/>
            <p:nvPr/>
          </p:nvSpPr>
          <p:spPr>
            <a:xfrm>
              <a:off x="5884641" y="6385012"/>
              <a:ext cx="2039341" cy="230832"/>
            </a:xfrm>
            <a:prstGeom prst="rect">
              <a:avLst/>
            </a:prstGeom>
            <a:noFill/>
          </p:spPr>
          <p:txBody>
            <a:bodyPr wrap="none" rtlCol="0">
              <a:spAutoFit/>
            </a:bodyPr>
            <a:lstStyle/>
            <a:p>
              <a:r>
                <a:rPr lang="fr-FR" sz="900" dirty="0"/>
                <a:t>Promotor predicted by Softberry server</a:t>
              </a:r>
            </a:p>
          </p:txBody>
        </p:sp>
        <p:sp>
          <p:nvSpPr>
            <p:cNvPr id="69" name="Rectangle 68">
              <a:extLst>
                <a:ext uri="{FF2B5EF4-FFF2-40B4-BE49-F238E27FC236}">
                  <a16:creationId xmlns:a16="http://schemas.microsoft.com/office/drawing/2014/main" id="{B106FE0B-F85E-D313-CCB1-B669B7EB0617}"/>
                </a:ext>
              </a:extLst>
            </p:cNvPr>
            <p:cNvSpPr/>
            <p:nvPr/>
          </p:nvSpPr>
          <p:spPr>
            <a:xfrm>
              <a:off x="5546278" y="6619230"/>
              <a:ext cx="342061" cy="14639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70" name="ZoneTexte 69">
              <a:extLst>
                <a:ext uri="{FF2B5EF4-FFF2-40B4-BE49-F238E27FC236}">
                  <a16:creationId xmlns:a16="http://schemas.microsoft.com/office/drawing/2014/main" id="{DC91344E-9F9D-DCCB-E55F-67A9632B68DA}"/>
                </a:ext>
              </a:extLst>
            </p:cNvPr>
            <p:cNvSpPr txBox="1"/>
            <p:nvPr/>
          </p:nvSpPr>
          <p:spPr>
            <a:xfrm>
              <a:off x="5888339" y="6573628"/>
              <a:ext cx="619080" cy="230832"/>
            </a:xfrm>
            <a:prstGeom prst="rect">
              <a:avLst/>
            </a:prstGeom>
            <a:noFill/>
          </p:spPr>
          <p:txBody>
            <a:bodyPr wrap="none" rtlCol="0">
              <a:spAutoFit/>
            </a:bodyPr>
            <a:lstStyle/>
            <a:p>
              <a:r>
                <a:rPr lang="fr-FR" sz="900" dirty="0"/>
                <a:t>DPL gene</a:t>
              </a:r>
            </a:p>
          </p:txBody>
        </p:sp>
      </p:grpSp>
    </p:spTree>
    <p:extLst>
      <p:ext uri="{BB962C8B-B14F-4D97-AF65-F5344CB8AC3E}">
        <p14:creationId xmlns:p14="http://schemas.microsoft.com/office/powerpoint/2010/main" val="2934363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B52D06E5-8259-B248-99DB-F020E637617A}"/>
              </a:ext>
            </a:extLst>
          </p:cNvPr>
          <p:cNvSpPr>
            <a:spLocks noGrp="1"/>
          </p:cNvSpPr>
          <p:nvPr>
            <p:ph type="sldNum" sz="quarter" idx="12"/>
          </p:nvPr>
        </p:nvSpPr>
        <p:spPr/>
        <p:txBody>
          <a:bodyPr/>
          <a:lstStyle/>
          <a:p>
            <a:fld id="{09686F39-2411-784F-95B3-ADDC13B8D7F1}" type="slidenum">
              <a:rPr lang="fr-FR" smtClean="0"/>
              <a:t>8</a:t>
            </a:fld>
            <a:endParaRPr lang="fr-FR"/>
          </a:p>
        </p:txBody>
      </p:sp>
      <p:grpSp>
        <p:nvGrpSpPr>
          <p:cNvPr id="6" name="Groupe 5">
            <a:extLst>
              <a:ext uri="{FF2B5EF4-FFF2-40B4-BE49-F238E27FC236}">
                <a16:creationId xmlns:a16="http://schemas.microsoft.com/office/drawing/2014/main" id="{0173E933-C750-A142-B003-A42C2EC2FE4E}"/>
              </a:ext>
            </a:extLst>
          </p:cNvPr>
          <p:cNvGrpSpPr/>
          <p:nvPr/>
        </p:nvGrpSpPr>
        <p:grpSpPr>
          <a:xfrm>
            <a:off x="51004" y="2901334"/>
            <a:ext cx="12192000" cy="2310458"/>
            <a:chOff x="154375" y="663456"/>
            <a:chExt cx="12192000" cy="2310458"/>
          </a:xfrm>
        </p:grpSpPr>
        <p:pic>
          <p:nvPicPr>
            <p:cNvPr id="3" name="Image 2">
              <a:extLst>
                <a:ext uri="{FF2B5EF4-FFF2-40B4-BE49-F238E27FC236}">
                  <a16:creationId xmlns:a16="http://schemas.microsoft.com/office/drawing/2014/main" id="{3900AF40-9F54-A947-9D3F-34E7DFB8F60C}"/>
                </a:ext>
              </a:extLst>
            </p:cNvPr>
            <p:cNvPicPr>
              <a:picLocks noChangeAspect="1"/>
            </p:cNvPicPr>
            <p:nvPr/>
          </p:nvPicPr>
          <p:blipFill rotWithShape="1">
            <a:blip r:embed="rId3"/>
            <a:srcRect t="57700"/>
            <a:stretch/>
          </p:blipFill>
          <p:spPr>
            <a:xfrm>
              <a:off x="154375" y="663456"/>
              <a:ext cx="12192000" cy="2310458"/>
            </a:xfrm>
            <a:prstGeom prst="rect">
              <a:avLst/>
            </a:prstGeom>
          </p:spPr>
        </p:pic>
        <p:sp>
          <p:nvSpPr>
            <p:cNvPr id="5" name="Rectangle 4">
              <a:extLst>
                <a:ext uri="{FF2B5EF4-FFF2-40B4-BE49-F238E27FC236}">
                  <a16:creationId xmlns:a16="http://schemas.microsoft.com/office/drawing/2014/main" id="{4B68C0A2-57B7-429C-883F-DD33E2DCC9E3}"/>
                </a:ext>
              </a:extLst>
            </p:cNvPr>
            <p:cNvSpPr/>
            <p:nvPr/>
          </p:nvSpPr>
          <p:spPr>
            <a:xfrm>
              <a:off x="3348276" y="1133396"/>
              <a:ext cx="1984135" cy="11154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65854436-EB30-4014-9557-472D4DD01B6B}"/>
                </a:ext>
              </a:extLst>
            </p:cNvPr>
            <p:cNvSpPr/>
            <p:nvPr/>
          </p:nvSpPr>
          <p:spPr>
            <a:xfrm>
              <a:off x="4587125" y="1472518"/>
              <a:ext cx="1213009" cy="2688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5A7EF086-DEB2-428B-8CEE-CD72E418A1B8}"/>
                </a:ext>
              </a:extLst>
            </p:cNvPr>
            <p:cNvSpPr/>
            <p:nvPr/>
          </p:nvSpPr>
          <p:spPr>
            <a:xfrm>
              <a:off x="5811690" y="1472518"/>
              <a:ext cx="999858" cy="12818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A75F4A96-9472-4BEC-905D-715F0601C57C}"/>
                </a:ext>
              </a:extLst>
            </p:cNvPr>
            <p:cNvSpPr/>
            <p:nvPr/>
          </p:nvSpPr>
          <p:spPr>
            <a:xfrm>
              <a:off x="5966938" y="1804625"/>
              <a:ext cx="1675353" cy="12818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CE2CC0D1-CD0A-4A44-A98E-31A42B19315B}"/>
                </a:ext>
              </a:extLst>
            </p:cNvPr>
            <p:cNvSpPr/>
            <p:nvPr/>
          </p:nvSpPr>
          <p:spPr>
            <a:xfrm>
              <a:off x="7142366" y="1150042"/>
              <a:ext cx="999858" cy="12818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D3558439-3652-4A91-8A18-A3D43B2D38C3}"/>
                </a:ext>
              </a:extLst>
            </p:cNvPr>
            <p:cNvSpPr/>
            <p:nvPr/>
          </p:nvSpPr>
          <p:spPr>
            <a:xfrm>
              <a:off x="7917516" y="1472518"/>
              <a:ext cx="999858" cy="12818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DBD7559D-62BE-4720-96A1-637931B241FD}"/>
                </a:ext>
              </a:extLst>
            </p:cNvPr>
            <p:cNvSpPr/>
            <p:nvPr/>
          </p:nvSpPr>
          <p:spPr>
            <a:xfrm>
              <a:off x="8241585" y="1148957"/>
              <a:ext cx="999858" cy="12818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34644944-1151-4C5F-8932-F6B33C9C68E8}"/>
                </a:ext>
              </a:extLst>
            </p:cNvPr>
            <p:cNvSpPr/>
            <p:nvPr/>
          </p:nvSpPr>
          <p:spPr>
            <a:xfrm>
              <a:off x="8612575" y="1804625"/>
              <a:ext cx="999858" cy="12818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6103DEA9-7BF1-4094-9C17-164CA7BA1A45}"/>
                </a:ext>
              </a:extLst>
            </p:cNvPr>
            <p:cNvSpPr/>
            <p:nvPr/>
          </p:nvSpPr>
          <p:spPr>
            <a:xfrm>
              <a:off x="9069774" y="1472518"/>
              <a:ext cx="1042588" cy="2462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1117682B-41CB-4F4B-B0D3-591D2B97E6A8}"/>
                </a:ext>
              </a:extLst>
            </p:cNvPr>
            <p:cNvSpPr/>
            <p:nvPr/>
          </p:nvSpPr>
          <p:spPr>
            <a:xfrm>
              <a:off x="10112361" y="1481064"/>
              <a:ext cx="1376971" cy="11964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CF0B65E1-EC3B-41F0-87CC-E9FA993A15DF}"/>
                </a:ext>
              </a:extLst>
            </p:cNvPr>
            <p:cNvSpPr txBox="1"/>
            <p:nvPr/>
          </p:nvSpPr>
          <p:spPr>
            <a:xfrm>
              <a:off x="8468041" y="1089939"/>
              <a:ext cx="546945" cy="246221"/>
            </a:xfrm>
            <a:prstGeom prst="rect">
              <a:avLst/>
            </a:prstGeom>
            <a:noFill/>
          </p:spPr>
          <p:txBody>
            <a:bodyPr wrap="none" rtlCol="0">
              <a:spAutoFit/>
            </a:bodyPr>
            <a:lstStyle/>
            <a:p>
              <a:r>
                <a:rPr lang="fr-FR" sz="1000" dirty="0"/>
                <a:t>DP-like</a:t>
              </a:r>
            </a:p>
          </p:txBody>
        </p:sp>
        <p:sp>
          <p:nvSpPr>
            <p:cNvPr id="18" name="ZoneTexte 17">
              <a:extLst>
                <a:ext uri="{FF2B5EF4-FFF2-40B4-BE49-F238E27FC236}">
                  <a16:creationId xmlns:a16="http://schemas.microsoft.com/office/drawing/2014/main" id="{B8C904A3-C6D2-477C-9E78-E974D40F2131}"/>
                </a:ext>
              </a:extLst>
            </p:cNvPr>
            <p:cNvSpPr txBox="1"/>
            <p:nvPr/>
          </p:nvSpPr>
          <p:spPr>
            <a:xfrm>
              <a:off x="8759683" y="1741330"/>
              <a:ext cx="705642" cy="246221"/>
            </a:xfrm>
            <a:prstGeom prst="rect">
              <a:avLst/>
            </a:prstGeom>
            <a:noFill/>
          </p:spPr>
          <p:txBody>
            <a:bodyPr wrap="none" rtlCol="0">
              <a:spAutoFit/>
            </a:bodyPr>
            <a:lstStyle/>
            <a:p>
              <a:r>
                <a:rPr lang="fr-FR" sz="1000" dirty="0"/>
                <a:t>Hydrolase</a:t>
              </a:r>
            </a:p>
          </p:txBody>
        </p:sp>
        <p:sp>
          <p:nvSpPr>
            <p:cNvPr id="19" name="ZoneTexte 18">
              <a:extLst>
                <a:ext uri="{FF2B5EF4-FFF2-40B4-BE49-F238E27FC236}">
                  <a16:creationId xmlns:a16="http://schemas.microsoft.com/office/drawing/2014/main" id="{05E18FBE-865B-4F19-86CC-3A01E6C3991D}"/>
                </a:ext>
              </a:extLst>
            </p:cNvPr>
            <p:cNvSpPr txBox="1"/>
            <p:nvPr/>
          </p:nvSpPr>
          <p:spPr>
            <a:xfrm>
              <a:off x="8981491" y="1391815"/>
              <a:ext cx="1261884" cy="400110"/>
            </a:xfrm>
            <a:prstGeom prst="rect">
              <a:avLst/>
            </a:prstGeom>
            <a:noFill/>
          </p:spPr>
          <p:txBody>
            <a:bodyPr wrap="none" rtlCol="0">
              <a:spAutoFit/>
            </a:bodyPr>
            <a:lstStyle/>
            <a:p>
              <a:r>
                <a:rPr lang="fr-FR" sz="1000" dirty="0"/>
                <a:t>Fumarate hydratase </a:t>
              </a:r>
            </a:p>
            <a:p>
              <a:r>
                <a:rPr lang="fr-FR" sz="1000" dirty="0"/>
                <a:t>class I</a:t>
              </a:r>
            </a:p>
          </p:txBody>
        </p:sp>
        <p:sp>
          <p:nvSpPr>
            <p:cNvPr id="20" name="ZoneTexte 19">
              <a:extLst>
                <a:ext uri="{FF2B5EF4-FFF2-40B4-BE49-F238E27FC236}">
                  <a16:creationId xmlns:a16="http://schemas.microsoft.com/office/drawing/2014/main" id="{82713688-CECA-4D33-9B4D-8793487F9DD3}"/>
                </a:ext>
              </a:extLst>
            </p:cNvPr>
            <p:cNvSpPr txBox="1"/>
            <p:nvPr/>
          </p:nvSpPr>
          <p:spPr>
            <a:xfrm>
              <a:off x="10099208" y="1422046"/>
              <a:ext cx="1390124" cy="246221"/>
            </a:xfrm>
            <a:prstGeom prst="rect">
              <a:avLst/>
            </a:prstGeom>
            <a:noFill/>
          </p:spPr>
          <p:txBody>
            <a:bodyPr wrap="none" rtlCol="0">
              <a:spAutoFit/>
            </a:bodyPr>
            <a:lstStyle/>
            <a:p>
              <a:r>
                <a:rPr lang="fr-FR" sz="1000" dirty="0" err="1"/>
                <a:t>Tripeptidyl</a:t>
              </a:r>
              <a:r>
                <a:rPr lang="fr-FR" sz="1000" dirty="0"/>
                <a:t>-peptidase II</a:t>
              </a:r>
            </a:p>
          </p:txBody>
        </p:sp>
        <p:sp>
          <p:nvSpPr>
            <p:cNvPr id="21" name="ZoneTexte 20">
              <a:extLst>
                <a:ext uri="{FF2B5EF4-FFF2-40B4-BE49-F238E27FC236}">
                  <a16:creationId xmlns:a16="http://schemas.microsoft.com/office/drawing/2014/main" id="{118AA1E3-73AF-4C32-9ECC-668F45273245}"/>
                </a:ext>
              </a:extLst>
            </p:cNvPr>
            <p:cNvSpPr txBox="1"/>
            <p:nvPr/>
          </p:nvSpPr>
          <p:spPr>
            <a:xfrm>
              <a:off x="7929265" y="1413981"/>
              <a:ext cx="1040670" cy="246221"/>
            </a:xfrm>
            <a:prstGeom prst="rect">
              <a:avLst/>
            </a:prstGeom>
            <a:noFill/>
          </p:spPr>
          <p:txBody>
            <a:bodyPr wrap="none" rtlCol="0">
              <a:spAutoFit/>
            </a:bodyPr>
            <a:lstStyle/>
            <a:p>
              <a:r>
                <a:rPr lang="fr-FR" sz="1000" dirty="0"/>
                <a:t>Uncharacterized</a:t>
              </a:r>
            </a:p>
          </p:txBody>
        </p:sp>
        <p:sp>
          <p:nvSpPr>
            <p:cNvPr id="22" name="ZoneTexte 21">
              <a:extLst>
                <a:ext uri="{FF2B5EF4-FFF2-40B4-BE49-F238E27FC236}">
                  <a16:creationId xmlns:a16="http://schemas.microsoft.com/office/drawing/2014/main" id="{9A43014D-0D1E-479F-B24C-22AE5ED93165}"/>
                </a:ext>
              </a:extLst>
            </p:cNvPr>
            <p:cNvSpPr txBox="1"/>
            <p:nvPr/>
          </p:nvSpPr>
          <p:spPr>
            <a:xfrm>
              <a:off x="7218140" y="1089939"/>
              <a:ext cx="848309" cy="246221"/>
            </a:xfrm>
            <a:prstGeom prst="rect">
              <a:avLst/>
            </a:prstGeom>
            <a:noFill/>
          </p:spPr>
          <p:txBody>
            <a:bodyPr wrap="none" rtlCol="0">
              <a:spAutoFit/>
            </a:bodyPr>
            <a:lstStyle/>
            <a:p>
              <a:r>
                <a:rPr lang="fr-FR" sz="1000" dirty="0"/>
                <a:t>Ricin B </a:t>
              </a:r>
              <a:r>
                <a:rPr lang="fr-FR" sz="1000" dirty="0" err="1"/>
                <a:t>lectin</a:t>
              </a:r>
              <a:endParaRPr lang="fr-FR" sz="1000" dirty="0"/>
            </a:p>
          </p:txBody>
        </p:sp>
        <p:sp>
          <p:nvSpPr>
            <p:cNvPr id="23" name="ZoneTexte 22">
              <a:extLst>
                <a:ext uri="{FF2B5EF4-FFF2-40B4-BE49-F238E27FC236}">
                  <a16:creationId xmlns:a16="http://schemas.microsoft.com/office/drawing/2014/main" id="{E99D3DF2-1B71-4C4E-BB25-101D9712BEF3}"/>
                </a:ext>
              </a:extLst>
            </p:cNvPr>
            <p:cNvSpPr txBox="1"/>
            <p:nvPr/>
          </p:nvSpPr>
          <p:spPr>
            <a:xfrm>
              <a:off x="6007572" y="1741329"/>
              <a:ext cx="1598515" cy="246221"/>
            </a:xfrm>
            <a:prstGeom prst="rect">
              <a:avLst/>
            </a:prstGeom>
            <a:noFill/>
          </p:spPr>
          <p:txBody>
            <a:bodyPr wrap="none" rtlCol="0">
              <a:spAutoFit/>
            </a:bodyPr>
            <a:lstStyle/>
            <a:p>
              <a:r>
                <a:rPr lang="fr-FR" sz="1000" dirty="0"/>
                <a:t>Fumarate hydratase class II</a:t>
              </a:r>
            </a:p>
          </p:txBody>
        </p:sp>
        <p:sp>
          <p:nvSpPr>
            <p:cNvPr id="24" name="ZoneTexte 23">
              <a:extLst>
                <a:ext uri="{FF2B5EF4-FFF2-40B4-BE49-F238E27FC236}">
                  <a16:creationId xmlns:a16="http://schemas.microsoft.com/office/drawing/2014/main" id="{3B606DCF-B44A-4B91-B9AC-9EF831D28181}"/>
                </a:ext>
              </a:extLst>
            </p:cNvPr>
            <p:cNvSpPr txBox="1"/>
            <p:nvPr/>
          </p:nvSpPr>
          <p:spPr>
            <a:xfrm>
              <a:off x="5865480" y="1403646"/>
              <a:ext cx="827471" cy="246221"/>
            </a:xfrm>
            <a:prstGeom prst="rect">
              <a:avLst/>
            </a:prstGeom>
            <a:noFill/>
          </p:spPr>
          <p:txBody>
            <a:bodyPr wrap="none" rtlCol="0">
              <a:spAutoFit/>
            </a:bodyPr>
            <a:lstStyle/>
            <a:p>
              <a:r>
                <a:rPr lang="fr-FR" sz="1000" dirty="0"/>
                <a:t>DUF domain</a:t>
              </a:r>
            </a:p>
          </p:txBody>
        </p:sp>
        <p:sp>
          <p:nvSpPr>
            <p:cNvPr id="25" name="ZoneTexte 24">
              <a:extLst>
                <a:ext uri="{FF2B5EF4-FFF2-40B4-BE49-F238E27FC236}">
                  <a16:creationId xmlns:a16="http://schemas.microsoft.com/office/drawing/2014/main" id="{359CAF1F-3B6D-42B8-9F67-0C7DFE81F036}"/>
                </a:ext>
              </a:extLst>
            </p:cNvPr>
            <p:cNvSpPr txBox="1"/>
            <p:nvPr/>
          </p:nvSpPr>
          <p:spPr>
            <a:xfrm>
              <a:off x="4592428" y="1413981"/>
              <a:ext cx="1261884" cy="400110"/>
            </a:xfrm>
            <a:prstGeom prst="rect">
              <a:avLst/>
            </a:prstGeom>
            <a:noFill/>
          </p:spPr>
          <p:txBody>
            <a:bodyPr wrap="none" rtlCol="0">
              <a:spAutoFit/>
            </a:bodyPr>
            <a:lstStyle/>
            <a:p>
              <a:r>
                <a:rPr lang="fr-FR" sz="1000" dirty="0"/>
                <a:t>Sérine/</a:t>
              </a:r>
              <a:r>
                <a:rPr lang="fr-FR" sz="1000" dirty="0" err="1"/>
                <a:t>Threonine</a:t>
              </a:r>
              <a:r>
                <a:rPr lang="fr-FR" sz="1000" dirty="0"/>
                <a:t> </a:t>
              </a:r>
            </a:p>
            <a:p>
              <a:r>
                <a:rPr lang="fr-FR" sz="1000" dirty="0"/>
                <a:t>Protein phosphatase</a:t>
              </a:r>
            </a:p>
          </p:txBody>
        </p:sp>
        <p:sp>
          <p:nvSpPr>
            <p:cNvPr id="26" name="ZoneTexte 25">
              <a:extLst>
                <a:ext uri="{FF2B5EF4-FFF2-40B4-BE49-F238E27FC236}">
                  <a16:creationId xmlns:a16="http://schemas.microsoft.com/office/drawing/2014/main" id="{2CC45D98-49BA-492D-A4C1-D89F24BA6735}"/>
                </a:ext>
              </a:extLst>
            </p:cNvPr>
            <p:cNvSpPr txBox="1"/>
            <p:nvPr/>
          </p:nvSpPr>
          <p:spPr>
            <a:xfrm>
              <a:off x="3316895" y="1053969"/>
              <a:ext cx="2101857" cy="246221"/>
            </a:xfrm>
            <a:prstGeom prst="rect">
              <a:avLst/>
            </a:prstGeom>
            <a:noFill/>
          </p:spPr>
          <p:txBody>
            <a:bodyPr wrap="none" rtlCol="0">
              <a:spAutoFit/>
            </a:bodyPr>
            <a:lstStyle/>
            <a:p>
              <a:r>
                <a:rPr lang="fr-FR" sz="1000" dirty="0"/>
                <a:t>Penicillin insensitive </a:t>
              </a:r>
              <a:r>
                <a:rPr lang="fr-FR" sz="1000" dirty="0" err="1"/>
                <a:t>transglycosylase</a:t>
              </a:r>
              <a:endParaRPr lang="fr-FR" sz="1000" dirty="0"/>
            </a:p>
          </p:txBody>
        </p:sp>
        <p:sp>
          <p:nvSpPr>
            <p:cNvPr id="27" name="Rectangle 26">
              <a:extLst>
                <a:ext uri="{FF2B5EF4-FFF2-40B4-BE49-F238E27FC236}">
                  <a16:creationId xmlns:a16="http://schemas.microsoft.com/office/drawing/2014/main" id="{7BAA48A1-05FA-476C-8EDC-E0225EF06287}"/>
                </a:ext>
              </a:extLst>
            </p:cNvPr>
            <p:cNvSpPr/>
            <p:nvPr/>
          </p:nvSpPr>
          <p:spPr>
            <a:xfrm>
              <a:off x="3552571" y="944359"/>
              <a:ext cx="1162455" cy="72957"/>
            </a:xfrm>
            <a:prstGeom prst="rect">
              <a:avLst/>
            </a:prstGeom>
            <a:solidFill>
              <a:srgbClr val="DD0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89679E91-9525-45FB-8EC2-ABADBE7764CB}"/>
                </a:ext>
              </a:extLst>
            </p:cNvPr>
            <p:cNvSpPr/>
            <p:nvPr/>
          </p:nvSpPr>
          <p:spPr>
            <a:xfrm>
              <a:off x="4763017" y="1281903"/>
              <a:ext cx="1069161" cy="76744"/>
            </a:xfrm>
            <a:prstGeom prst="rect">
              <a:avLst/>
            </a:prstGeom>
            <a:solidFill>
              <a:srgbClr val="DD0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1F202C3A-1E23-465B-BAEA-D9FA9ECDF3F2}"/>
                </a:ext>
              </a:extLst>
            </p:cNvPr>
            <p:cNvSpPr/>
            <p:nvPr/>
          </p:nvSpPr>
          <p:spPr>
            <a:xfrm>
              <a:off x="6390802" y="1609251"/>
              <a:ext cx="751564" cy="83928"/>
            </a:xfrm>
            <a:prstGeom prst="rect">
              <a:avLst/>
            </a:prstGeom>
            <a:solidFill>
              <a:srgbClr val="DD0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Rectangle 29">
              <a:extLst>
                <a:ext uri="{FF2B5EF4-FFF2-40B4-BE49-F238E27FC236}">
                  <a16:creationId xmlns:a16="http://schemas.microsoft.com/office/drawing/2014/main" id="{06BA63E4-8FD8-4D78-B04E-CEF759E3193E}"/>
                </a:ext>
              </a:extLst>
            </p:cNvPr>
            <p:cNvSpPr/>
            <p:nvPr/>
          </p:nvSpPr>
          <p:spPr>
            <a:xfrm>
              <a:off x="8759683" y="1608450"/>
              <a:ext cx="298535" cy="72957"/>
            </a:xfrm>
            <a:prstGeom prst="rect">
              <a:avLst/>
            </a:prstGeom>
            <a:solidFill>
              <a:srgbClr val="DD0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8126E3F0-31B2-48B1-B0B5-65CEC2DB517E}"/>
                </a:ext>
              </a:extLst>
            </p:cNvPr>
            <p:cNvSpPr/>
            <p:nvPr/>
          </p:nvSpPr>
          <p:spPr>
            <a:xfrm>
              <a:off x="9167386" y="1268175"/>
              <a:ext cx="892989" cy="84408"/>
            </a:xfrm>
            <a:prstGeom prst="rect">
              <a:avLst/>
            </a:prstGeom>
            <a:solidFill>
              <a:srgbClr val="DD0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Rectangle 31">
              <a:extLst>
                <a:ext uri="{FF2B5EF4-FFF2-40B4-BE49-F238E27FC236}">
                  <a16:creationId xmlns:a16="http://schemas.microsoft.com/office/drawing/2014/main" id="{AA264E25-A386-4007-B58F-F9C7FF00B8D8}"/>
                </a:ext>
              </a:extLst>
            </p:cNvPr>
            <p:cNvSpPr/>
            <p:nvPr/>
          </p:nvSpPr>
          <p:spPr>
            <a:xfrm>
              <a:off x="8092087" y="1281903"/>
              <a:ext cx="325817" cy="76744"/>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Flèche : bas 32">
              <a:extLst>
                <a:ext uri="{FF2B5EF4-FFF2-40B4-BE49-F238E27FC236}">
                  <a16:creationId xmlns:a16="http://schemas.microsoft.com/office/drawing/2014/main" id="{C3E93AFD-3EEC-45C8-994F-1E22AA1DD03E}"/>
                </a:ext>
              </a:extLst>
            </p:cNvPr>
            <p:cNvSpPr/>
            <p:nvPr/>
          </p:nvSpPr>
          <p:spPr>
            <a:xfrm rot="5400000">
              <a:off x="7089881" y="1598641"/>
              <a:ext cx="80129" cy="111618"/>
            </a:xfrm>
            <a:prstGeom prst="downArrow">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Flèche : bas 33">
              <a:extLst>
                <a:ext uri="{FF2B5EF4-FFF2-40B4-BE49-F238E27FC236}">
                  <a16:creationId xmlns:a16="http://schemas.microsoft.com/office/drawing/2014/main" id="{D64A0448-3464-4B4E-AEC7-16F8428967C8}"/>
                </a:ext>
              </a:extLst>
            </p:cNvPr>
            <p:cNvSpPr/>
            <p:nvPr/>
          </p:nvSpPr>
          <p:spPr>
            <a:xfrm rot="5400000">
              <a:off x="9068780" y="1385902"/>
              <a:ext cx="80129" cy="111618"/>
            </a:xfrm>
            <a:prstGeom prst="downArrow">
              <a:avLst/>
            </a:prstGeom>
            <a:solidFill>
              <a:schemeClr val="bg2"/>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57" name="Image 56">
            <a:extLst>
              <a:ext uri="{FF2B5EF4-FFF2-40B4-BE49-F238E27FC236}">
                <a16:creationId xmlns:a16="http://schemas.microsoft.com/office/drawing/2014/main" id="{F89A9F34-2C12-C044-A1D8-CC939A253D3C}"/>
              </a:ext>
            </a:extLst>
          </p:cNvPr>
          <p:cNvPicPr>
            <a:picLocks noChangeAspect="1"/>
          </p:cNvPicPr>
          <p:nvPr/>
        </p:nvPicPr>
        <p:blipFill rotWithShape="1">
          <a:blip r:embed="rId3"/>
          <a:srcRect b="48826"/>
          <a:stretch/>
        </p:blipFill>
        <p:spPr>
          <a:xfrm>
            <a:off x="-1" y="-4530"/>
            <a:ext cx="12191999" cy="2795203"/>
          </a:xfrm>
          <a:prstGeom prst="rect">
            <a:avLst/>
          </a:prstGeom>
        </p:spPr>
      </p:pic>
      <p:sp>
        <p:nvSpPr>
          <p:cNvPr id="59" name="ZoneTexte 58">
            <a:extLst>
              <a:ext uri="{FF2B5EF4-FFF2-40B4-BE49-F238E27FC236}">
                <a16:creationId xmlns:a16="http://schemas.microsoft.com/office/drawing/2014/main" id="{6CDD40ED-C710-1120-4BD9-E32BE782E234}"/>
              </a:ext>
            </a:extLst>
          </p:cNvPr>
          <p:cNvSpPr txBox="1"/>
          <p:nvPr/>
        </p:nvSpPr>
        <p:spPr>
          <a:xfrm>
            <a:off x="0" y="5463514"/>
            <a:ext cx="12025132" cy="923330"/>
          </a:xfrm>
          <a:prstGeom prst="rect">
            <a:avLst/>
          </a:prstGeom>
          <a:noFill/>
        </p:spPr>
        <p:txBody>
          <a:bodyPr wrap="square" rtlCol="0">
            <a:spAutoFit/>
          </a:bodyPr>
          <a:lstStyle/>
          <a:p>
            <a:r>
              <a:rPr lang="fr-FR" dirty="0"/>
              <a:t>Remark: the cluster predictions shed-light the </a:t>
            </a:r>
            <a:r>
              <a:rPr lang="en-US" i="1" dirty="0"/>
              <a:t>Fumarate hydratase class II coding gene, the hydrolase coding gene</a:t>
            </a:r>
            <a:r>
              <a:rPr lang="fr-FR" dirty="0"/>
              <a:t>, a </a:t>
            </a:r>
            <a:r>
              <a:rPr lang="fr-FR" i="1" dirty="0"/>
              <a:t>DUF domain </a:t>
            </a:r>
            <a:r>
              <a:rPr lang="en-US" i="1" dirty="0"/>
              <a:t>coding gene</a:t>
            </a:r>
            <a:r>
              <a:rPr lang="fr-FR" i="1" dirty="0"/>
              <a:t> </a:t>
            </a:r>
            <a:r>
              <a:rPr lang="fr-FR" dirty="0"/>
              <a:t>and</a:t>
            </a:r>
            <a:r>
              <a:rPr lang="fr-FR" i="1" dirty="0"/>
              <a:t> </a:t>
            </a:r>
            <a:r>
              <a:rPr lang="fr-FR" dirty="0"/>
              <a:t>a </a:t>
            </a:r>
            <a:r>
              <a:rPr lang="fr-FR" i="1" dirty="0"/>
              <a:t>penicillin insensitive transglycolase</a:t>
            </a:r>
            <a:r>
              <a:rPr lang="fr-FR" dirty="0"/>
              <a:t> </a:t>
            </a:r>
            <a:r>
              <a:rPr lang="en-US" i="1" dirty="0"/>
              <a:t>coding gene</a:t>
            </a:r>
            <a:r>
              <a:rPr lang="fr-FR" dirty="0"/>
              <a:t> </a:t>
            </a:r>
          </a:p>
          <a:p>
            <a:endParaRPr lang="fr-FR" dirty="0"/>
          </a:p>
        </p:txBody>
      </p:sp>
      <p:sp>
        <p:nvSpPr>
          <p:cNvPr id="60" name="Rectangle 59">
            <a:extLst>
              <a:ext uri="{FF2B5EF4-FFF2-40B4-BE49-F238E27FC236}">
                <a16:creationId xmlns:a16="http://schemas.microsoft.com/office/drawing/2014/main" id="{A7C15F31-B775-7798-6034-6A90C6F26918}"/>
              </a:ext>
            </a:extLst>
          </p:cNvPr>
          <p:cNvSpPr/>
          <p:nvPr/>
        </p:nvSpPr>
        <p:spPr>
          <a:xfrm>
            <a:off x="3078102" y="5206858"/>
            <a:ext cx="5328575" cy="369332"/>
          </a:xfrm>
          <a:prstGeom prst="rect">
            <a:avLst/>
          </a:prstGeom>
        </p:spPr>
        <p:txBody>
          <a:bodyPr wrap="none">
            <a:spAutoFit/>
          </a:bodyPr>
          <a:lstStyle/>
          <a:p>
            <a:pPr algn="ctr"/>
            <a:r>
              <a:rPr lang="fr-FR" dirty="0"/>
              <a:t>Genomic zone of </a:t>
            </a:r>
            <a:r>
              <a:rPr lang="fr-FR" i="1" dirty="0"/>
              <a:t>Streptomyces viridochromogenes DPL</a:t>
            </a:r>
          </a:p>
        </p:txBody>
      </p:sp>
      <p:grpSp>
        <p:nvGrpSpPr>
          <p:cNvPr id="61" name="Groupe 60">
            <a:extLst>
              <a:ext uri="{FF2B5EF4-FFF2-40B4-BE49-F238E27FC236}">
                <a16:creationId xmlns:a16="http://schemas.microsoft.com/office/drawing/2014/main" id="{0B824626-2878-95C4-027A-6EA9E32D2AB4}"/>
              </a:ext>
            </a:extLst>
          </p:cNvPr>
          <p:cNvGrpSpPr/>
          <p:nvPr/>
        </p:nvGrpSpPr>
        <p:grpSpPr>
          <a:xfrm>
            <a:off x="166869" y="6357785"/>
            <a:ext cx="7757113" cy="446675"/>
            <a:chOff x="166869" y="6357785"/>
            <a:chExt cx="7757113" cy="446675"/>
          </a:xfrm>
        </p:grpSpPr>
        <p:sp>
          <p:nvSpPr>
            <p:cNvPr id="62" name="Rectangle 61">
              <a:extLst>
                <a:ext uri="{FF2B5EF4-FFF2-40B4-BE49-F238E27FC236}">
                  <a16:creationId xmlns:a16="http://schemas.microsoft.com/office/drawing/2014/main" id="{067DB4EE-8608-CDB2-91B4-D5A0D0254CC1}"/>
                </a:ext>
              </a:extLst>
            </p:cNvPr>
            <p:cNvSpPr/>
            <p:nvPr/>
          </p:nvSpPr>
          <p:spPr>
            <a:xfrm>
              <a:off x="166869" y="6402309"/>
              <a:ext cx="342061" cy="146398"/>
            </a:xfrm>
            <a:prstGeom prst="rect">
              <a:avLst/>
            </a:prstGeom>
            <a:solidFill>
              <a:srgbClr val="F216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63" name="Rectangle 62">
              <a:extLst>
                <a:ext uri="{FF2B5EF4-FFF2-40B4-BE49-F238E27FC236}">
                  <a16:creationId xmlns:a16="http://schemas.microsoft.com/office/drawing/2014/main" id="{64573311-D217-A64E-C4B3-6BF18DF45E41}"/>
                </a:ext>
              </a:extLst>
            </p:cNvPr>
            <p:cNvSpPr/>
            <p:nvPr/>
          </p:nvSpPr>
          <p:spPr>
            <a:xfrm>
              <a:off x="166869" y="6600254"/>
              <a:ext cx="342061" cy="14639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64" name="Rectangle 63">
              <a:extLst>
                <a:ext uri="{FF2B5EF4-FFF2-40B4-BE49-F238E27FC236}">
                  <a16:creationId xmlns:a16="http://schemas.microsoft.com/office/drawing/2014/main" id="{BA5BC1EA-3B8D-7548-5055-F916B83C0BBE}"/>
                </a:ext>
              </a:extLst>
            </p:cNvPr>
            <p:cNvSpPr/>
            <p:nvPr/>
          </p:nvSpPr>
          <p:spPr>
            <a:xfrm>
              <a:off x="2983191" y="6395577"/>
              <a:ext cx="342061" cy="14639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65" name="Rectangle 64">
              <a:extLst>
                <a:ext uri="{FF2B5EF4-FFF2-40B4-BE49-F238E27FC236}">
                  <a16:creationId xmlns:a16="http://schemas.microsoft.com/office/drawing/2014/main" id="{93782795-F31D-D87D-EE41-0DBFD47FDBDC}"/>
                </a:ext>
              </a:extLst>
            </p:cNvPr>
            <p:cNvSpPr/>
            <p:nvPr/>
          </p:nvSpPr>
          <p:spPr>
            <a:xfrm>
              <a:off x="2983366" y="6598278"/>
              <a:ext cx="342061" cy="1463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66" name="Flèche : bas 63">
              <a:extLst>
                <a:ext uri="{FF2B5EF4-FFF2-40B4-BE49-F238E27FC236}">
                  <a16:creationId xmlns:a16="http://schemas.microsoft.com/office/drawing/2014/main" id="{BBFF60AE-F84A-1E16-46B4-F1FC22D3A77F}"/>
                </a:ext>
              </a:extLst>
            </p:cNvPr>
            <p:cNvSpPr/>
            <p:nvPr/>
          </p:nvSpPr>
          <p:spPr>
            <a:xfrm rot="16200000">
              <a:off x="5568221" y="6404741"/>
              <a:ext cx="146398" cy="191375"/>
            </a:xfrm>
            <a:prstGeom prst="down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dirty="0"/>
            </a:p>
          </p:txBody>
        </p:sp>
        <p:sp>
          <p:nvSpPr>
            <p:cNvPr id="67" name="ZoneTexte 66">
              <a:extLst>
                <a:ext uri="{FF2B5EF4-FFF2-40B4-BE49-F238E27FC236}">
                  <a16:creationId xmlns:a16="http://schemas.microsoft.com/office/drawing/2014/main" id="{D4D8B23D-91B4-F743-E080-CAEDAD23BDCC}"/>
                </a:ext>
              </a:extLst>
            </p:cNvPr>
            <p:cNvSpPr txBox="1"/>
            <p:nvPr/>
          </p:nvSpPr>
          <p:spPr>
            <a:xfrm>
              <a:off x="507833" y="6357785"/>
              <a:ext cx="2113079" cy="230832"/>
            </a:xfrm>
            <a:prstGeom prst="rect">
              <a:avLst/>
            </a:prstGeom>
            <a:noFill/>
          </p:spPr>
          <p:txBody>
            <a:bodyPr wrap="none" rtlCol="0">
              <a:spAutoFit/>
            </a:bodyPr>
            <a:lstStyle/>
            <a:p>
              <a:r>
                <a:rPr lang="fr-FR" sz="900" dirty="0"/>
                <a:t>Gene involved in compound biosynthesis</a:t>
              </a:r>
            </a:p>
          </p:txBody>
        </p:sp>
        <p:sp>
          <p:nvSpPr>
            <p:cNvPr id="68" name="ZoneTexte 67">
              <a:extLst>
                <a:ext uri="{FF2B5EF4-FFF2-40B4-BE49-F238E27FC236}">
                  <a16:creationId xmlns:a16="http://schemas.microsoft.com/office/drawing/2014/main" id="{260E8B5B-9EA4-D6D7-3B6A-849A0A6BED6E}"/>
                </a:ext>
              </a:extLst>
            </p:cNvPr>
            <p:cNvSpPr txBox="1"/>
            <p:nvPr/>
          </p:nvSpPr>
          <p:spPr>
            <a:xfrm>
              <a:off x="507833" y="6556072"/>
              <a:ext cx="1970411" cy="230832"/>
            </a:xfrm>
            <a:prstGeom prst="rect">
              <a:avLst/>
            </a:prstGeom>
            <a:noFill/>
          </p:spPr>
          <p:txBody>
            <a:bodyPr wrap="none" rtlCol="0">
              <a:spAutoFit/>
            </a:bodyPr>
            <a:lstStyle/>
            <a:p>
              <a:r>
                <a:rPr lang="fr-FR" sz="900" dirty="0"/>
                <a:t>Gene involved in compound transport</a:t>
              </a:r>
            </a:p>
          </p:txBody>
        </p:sp>
        <p:sp>
          <p:nvSpPr>
            <p:cNvPr id="69" name="ZoneTexte 68">
              <a:extLst>
                <a:ext uri="{FF2B5EF4-FFF2-40B4-BE49-F238E27FC236}">
                  <a16:creationId xmlns:a16="http://schemas.microsoft.com/office/drawing/2014/main" id="{0A15532C-3DC8-35E9-1875-C4E15E9FA9F3}"/>
                </a:ext>
              </a:extLst>
            </p:cNvPr>
            <p:cNvSpPr txBox="1"/>
            <p:nvPr/>
          </p:nvSpPr>
          <p:spPr>
            <a:xfrm>
              <a:off x="3324155" y="6363461"/>
              <a:ext cx="946093" cy="230832"/>
            </a:xfrm>
            <a:prstGeom prst="rect">
              <a:avLst/>
            </a:prstGeom>
            <a:noFill/>
          </p:spPr>
          <p:txBody>
            <a:bodyPr wrap="none" rtlCol="0">
              <a:spAutoFit/>
            </a:bodyPr>
            <a:lstStyle/>
            <a:p>
              <a:r>
                <a:rPr lang="fr-FR" sz="900" dirty="0"/>
                <a:t>Regulation gene</a:t>
              </a:r>
            </a:p>
          </p:txBody>
        </p:sp>
        <p:sp>
          <p:nvSpPr>
            <p:cNvPr id="70" name="ZoneTexte 69">
              <a:extLst>
                <a:ext uri="{FF2B5EF4-FFF2-40B4-BE49-F238E27FC236}">
                  <a16:creationId xmlns:a16="http://schemas.microsoft.com/office/drawing/2014/main" id="{7EDE6271-67F7-A4B8-F046-220094CE9FBF}"/>
                </a:ext>
              </a:extLst>
            </p:cNvPr>
            <p:cNvSpPr txBox="1"/>
            <p:nvPr/>
          </p:nvSpPr>
          <p:spPr>
            <a:xfrm>
              <a:off x="3325252" y="6560977"/>
              <a:ext cx="1919115" cy="230832"/>
            </a:xfrm>
            <a:prstGeom prst="rect">
              <a:avLst/>
            </a:prstGeom>
            <a:noFill/>
          </p:spPr>
          <p:txBody>
            <a:bodyPr wrap="none" rtlCol="0">
              <a:spAutoFit/>
            </a:bodyPr>
            <a:lstStyle/>
            <a:p>
              <a:r>
                <a:rPr lang="fr-FR" sz="900" dirty="0"/>
                <a:t>Uncharacterized protein coding gene</a:t>
              </a:r>
            </a:p>
          </p:txBody>
        </p:sp>
        <p:sp>
          <p:nvSpPr>
            <p:cNvPr id="71" name="ZoneTexte 70">
              <a:extLst>
                <a:ext uri="{FF2B5EF4-FFF2-40B4-BE49-F238E27FC236}">
                  <a16:creationId xmlns:a16="http://schemas.microsoft.com/office/drawing/2014/main" id="{8CD16089-9828-3D74-41B6-90629121E2C1}"/>
                </a:ext>
              </a:extLst>
            </p:cNvPr>
            <p:cNvSpPr txBox="1"/>
            <p:nvPr/>
          </p:nvSpPr>
          <p:spPr>
            <a:xfrm>
              <a:off x="5884641" y="6385012"/>
              <a:ext cx="2039341" cy="230832"/>
            </a:xfrm>
            <a:prstGeom prst="rect">
              <a:avLst/>
            </a:prstGeom>
            <a:noFill/>
          </p:spPr>
          <p:txBody>
            <a:bodyPr wrap="none" rtlCol="0">
              <a:spAutoFit/>
            </a:bodyPr>
            <a:lstStyle/>
            <a:p>
              <a:r>
                <a:rPr lang="fr-FR" sz="900" dirty="0"/>
                <a:t>Promotor predicted by Softberry server</a:t>
              </a:r>
            </a:p>
          </p:txBody>
        </p:sp>
        <p:sp>
          <p:nvSpPr>
            <p:cNvPr id="72" name="Rectangle 71">
              <a:extLst>
                <a:ext uri="{FF2B5EF4-FFF2-40B4-BE49-F238E27FC236}">
                  <a16:creationId xmlns:a16="http://schemas.microsoft.com/office/drawing/2014/main" id="{1DC23859-63FA-775B-9BE4-EA3A1ECA85BB}"/>
                </a:ext>
              </a:extLst>
            </p:cNvPr>
            <p:cNvSpPr/>
            <p:nvPr/>
          </p:nvSpPr>
          <p:spPr>
            <a:xfrm>
              <a:off x="5546278" y="6619230"/>
              <a:ext cx="342061" cy="14639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73" name="ZoneTexte 72">
              <a:extLst>
                <a:ext uri="{FF2B5EF4-FFF2-40B4-BE49-F238E27FC236}">
                  <a16:creationId xmlns:a16="http://schemas.microsoft.com/office/drawing/2014/main" id="{C7A08AF4-B9FC-E85C-8FB1-AE6C5B266ECA}"/>
                </a:ext>
              </a:extLst>
            </p:cNvPr>
            <p:cNvSpPr txBox="1"/>
            <p:nvPr/>
          </p:nvSpPr>
          <p:spPr>
            <a:xfrm>
              <a:off x="5888339" y="6573628"/>
              <a:ext cx="619080" cy="230832"/>
            </a:xfrm>
            <a:prstGeom prst="rect">
              <a:avLst/>
            </a:prstGeom>
            <a:noFill/>
          </p:spPr>
          <p:txBody>
            <a:bodyPr wrap="none" rtlCol="0">
              <a:spAutoFit/>
            </a:bodyPr>
            <a:lstStyle/>
            <a:p>
              <a:r>
                <a:rPr lang="fr-FR" sz="900" dirty="0"/>
                <a:t>DPL gene</a:t>
              </a:r>
            </a:p>
          </p:txBody>
        </p:sp>
      </p:grpSp>
    </p:spTree>
    <p:extLst>
      <p:ext uri="{BB962C8B-B14F-4D97-AF65-F5344CB8AC3E}">
        <p14:creationId xmlns:p14="http://schemas.microsoft.com/office/powerpoint/2010/main" val="36789315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0124F86-BF80-0843-AB58-B7EE5CDD078D}"/>
              </a:ext>
            </a:extLst>
          </p:cNvPr>
          <p:cNvPicPr>
            <a:picLocks noChangeAspect="1"/>
          </p:cNvPicPr>
          <p:nvPr/>
        </p:nvPicPr>
        <p:blipFill rotWithShape="1">
          <a:blip r:embed="rId3"/>
          <a:srcRect t="48997"/>
          <a:stretch/>
        </p:blipFill>
        <p:spPr>
          <a:xfrm>
            <a:off x="7437" y="2419815"/>
            <a:ext cx="12192000" cy="2929643"/>
          </a:xfrm>
          <a:prstGeom prst="rect">
            <a:avLst/>
          </a:prstGeom>
        </p:spPr>
      </p:pic>
      <p:pic>
        <p:nvPicPr>
          <p:cNvPr id="4" name="Image 3">
            <a:extLst>
              <a:ext uri="{FF2B5EF4-FFF2-40B4-BE49-F238E27FC236}">
                <a16:creationId xmlns:a16="http://schemas.microsoft.com/office/drawing/2014/main" id="{E5B5252B-3A15-F541-B9BC-DF1B64AA966D}"/>
              </a:ext>
            </a:extLst>
          </p:cNvPr>
          <p:cNvPicPr>
            <a:picLocks noChangeAspect="1"/>
          </p:cNvPicPr>
          <p:nvPr/>
        </p:nvPicPr>
        <p:blipFill rotWithShape="1">
          <a:blip r:embed="rId3"/>
          <a:srcRect b="57873"/>
          <a:stretch/>
        </p:blipFill>
        <p:spPr>
          <a:xfrm>
            <a:off x="7437" y="0"/>
            <a:ext cx="12192000" cy="2419815"/>
          </a:xfrm>
          <a:prstGeom prst="rect">
            <a:avLst/>
          </a:prstGeom>
        </p:spPr>
      </p:pic>
      <p:sp>
        <p:nvSpPr>
          <p:cNvPr id="2" name="Espace réservé du numéro de diapositive 1">
            <a:extLst>
              <a:ext uri="{FF2B5EF4-FFF2-40B4-BE49-F238E27FC236}">
                <a16:creationId xmlns:a16="http://schemas.microsoft.com/office/drawing/2014/main" id="{DC989880-113E-C34E-8514-E7B59C952169}"/>
              </a:ext>
            </a:extLst>
          </p:cNvPr>
          <p:cNvSpPr>
            <a:spLocks noGrp="1"/>
          </p:cNvSpPr>
          <p:nvPr>
            <p:ph type="sldNum" sz="quarter" idx="12"/>
          </p:nvPr>
        </p:nvSpPr>
        <p:spPr/>
        <p:txBody>
          <a:bodyPr/>
          <a:lstStyle/>
          <a:p>
            <a:fld id="{09686F39-2411-784F-95B3-ADDC13B8D7F1}" type="slidenum">
              <a:rPr lang="fr-FR" smtClean="0"/>
              <a:t>9</a:t>
            </a:fld>
            <a:endParaRPr lang="fr-FR"/>
          </a:p>
        </p:txBody>
      </p:sp>
      <p:sp>
        <p:nvSpPr>
          <p:cNvPr id="5" name="Rectangle 4">
            <a:extLst>
              <a:ext uri="{FF2B5EF4-FFF2-40B4-BE49-F238E27FC236}">
                <a16:creationId xmlns:a16="http://schemas.microsoft.com/office/drawing/2014/main" id="{E1E40B92-54FA-4243-5A57-3703D3D189BA}"/>
              </a:ext>
            </a:extLst>
          </p:cNvPr>
          <p:cNvSpPr/>
          <p:nvPr/>
        </p:nvSpPr>
        <p:spPr>
          <a:xfrm>
            <a:off x="3763617" y="5420612"/>
            <a:ext cx="3957558" cy="369332"/>
          </a:xfrm>
          <a:prstGeom prst="rect">
            <a:avLst/>
          </a:prstGeom>
        </p:spPr>
        <p:txBody>
          <a:bodyPr wrap="none">
            <a:spAutoFit/>
          </a:bodyPr>
          <a:lstStyle/>
          <a:p>
            <a:pPr algn="ctr"/>
            <a:r>
              <a:rPr lang="fr-FR" dirty="0"/>
              <a:t>Genomic zone of </a:t>
            </a:r>
            <a:r>
              <a:rPr lang="fr-FR" i="1" dirty="0"/>
              <a:t>Cytstobacter fucus DPL</a:t>
            </a:r>
          </a:p>
        </p:txBody>
      </p:sp>
      <p:grpSp>
        <p:nvGrpSpPr>
          <p:cNvPr id="6" name="Groupe 5">
            <a:extLst>
              <a:ext uri="{FF2B5EF4-FFF2-40B4-BE49-F238E27FC236}">
                <a16:creationId xmlns:a16="http://schemas.microsoft.com/office/drawing/2014/main" id="{50E29F1E-897D-12A9-531F-28B16C83AB40}"/>
              </a:ext>
            </a:extLst>
          </p:cNvPr>
          <p:cNvGrpSpPr/>
          <p:nvPr/>
        </p:nvGrpSpPr>
        <p:grpSpPr>
          <a:xfrm>
            <a:off x="166869" y="6357785"/>
            <a:ext cx="7757113" cy="446675"/>
            <a:chOff x="166869" y="6357785"/>
            <a:chExt cx="7757113" cy="446675"/>
          </a:xfrm>
        </p:grpSpPr>
        <p:sp>
          <p:nvSpPr>
            <p:cNvPr id="7" name="Rectangle 6">
              <a:extLst>
                <a:ext uri="{FF2B5EF4-FFF2-40B4-BE49-F238E27FC236}">
                  <a16:creationId xmlns:a16="http://schemas.microsoft.com/office/drawing/2014/main" id="{101FECB7-175B-12C9-4ED9-81B027119F6E}"/>
                </a:ext>
              </a:extLst>
            </p:cNvPr>
            <p:cNvSpPr/>
            <p:nvPr/>
          </p:nvSpPr>
          <p:spPr>
            <a:xfrm>
              <a:off x="166869" y="6402309"/>
              <a:ext cx="342061" cy="146398"/>
            </a:xfrm>
            <a:prstGeom prst="rect">
              <a:avLst/>
            </a:prstGeom>
            <a:solidFill>
              <a:srgbClr val="F216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8" name="Rectangle 7">
              <a:extLst>
                <a:ext uri="{FF2B5EF4-FFF2-40B4-BE49-F238E27FC236}">
                  <a16:creationId xmlns:a16="http://schemas.microsoft.com/office/drawing/2014/main" id="{B06438B3-B47B-A169-FD7D-0335D8157398}"/>
                </a:ext>
              </a:extLst>
            </p:cNvPr>
            <p:cNvSpPr/>
            <p:nvPr/>
          </p:nvSpPr>
          <p:spPr>
            <a:xfrm>
              <a:off x="166869" y="6600254"/>
              <a:ext cx="342061" cy="14639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9" name="Rectangle 8">
              <a:extLst>
                <a:ext uri="{FF2B5EF4-FFF2-40B4-BE49-F238E27FC236}">
                  <a16:creationId xmlns:a16="http://schemas.microsoft.com/office/drawing/2014/main" id="{B32FF8AB-43A4-E261-62F0-7BDA4A90D04C}"/>
                </a:ext>
              </a:extLst>
            </p:cNvPr>
            <p:cNvSpPr/>
            <p:nvPr/>
          </p:nvSpPr>
          <p:spPr>
            <a:xfrm>
              <a:off x="2983191" y="6395577"/>
              <a:ext cx="342061" cy="14639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0" name="Rectangle 9">
              <a:extLst>
                <a:ext uri="{FF2B5EF4-FFF2-40B4-BE49-F238E27FC236}">
                  <a16:creationId xmlns:a16="http://schemas.microsoft.com/office/drawing/2014/main" id="{9C2E454D-887E-E46A-651C-A035A372621B}"/>
                </a:ext>
              </a:extLst>
            </p:cNvPr>
            <p:cNvSpPr/>
            <p:nvPr/>
          </p:nvSpPr>
          <p:spPr>
            <a:xfrm>
              <a:off x="2983366" y="6598278"/>
              <a:ext cx="342061" cy="1463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1" name="Flèche : bas 63">
              <a:extLst>
                <a:ext uri="{FF2B5EF4-FFF2-40B4-BE49-F238E27FC236}">
                  <a16:creationId xmlns:a16="http://schemas.microsoft.com/office/drawing/2014/main" id="{AA556C18-E957-56D3-EDD6-AF1827141A8A}"/>
                </a:ext>
              </a:extLst>
            </p:cNvPr>
            <p:cNvSpPr/>
            <p:nvPr/>
          </p:nvSpPr>
          <p:spPr>
            <a:xfrm rot="16200000">
              <a:off x="5568221" y="6404741"/>
              <a:ext cx="146398" cy="191375"/>
            </a:xfrm>
            <a:prstGeom prst="down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dirty="0"/>
            </a:p>
          </p:txBody>
        </p:sp>
        <p:sp>
          <p:nvSpPr>
            <p:cNvPr id="12" name="ZoneTexte 11">
              <a:extLst>
                <a:ext uri="{FF2B5EF4-FFF2-40B4-BE49-F238E27FC236}">
                  <a16:creationId xmlns:a16="http://schemas.microsoft.com/office/drawing/2014/main" id="{F3A117DB-9528-DB89-E60A-9BD683274DE3}"/>
                </a:ext>
              </a:extLst>
            </p:cNvPr>
            <p:cNvSpPr txBox="1"/>
            <p:nvPr/>
          </p:nvSpPr>
          <p:spPr>
            <a:xfrm>
              <a:off x="507833" y="6357785"/>
              <a:ext cx="2113079" cy="230832"/>
            </a:xfrm>
            <a:prstGeom prst="rect">
              <a:avLst/>
            </a:prstGeom>
            <a:noFill/>
          </p:spPr>
          <p:txBody>
            <a:bodyPr wrap="none" rtlCol="0">
              <a:spAutoFit/>
            </a:bodyPr>
            <a:lstStyle/>
            <a:p>
              <a:r>
                <a:rPr lang="fr-FR" sz="900" dirty="0"/>
                <a:t>Gene involved in compound biosynthesis</a:t>
              </a:r>
            </a:p>
          </p:txBody>
        </p:sp>
        <p:sp>
          <p:nvSpPr>
            <p:cNvPr id="13" name="ZoneTexte 12">
              <a:extLst>
                <a:ext uri="{FF2B5EF4-FFF2-40B4-BE49-F238E27FC236}">
                  <a16:creationId xmlns:a16="http://schemas.microsoft.com/office/drawing/2014/main" id="{39AB6079-8B98-9E95-3735-87B4CD0265E8}"/>
                </a:ext>
              </a:extLst>
            </p:cNvPr>
            <p:cNvSpPr txBox="1"/>
            <p:nvPr/>
          </p:nvSpPr>
          <p:spPr>
            <a:xfrm>
              <a:off x="507833" y="6556072"/>
              <a:ext cx="1970411" cy="230832"/>
            </a:xfrm>
            <a:prstGeom prst="rect">
              <a:avLst/>
            </a:prstGeom>
            <a:noFill/>
          </p:spPr>
          <p:txBody>
            <a:bodyPr wrap="none" rtlCol="0">
              <a:spAutoFit/>
            </a:bodyPr>
            <a:lstStyle/>
            <a:p>
              <a:r>
                <a:rPr lang="fr-FR" sz="900" dirty="0"/>
                <a:t>Gene involved in compound transport</a:t>
              </a:r>
            </a:p>
          </p:txBody>
        </p:sp>
        <p:sp>
          <p:nvSpPr>
            <p:cNvPr id="14" name="ZoneTexte 13">
              <a:extLst>
                <a:ext uri="{FF2B5EF4-FFF2-40B4-BE49-F238E27FC236}">
                  <a16:creationId xmlns:a16="http://schemas.microsoft.com/office/drawing/2014/main" id="{E8CB9767-7128-5CBE-2B4A-F9C42B3CCBB7}"/>
                </a:ext>
              </a:extLst>
            </p:cNvPr>
            <p:cNvSpPr txBox="1"/>
            <p:nvPr/>
          </p:nvSpPr>
          <p:spPr>
            <a:xfrm>
              <a:off x="3324155" y="6363461"/>
              <a:ext cx="946093" cy="230832"/>
            </a:xfrm>
            <a:prstGeom prst="rect">
              <a:avLst/>
            </a:prstGeom>
            <a:noFill/>
          </p:spPr>
          <p:txBody>
            <a:bodyPr wrap="none" rtlCol="0">
              <a:spAutoFit/>
            </a:bodyPr>
            <a:lstStyle/>
            <a:p>
              <a:r>
                <a:rPr lang="fr-FR" sz="900" dirty="0"/>
                <a:t>Regulation gene</a:t>
              </a:r>
            </a:p>
          </p:txBody>
        </p:sp>
        <p:sp>
          <p:nvSpPr>
            <p:cNvPr id="15" name="ZoneTexte 14">
              <a:extLst>
                <a:ext uri="{FF2B5EF4-FFF2-40B4-BE49-F238E27FC236}">
                  <a16:creationId xmlns:a16="http://schemas.microsoft.com/office/drawing/2014/main" id="{BDB03F39-EC37-E5D7-FAA5-DB048FEA64B2}"/>
                </a:ext>
              </a:extLst>
            </p:cNvPr>
            <p:cNvSpPr txBox="1"/>
            <p:nvPr/>
          </p:nvSpPr>
          <p:spPr>
            <a:xfrm>
              <a:off x="3325252" y="6560977"/>
              <a:ext cx="1919115" cy="230832"/>
            </a:xfrm>
            <a:prstGeom prst="rect">
              <a:avLst/>
            </a:prstGeom>
            <a:noFill/>
          </p:spPr>
          <p:txBody>
            <a:bodyPr wrap="none" rtlCol="0">
              <a:spAutoFit/>
            </a:bodyPr>
            <a:lstStyle/>
            <a:p>
              <a:r>
                <a:rPr lang="fr-FR" sz="900" dirty="0"/>
                <a:t>Uncharacterized protein coding gene</a:t>
              </a:r>
            </a:p>
          </p:txBody>
        </p:sp>
        <p:sp>
          <p:nvSpPr>
            <p:cNvPr id="16" name="ZoneTexte 15">
              <a:extLst>
                <a:ext uri="{FF2B5EF4-FFF2-40B4-BE49-F238E27FC236}">
                  <a16:creationId xmlns:a16="http://schemas.microsoft.com/office/drawing/2014/main" id="{4E0838EF-8B44-DECE-E2BF-101B6C6E0F7A}"/>
                </a:ext>
              </a:extLst>
            </p:cNvPr>
            <p:cNvSpPr txBox="1"/>
            <p:nvPr/>
          </p:nvSpPr>
          <p:spPr>
            <a:xfrm>
              <a:off x="5884641" y="6385012"/>
              <a:ext cx="2039341" cy="230832"/>
            </a:xfrm>
            <a:prstGeom prst="rect">
              <a:avLst/>
            </a:prstGeom>
            <a:noFill/>
          </p:spPr>
          <p:txBody>
            <a:bodyPr wrap="none" rtlCol="0">
              <a:spAutoFit/>
            </a:bodyPr>
            <a:lstStyle/>
            <a:p>
              <a:r>
                <a:rPr lang="fr-FR" sz="900" dirty="0"/>
                <a:t>Promotor predicted by Softberry server</a:t>
              </a:r>
            </a:p>
          </p:txBody>
        </p:sp>
        <p:sp>
          <p:nvSpPr>
            <p:cNvPr id="17" name="Rectangle 16">
              <a:extLst>
                <a:ext uri="{FF2B5EF4-FFF2-40B4-BE49-F238E27FC236}">
                  <a16:creationId xmlns:a16="http://schemas.microsoft.com/office/drawing/2014/main" id="{5AB567C6-8A40-91B4-261A-753D20261149}"/>
                </a:ext>
              </a:extLst>
            </p:cNvPr>
            <p:cNvSpPr/>
            <p:nvPr/>
          </p:nvSpPr>
          <p:spPr>
            <a:xfrm>
              <a:off x="5546278" y="6619230"/>
              <a:ext cx="342061" cy="14639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8" name="ZoneTexte 17">
              <a:extLst>
                <a:ext uri="{FF2B5EF4-FFF2-40B4-BE49-F238E27FC236}">
                  <a16:creationId xmlns:a16="http://schemas.microsoft.com/office/drawing/2014/main" id="{4EE530AB-8156-3737-D0BA-86060C3B5925}"/>
                </a:ext>
              </a:extLst>
            </p:cNvPr>
            <p:cNvSpPr txBox="1"/>
            <p:nvPr/>
          </p:nvSpPr>
          <p:spPr>
            <a:xfrm>
              <a:off x="5888339" y="6573628"/>
              <a:ext cx="619080" cy="230832"/>
            </a:xfrm>
            <a:prstGeom prst="rect">
              <a:avLst/>
            </a:prstGeom>
            <a:noFill/>
          </p:spPr>
          <p:txBody>
            <a:bodyPr wrap="none" rtlCol="0">
              <a:spAutoFit/>
            </a:bodyPr>
            <a:lstStyle/>
            <a:p>
              <a:r>
                <a:rPr lang="fr-FR" sz="900" dirty="0"/>
                <a:t>DPL gene</a:t>
              </a:r>
            </a:p>
          </p:txBody>
        </p:sp>
      </p:grpSp>
    </p:spTree>
    <p:extLst>
      <p:ext uri="{BB962C8B-B14F-4D97-AF65-F5344CB8AC3E}">
        <p14:creationId xmlns:p14="http://schemas.microsoft.com/office/powerpoint/2010/main" val="5367235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4F5BB5A-31D2-304F-94C2-27457DA63181}"/>
              </a:ext>
            </a:extLst>
          </p:cNvPr>
          <p:cNvSpPr>
            <a:spLocks noGrp="1"/>
          </p:cNvSpPr>
          <p:nvPr>
            <p:ph type="sldNum" sz="quarter" idx="12"/>
          </p:nvPr>
        </p:nvSpPr>
        <p:spPr/>
        <p:txBody>
          <a:bodyPr/>
          <a:lstStyle/>
          <a:p>
            <a:fld id="{09686F39-2411-784F-95B3-ADDC13B8D7F1}" type="slidenum">
              <a:rPr lang="fr-FR" smtClean="0"/>
              <a:t>10</a:t>
            </a:fld>
            <a:endParaRPr lang="fr-FR"/>
          </a:p>
        </p:txBody>
      </p:sp>
      <p:pic>
        <p:nvPicPr>
          <p:cNvPr id="3" name="Image 2">
            <a:extLst>
              <a:ext uri="{FF2B5EF4-FFF2-40B4-BE49-F238E27FC236}">
                <a16:creationId xmlns:a16="http://schemas.microsoft.com/office/drawing/2014/main" id="{6924309D-CB66-6541-A297-3698E4A5BC0F}"/>
              </a:ext>
            </a:extLst>
          </p:cNvPr>
          <p:cNvPicPr>
            <a:picLocks noChangeAspect="1"/>
          </p:cNvPicPr>
          <p:nvPr/>
        </p:nvPicPr>
        <p:blipFill>
          <a:blip r:embed="rId3"/>
          <a:stretch>
            <a:fillRect/>
          </a:stretch>
        </p:blipFill>
        <p:spPr>
          <a:xfrm>
            <a:off x="0" y="889"/>
            <a:ext cx="12192000" cy="2778078"/>
          </a:xfrm>
          <a:prstGeom prst="rect">
            <a:avLst/>
          </a:prstGeom>
        </p:spPr>
      </p:pic>
      <p:grpSp>
        <p:nvGrpSpPr>
          <p:cNvPr id="45" name="Groupe 44">
            <a:extLst>
              <a:ext uri="{FF2B5EF4-FFF2-40B4-BE49-F238E27FC236}">
                <a16:creationId xmlns:a16="http://schemas.microsoft.com/office/drawing/2014/main" id="{E3827305-CF16-24D2-88CD-C95F16515121}"/>
              </a:ext>
            </a:extLst>
          </p:cNvPr>
          <p:cNvGrpSpPr/>
          <p:nvPr/>
        </p:nvGrpSpPr>
        <p:grpSpPr>
          <a:xfrm>
            <a:off x="0" y="2827001"/>
            <a:ext cx="12192000" cy="2548128"/>
            <a:chOff x="0" y="3990784"/>
            <a:chExt cx="12192000" cy="2548128"/>
          </a:xfrm>
        </p:grpSpPr>
        <p:pic>
          <p:nvPicPr>
            <p:cNvPr id="4" name="Image 3">
              <a:extLst>
                <a:ext uri="{FF2B5EF4-FFF2-40B4-BE49-F238E27FC236}">
                  <a16:creationId xmlns:a16="http://schemas.microsoft.com/office/drawing/2014/main" id="{DFC627C2-D294-1542-B5E0-B04F8EB41229}"/>
                </a:ext>
              </a:extLst>
            </p:cNvPr>
            <p:cNvPicPr>
              <a:picLocks noChangeAspect="1"/>
            </p:cNvPicPr>
            <p:nvPr/>
          </p:nvPicPr>
          <p:blipFill>
            <a:blip r:embed="rId4"/>
            <a:stretch>
              <a:fillRect/>
            </a:stretch>
          </p:blipFill>
          <p:spPr>
            <a:xfrm>
              <a:off x="0" y="3990784"/>
              <a:ext cx="12192000" cy="2548128"/>
            </a:xfrm>
            <a:prstGeom prst="rect">
              <a:avLst/>
            </a:prstGeom>
          </p:spPr>
        </p:pic>
        <p:sp>
          <p:nvSpPr>
            <p:cNvPr id="5" name="Rectangle 4">
              <a:extLst>
                <a:ext uri="{FF2B5EF4-FFF2-40B4-BE49-F238E27FC236}">
                  <a16:creationId xmlns:a16="http://schemas.microsoft.com/office/drawing/2014/main" id="{9CD4DD6C-4CC7-45DD-B475-2BABD6F0A6F3}"/>
                </a:ext>
              </a:extLst>
            </p:cNvPr>
            <p:cNvSpPr/>
            <p:nvPr/>
          </p:nvSpPr>
          <p:spPr>
            <a:xfrm>
              <a:off x="1232451" y="5088835"/>
              <a:ext cx="1364737" cy="9939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06665736-AC94-4573-84AF-1316E72B0B85}"/>
                </a:ext>
              </a:extLst>
            </p:cNvPr>
            <p:cNvSpPr/>
            <p:nvPr/>
          </p:nvSpPr>
          <p:spPr>
            <a:xfrm>
              <a:off x="1565412" y="5393635"/>
              <a:ext cx="1107995" cy="9939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2A2F7DAF-F278-41FB-83A4-CF7B73F613E9}"/>
                </a:ext>
              </a:extLst>
            </p:cNvPr>
            <p:cNvSpPr/>
            <p:nvPr/>
          </p:nvSpPr>
          <p:spPr>
            <a:xfrm>
              <a:off x="2656678" y="5088835"/>
              <a:ext cx="900665" cy="24622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85E9F0E3-178A-426C-A2D0-7BA4E138D91D}"/>
                </a:ext>
              </a:extLst>
            </p:cNvPr>
            <p:cNvSpPr/>
            <p:nvPr/>
          </p:nvSpPr>
          <p:spPr>
            <a:xfrm>
              <a:off x="3571459" y="5088835"/>
              <a:ext cx="922617" cy="9939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003452BB-9443-4477-BDD5-3EA528AFC018}"/>
                </a:ext>
              </a:extLst>
            </p:cNvPr>
            <p:cNvSpPr/>
            <p:nvPr/>
          </p:nvSpPr>
          <p:spPr>
            <a:xfrm>
              <a:off x="5102087" y="4436165"/>
              <a:ext cx="1112804" cy="9939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C96CBD88-CF15-48EC-B900-034A7E857026}"/>
                </a:ext>
              </a:extLst>
            </p:cNvPr>
            <p:cNvSpPr/>
            <p:nvPr/>
          </p:nvSpPr>
          <p:spPr>
            <a:xfrm>
              <a:off x="5844662" y="5088835"/>
              <a:ext cx="1704106" cy="9939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6575A3EE-F0AB-48B7-BF6A-79938DD021CD}"/>
                </a:ext>
              </a:extLst>
            </p:cNvPr>
            <p:cNvSpPr/>
            <p:nvPr/>
          </p:nvSpPr>
          <p:spPr>
            <a:xfrm>
              <a:off x="7548769" y="5088835"/>
              <a:ext cx="665922" cy="9939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C2C65C66-EEAB-4F10-97A8-9D277CB89FE9}"/>
                </a:ext>
              </a:extLst>
            </p:cNvPr>
            <p:cNvSpPr/>
            <p:nvPr/>
          </p:nvSpPr>
          <p:spPr>
            <a:xfrm>
              <a:off x="7944677" y="5393634"/>
              <a:ext cx="1215927" cy="9939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1BD59E6F-BD81-4A73-8564-4B2993D21974}"/>
                </a:ext>
              </a:extLst>
            </p:cNvPr>
            <p:cNvSpPr/>
            <p:nvPr/>
          </p:nvSpPr>
          <p:spPr>
            <a:xfrm>
              <a:off x="9244219" y="5088835"/>
              <a:ext cx="1677082" cy="9939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474FE275-253A-4967-A77C-FE4E9327D4B3}"/>
                </a:ext>
              </a:extLst>
            </p:cNvPr>
            <p:cNvSpPr/>
            <p:nvPr/>
          </p:nvSpPr>
          <p:spPr>
            <a:xfrm>
              <a:off x="10392353" y="4436165"/>
              <a:ext cx="1449436" cy="9939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7D620F40-6B6E-4DB3-A713-A2477D2502D6}"/>
                </a:ext>
              </a:extLst>
            </p:cNvPr>
            <p:cNvSpPr/>
            <p:nvPr/>
          </p:nvSpPr>
          <p:spPr>
            <a:xfrm>
              <a:off x="11179717" y="4754217"/>
              <a:ext cx="840005" cy="9939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a:extLst>
                <a:ext uri="{FF2B5EF4-FFF2-40B4-BE49-F238E27FC236}">
                  <a16:creationId xmlns:a16="http://schemas.microsoft.com/office/drawing/2014/main" id="{AD249014-BF08-4132-8C8E-E302A1FDED49}"/>
                </a:ext>
              </a:extLst>
            </p:cNvPr>
            <p:cNvSpPr txBox="1"/>
            <p:nvPr/>
          </p:nvSpPr>
          <p:spPr>
            <a:xfrm>
              <a:off x="7608257" y="5018627"/>
              <a:ext cx="546945" cy="246221"/>
            </a:xfrm>
            <a:prstGeom prst="rect">
              <a:avLst/>
            </a:prstGeom>
            <a:noFill/>
          </p:spPr>
          <p:txBody>
            <a:bodyPr wrap="none" rtlCol="0">
              <a:spAutoFit/>
            </a:bodyPr>
            <a:lstStyle/>
            <a:p>
              <a:r>
                <a:rPr lang="fr-FR" sz="1000" dirty="0"/>
                <a:t>DP-like</a:t>
              </a:r>
            </a:p>
          </p:txBody>
        </p:sp>
        <p:sp>
          <p:nvSpPr>
            <p:cNvPr id="17" name="ZoneTexte 16">
              <a:extLst>
                <a:ext uri="{FF2B5EF4-FFF2-40B4-BE49-F238E27FC236}">
                  <a16:creationId xmlns:a16="http://schemas.microsoft.com/office/drawing/2014/main" id="{C708A0A2-0FE1-44F6-BC24-7706F6A6D818}"/>
                </a:ext>
              </a:extLst>
            </p:cNvPr>
            <p:cNvSpPr txBox="1"/>
            <p:nvPr/>
          </p:nvSpPr>
          <p:spPr>
            <a:xfrm>
              <a:off x="8049938" y="5320218"/>
              <a:ext cx="1005403" cy="246221"/>
            </a:xfrm>
            <a:prstGeom prst="rect">
              <a:avLst/>
            </a:prstGeom>
            <a:noFill/>
          </p:spPr>
          <p:txBody>
            <a:bodyPr wrap="none" rtlCol="0">
              <a:spAutoFit/>
            </a:bodyPr>
            <a:lstStyle/>
            <a:p>
              <a:r>
                <a:rPr lang="fr-FR" sz="1000" dirty="0" err="1"/>
                <a:t>Oxidoreductase</a:t>
              </a:r>
              <a:endParaRPr lang="fr-FR" sz="1000" dirty="0"/>
            </a:p>
          </p:txBody>
        </p:sp>
        <p:sp>
          <p:nvSpPr>
            <p:cNvPr id="18" name="ZoneTexte 17">
              <a:extLst>
                <a:ext uri="{FF2B5EF4-FFF2-40B4-BE49-F238E27FC236}">
                  <a16:creationId xmlns:a16="http://schemas.microsoft.com/office/drawing/2014/main" id="{26A94734-7293-4896-865E-FA14FC0E7A8D}"/>
                </a:ext>
              </a:extLst>
            </p:cNvPr>
            <p:cNvSpPr txBox="1"/>
            <p:nvPr/>
          </p:nvSpPr>
          <p:spPr>
            <a:xfrm>
              <a:off x="9215537" y="5021238"/>
              <a:ext cx="1805302" cy="246221"/>
            </a:xfrm>
            <a:prstGeom prst="rect">
              <a:avLst/>
            </a:prstGeom>
            <a:noFill/>
          </p:spPr>
          <p:txBody>
            <a:bodyPr wrap="none" rtlCol="0">
              <a:spAutoFit/>
            </a:bodyPr>
            <a:lstStyle/>
            <a:p>
              <a:r>
                <a:rPr lang="fr-FR" sz="1000" dirty="0"/>
                <a:t>Transmembranaire transporter</a:t>
              </a:r>
            </a:p>
          </p:txBody>
        </p:sp>
        <p:sp>
          <p:nvSpPr>
            <p:cNvPr id="19" name="ZoneTexte 18">
              <a:extLst>
                <a:ext uri="{FF2B5EF4-FFF2-40B4-BE49-F238E27FC236}">
                  <a16:creationId xmlns:a16="http://schemas.microsoft.com/office/drawing/2014/main" id="{5888AE11-0546-49BB-B030-FC55E176380D}"/>
                </a:ext>
              </a:extLst>
            </p:cNvPr>
            <p:cNvSpPr txBox="1"/>
            <p:nvPr/>
          </p:nvSpPr>
          <p:spPr>
            <a:xfrm>
              <a:off x="10392353" y="4362749"/>
              <a:ext cx="1449436" cy="246221"/>
            </a:xfrm>
            <a:prstGeom prst="rect">
              <a:avLst/>
            </a:prstGeom>
            <a:noFill/>
          </p:spPr>
          <p:txBody>
            <a:bodyPr wrap="none" rtlCol="0">
              <a:spAutoFit/>
            </a:bodyPr>
            <a:lstStyle/>
            <a:p>
              <a:r>
                <a:rPr lang="fr-FR" sz="1000" dirty="0" err="1"/>
                <a:t>Regulatory</a:t>
              </a:r>
              <a:r>
                <a:rPr lang="fr-FR" sz="1000" dirty="0"/>
                <a:t> protein </a:t>
              </a:r>
              <a:r>
                <a:rPr lang="fr-FR" sz="1000" dirty="0" err="1"/>
                <a:t>GntR</a:t>
              </a:r>
              <a:endParaRPr lang="fr-FR" sz="1000" dirty="0"/>
            </a:p>
          </p:txBody>
        </p:sp>
        <p:sp>
          <p:nvSpPr>
            <p:cNvPr id="20" name="ZoneTexte 19">
              <a:extLst>
                <a:ext uri="{FF2B5EF4-FFF2-40B4-BE49-F238E27FC236}">
                  <a16:creationId xmlns:a16="http://schemas.microsoft.com/office/drawing/2014/main" id="{BB9F0338-F136-4CE3-A716-7E840EBD8997}"/>
                </a:ext>
              </a:extLst>
            </p:cNvPr>
            <p:cNvSpPr txBox="1"/>
            <p:nvPr/>
          </p:nvSpPr>
          <p:spPr>
            <a:xfrm>
              <a:off x="11148388" y="4680801"/>
              <a:ext cx="923651" cy="246221"/>
            </a:xfrm>
            <a:prstGeom prst="rect">
              <a:avLst/>
            </a:prstGeom>
            <a:noFill/>
          </p:spPr>
          <p:txBody>
            <a:bodyPr wrap="none" rtlCol="0">
              <a:spAutoFit/>
            </a:bodyPr>
            <a:lstStyle/>
            <a:p>
              <a:r>
                <a:rPr lang="fr-FR" sz="1000" dirty="0"/>
                <a:t>Cache domain</a:t>
              </a:r>
            </a:p>
          </p:txBody>
        </p:sp>
        <p:sp>
          <p:nvSpPr>
            <p:cNvPr id="21" name="ZoneTexte 20">
              <a:extLst>
                <a:ext uri="{FF2B5EF4-FFF2-40B4-BE49-F238E27FC236}">
                  <a16:creationId xmlns:a16="http://schemas.microsoft.com/office/drawing/2014/main" id="{0BAC63B0-874B-4874-8897-8FCC1A861EBF}"/>
                </a:ext>
              </a:extLst>
            </p:cNvPr>
            <p:cNvSpPr txBox="1"/>
            <p:nvPr/>
          </p:nvSpPr>
          <p:spPr>
            <a:xfrm>
              <a:off x="5793337" y="5014883"/>
              <a:ext cx="1814920" cy="246221"/>
            </a:xfrm>
            <a:prstGeom prst="rect">
              <a:avLst/>
            </a:prstGeom>
            <a:noFill/>
          </p:spPr>
          <p:txBody>
            <a:bodyPr wrap="none" rtlCol="0">
              <a:spAutoFit/>
            </a:bodyPr>
            <a:lstStyle/>
            <a:p>
              <a:r>
                <a:rPr lang="fr-FR" sz="1000" dirty="0"/>
                <a:t>Purine </a:t>
              </a:r>
              <a:r>
                <a:rPr lang="fr-FR" sz="1000" dirty="0" err="1"/>
                <a:t>catabolism</a:t>
              </a:r>
              <a:r>
                <a:rPr lang="fr-FR" sz="1000" dirty="0"/>
                <a:t> </a:t>
              </a:r>
              <a:r>
                <a:rPr lang="fr-FR" sz="1000" dirty="0" err="1"/>
                <a:t>PurC</a:t>
              </a:r>
              <a:r>
                <a:rPr lang="fr-FR" sz="1000" dirty="0"/>
                <a:t> </a:t>
              </a:r>
              <a:r>
                <a:rPr lang="fr-FR" sz="1000" dirty="0" err="1"/>
                <a:t>doamin</a:t>
              </a:r>
              <a:endParaRPr lang="fr-FR" sz="1000" dirty="0"/>
            </a:p>
          </p:txBody>
        </p:sp>
        <p:sp>
          <p:nvSpPr>
            <p:cNvPr id="22" name="ZoneTexte 21">
              <a:extLst>
                <a:ext uri="{FF2B5EF4-FFF2-40B4-BE49-F238E27FC236}">
                  <a16:creationId xmlns:a16="http://schemas.microsoft.com/office/drawing/2014/main" id="{97EA2CDE-358C-4EB3-BD83-691A743C6150}"/>
                </a:ext>
              </a:extLst>
            </p:cNvPr>
            <p:cNvSpPr txBox="1"/>
            <p:nvPr/>
          </p:nvSpPr>
          <p:spPr>
            <a:xfrm>
              <a:off x="5102086" y="4362749"/>
              <a:ext cx="1112805" cy="246221"/>
            </a:xfrm>
            <a:prstGeom prst="rect">
              <a:avLst/>
            </a:prstGeom>
            <a:noFill/>
          </p:spPr>
          <p:txBody>
            <a:bodyPr wrap="none" rtlCol="0">
              <a:spAutoFit/>
            </a:bodyPr>
            <a:lstStyle/>
            <a:p>
              <a:r>
                <a:rPr lang="fr-FR" sz="1000" dirty="0"/>
                <a:t>Aminotransferase</a:t>
              </a:r>
            </a:p>
          </p:txBody>
        </p:sp>
        <p:sp>
          <p:nvSpPr>
            <p:cNvPr id="23" name="ZoneTexte 22">
              <a:extLst>
                <a:ext uri="{FF2B5EF4-FFF2-40B4-BE49-F238E27FC236}">
                  <a16:creationId xmlns:a16="http://schemas.microsoft.com/office/drawing/2014/main" id="{A696CB5F-536A-419C-BD09-61E9FDF88CC6}"/>
                </a:ext>
              </a:extLst>
            </p:cNvPr>
            <p:cNvSpPr txBox="1"/>
            <p:nvPr/>
          </p:nvSpPr>
          <p:spPr>
            <a:xfrm>
              <a:off x="3547787" y="5010224"/>
              <a:ext cx="1005403" cy="246221"/>
            </a:xfrm>
            <a:prstGeom prst="rect">
              <a:avLst/>
            </a:prstGeom>
            <a:noFill/>
          </p:spPr>
          <p:txBody>
            <a:bodyPr wrap="none" rtlCol="0">
              <a:spAutoFit/>
            </a:bodyPr>
            <a:lstStyle/>
            <a:p>
              <a:r>
                <a:rPr lang="fr-FR" sz="1000" dirty="0" err="1"/>
                <a:t>Oxidoreductase</a:t>
              </a:r>
              <a:endParaRPr lang="fr-FR" sz="1000" dirty="0"/>
            </a:p>
          </p:txBody>
        </p:sp>
        <p:sp>
          <p:nvSpPr>
            <p:cNvPr id="24" name="ZoneTexte 23">
              <a:extLst>
                <a:ext uri="{FF2B5EF4-FFF2-40B4-BE49-F238E27FC236}">
                  <a16:creationId xmlns:a16="http://schemas.microsoft.com/office/drawing/2014/main" id="{8DAF7DA2-7C1D-483B-AF26-8112BD14787F}"/>
                </a:ext>
              </a:extLst>
            </p:cNvPr>
            <p:cNvSpPr txBox="1"/>
            <p:nvPr/>
          </p:nvSpPr>
          <p:spPr>
            <a:xfrm>
              <a:off x="2656678" y="5021238"/>
              <a:ext cx="987771" cy="400110"/>
            </a:xfrm>
            <a:prstGeom prst="rect">
              <a:avLst/>
            </a:prstGeom>
            <a:noFill/>
          </p:spPr>
          <p:txBody>
            <a:bodyPr wrap="none" rtlCol="0">
              <a:spAutoFit/>
            </a:bodyPr>
            <a:lstStyle/>
            <a:p>
              <a:r>
                <a:rPr lang="fr-FR" sz="1000" dirty="0" err="1"/>
                <a:t>Glutaryl</a:t>
              </a:r>
              <a:r>
                <a:rPr lang="fr-FR" sz="1000" dirty="0"/>
                <a:t>-CoA </a:t>
              </a:r>
            </a:p>
            <a:p>
              <a:r>
                <a:rPr lang="fr-FR" sz="1000" dirty="0" err="1"/>
                <a:t>dehydrogenase</a:t>
              </a:r>
              <a:endParaRPr lang="fr-FR" sz="1000" dirty="0"/>
            </a:p>
          </p:txBody>
        </p:sp>
        <p:sp>
          <p:nvSpPr>
            <p:cNvPr id="25" name="ZoneTexte 24">
              <a:extLst>
                <a:ext uri="{FF2B5EF4-FFF2-40B4-BE49-F238E27FC236}">
                  <a16:creationId xmlns:a16="http://schemas.microsoft.com/office/drawing/2014/main" id="{EE7081D0-DEC5-4E80-855A-56D9CF502D44}"/>
                </a:ext>
              </a:extLst>
            </p:cNvPr>
            <p:cNvSpPr txBox="1"/>
            <p:nvPr/>
          </p:nvSpPr>
          <p:spPr>
            <a:xfrm>
              <a:off x="1578281" y="5318253"/>
              <a:ext cx="1107996" cy="246221"/>
            </a:xfrm>
            <a:prstGeom prst="rect">
              <a:avLst/>
            </a:prstGeom>
            <a:noFill/>
          </p:spPr>
          <p:txBody>
            <a:bodyPr wrap="none" rtlCol="0">
              <a:spAutoFit/>
            </a:bodyPr>
            <a:lstStyle/>
            <a:p>
              <a:r>
                <a:rPr lang="fr-FR" sz="1000" dirty="0"/>
                <a:t>Transferase (CoA)</a:t>
              </a:r>
            </a:p>
          </p:txBody>
        </p:sp>
        <p:sp>
          <p:nvSpPr>
            <p:cNvPr id="26" name="ZoneTexte 25">
              <a:extLst>
                <a:ext uri="{FF2B5EF4-FFF2-40B4-BE49-F238E27FC236}">
                  <a16:creationId xmlns:a16="http://schemas.microsoft.com/office/drawing/2014/main" id="{14114EEC-B82E-4269-88DB-D8B6CC68ACD4}"/>
                </a:ext>
              </a:extLst>
            </p:cNvPr>
            <p:cNvSpPr txBox="1"/>
            <p:nvPr/>
          </p:nvSpPr>
          <p:spPr>
            <a:xfrm>
              <a:off x="1190519" y="5010224"/>
              <a:ext cx="1473480" cy="246221"/>
            </a:xfrm>
            <a:prstGeom prst="rect">
              <a:avLst/>
            </a:prstGeom>
            <a:noFill/>
          </p:spPr>
          <p:txBody>
            <a:bodyPr wrap="none" rtlCol="0">
              <a:spAutoFit/>
            </a:bodyPr>
            <a:lstStyle/>
            <a:p>
              <a:r>
                <a:rPr lang="fr-FR" sz="1000" dirty="0" err="1"/>
                <a:t>Transcriptional</a:t>
              </a:r>
              <a:r>
                <a:rPr lang="fr-FR" sz="1000" dirty="0"/>
                <a:t> regulator</a:t>
              </a:r>
            </a:p>
          </p:txBody>
        </p:sp>
        <p:sp>
          <p:nvSpPr>
            <p:cNvPr id="27" name="Rectangle 26">
              <a:extLst>
                <a:ext uri="{FF2B5EF4-FFF2-40B4-BE49-F238E27FC236}">
                  <a16:creationId xmlns:a16="http://schemas.microsoft.com/office/drawing/2014/main" id="{166C90E1-6302-4918-B862-6A9C9B1F62CD}"/>
                </a:ext>
              </a:extLst>
            </p:cNvPr>
            <p:cNvSpPr/>
            <p:nvPr/>
          </p:nvSpPr>
          <p:spPr>
            <a:xfrm>
              <a:off x="1232451" y="4906272"/>
              <a:ext cx="211036" cy="6646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1B2C8AFC-605A-4A12-BF26-CF438CE55FBC}"/>
                </a:ext>
              </a:extLst>
            </p:cNvPr>
            <p:cNvSpPr/>
            <p:nvPr/>
          </p:nvSpPr>
          <p:spPr>
            <a:xfrm>
              <a:off x="1626252" y="5211072"/>
              <a:ext cx="1030425" cy="76277"/>
            </a:xfrm>
            <a:prstGeom prst="rect">
              <a:avLst/>
            </a:prstGeom>
            <a:solidFill>
              <a:srgbClr val="DD0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FA5E3B7C-6F0E-42D2-A232-72A4BDE9B0F3}"/>
                </a:ext>
              </a:extLst>
            </p:cNvPr>
            <p:cNvSpPr/>
            <p:nvPr/>
          </p:nvSpPr>
          <p:spPr>
            <a:xfrm>
              <a:off x="2661873" y="4896464"/>
              <a:ext cx="923651" cy="76277"/>
            </a:xfrm>
            <a:prstGeom prst="rect">
              <a:avLst/>
            </a:prstGeom>
            <a:solidFill>
              <a:srgbClr val="DD0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Rectangle 29">
              <a:extLst>
                <a:ext uri="{FF2B5EF4-FFF2-40B4-BE49-F238E27FC236}">
                  <a16:creationId xmlns:a16="http://schemas.microsoft.com/office/drawing/2014/main" id="{433DADFE-B992-4545-982B-6C96D42D4A82}"/>
                </a:ext>
              </a:extLst>
            </p:cNvPr>
            <p:cNvSpPr/>
            <p:nvPr/>
          </p:nvSpPr>
          <p:spPr>
            <a:xfrm>
              <a:off x="3639254" y="4896719"/>
              <a:ext cx="1249604" cy="76277"/>
            </a:xfrm>
            <a:prstGeom prst="rect">
              <a:avLst/>
            </a:prstGeom>
            <a:solidFill>
              <a:srgbClr val="DD0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1BFFC94E-6135-4212-ABE7-95758B4A5BB8}"/>
                </a:ext>
              </a:extLst>
            </p:cNvPr>
            <p:cNvSpPr/>
            <p:nvPr/>
          </p:nvSpPr>
          <p:spPr>
            <a:xfrm>
              <a:off x="5107282" y="4253602"/>
              <a:ext cx="1112804" cy="76277"/>
            </a:xfrm>
            <a:prstGeom prst="rect">
              <a:avLst/>
            </a:prstGeom>
            <a:solidFill>
              <a:srgbClr val="DD0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Rectangle 31">
              <a:extLst>
                <a:ext uri="{FF2B5EF4-FFF2-40B4-BE49-F238E27FC236}">
                  <a16:creationId xmlns:a16="http://schemas.microsoft.com/office/drawing/2014/main" id="{C089A77E-260F-490A-AFFA-F57FDE0BF799}"/>
                </a:ext>
              </a:extLst>
            </p:cNvPr>
            <p:cNvSpPr/>
            <p:nvPr/>
          </p:nvSpPr>
          <p:spPr>
            <a:xfrm>
              <a:off x="7955068" y="5211071"/>
              <a:ext cx="1284588" cy="68435"/>
            </a:xfrm>
            <a:prstGeom prst="rect">
              <a:avLst/>
            </a:prstGeom>
            <a:solidFill>
              <a:srgbClr val="DD0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A1791137-7BB5-45C6-A8DD-57EEBA570A71}"/>
                </a:ext>
              </a:extLst>
            </p:cNvPr>
            <p:cNvSpPr/>
            <p:nvPr/>
          </p:nvSpPr>
          <p:spPr>
            <a:xfrm>
              <a:off x="9287728" y="4906273"/>
              <a:ext cx="1300315" cy="6995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089096AC-6E18-419E-9A74-9AEA17B8005C}"/>
                </a:ext>
              </a:extLst>
            </p:cNvPr>
            <p:cNvSpPr/>
            <p:nvPr/>
          </p:nvSpPr>
          <p:spPr>
            <a:xfrm>
              <a:off x="10751032" y="4253731"/>
              <a:ext cx="607964" cy="6633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46" name="Rectangle 45">
            <a:extLst>
              <a:ext uri="{FF2B5EF4-FFF2-40B4-BE49-F238E27FC236}">
                <a16:creationId xmlns:a16="http://schemas.microsoft.com/office/drawing/2014/main" id="{4D875BEE-7999-BF56-1297-B8C8F8E8CADB}"/>
              </a:ext>
            </a:extLst>
          </p:cNvPr>
          <p:cNvSpPr/>
          <p:nvPr/>
        </p:nvSpPr>
        <p:spPr>
          <a:xfrm>
            <a:off x="3387644" y="5479990"/>
            <a:ext cx="4709495" cy="369332"/>
          </a:xfrm>
          <a:prstGeom prst="rect">
            <a:avLst/>
          </a:prstGeom>
        </p:spPr>
        <p:txBody>
          <a:bodyPr wrap="none">
            <a:spAutoFit/>
          </a:bodyPr>
          <a:lstStyle/>
          <a:p>
            <a:pPr algn="ctr"/>
            <a:r>
              <a:rPr lang="fr-FR" dirty="0"/>
              <a:t>Genomic zone of </a:t>
            </a:r>
            <a:r>
              <a:rPr lang="fr-FR" i="1" dirty="0"/>
              <a:t>Streptomyces </a:t>
            </a:r>
            <a:r>
              <a:rPr lang="fr-FR" i="1" dirty="0" err="1"/>
              <a:t>bottropensis</a:t>
            </a:r>
            <a:r>
              <a:rPr lang="fr-FR" i="1" dirty="0"/>
              <a:t> DPL</a:t>
            </a:r>
          </a:p>
        </p:txBody>
      </p:sp>
      <p:grpSp>
        <p:nvGrpSpPr>
          <p:cNvPr id="47" name="Groupe 46">
            <a:extLst>
              <a:ext uri="{FF2B5EF4-FFF2-40B4-BE49-F238E27FC236}">
                <a16:creationId xmlns:a16="http://schemas.microsoft.com/office/drawing/2014/main" id="{6FB75063-9AD8-727B-A042-99DD70B7E497}"/>
              </a:ext>
            </a:extLst>
          </p:cNvPr>
          <p:cNvGrpSpPr/>
          <p:nvPr/>
        </p:nvGrpSpPr>
        <p:grpSpPr>
          <a:xfrm>
            <a:off x="166869" y="6357785"/>
            <a:ext cx="7757113" cy="446675"/>
            <a:chOff x="166869" y="6357785"/>
            <a:chExt cx="7757113" cy="446675"/>
          </a:xfrm>
        </p:grpSpPr>
        <p:sp>
          <p:nvSpPr>
            <p:cNvPr id="48" name="Rectangle 47">
              <a:extLst>
                <a:ext uri="{FF2B5EF4-FFF2-40B4-BE49-F238E27FC236}">
                  <a16:creationId xmlns:a16="http://schemas.microsoft.com/office/drawing/2014/main" id="{03A5F162-911B-1819-4222-B895FA5F6A52}"/>
                </a:ext>
              </a:extLst>
            </p:cNvPr>
            <p:cNvSpPr/>
            <p:nvPr/>
          </p:nvSpPr>
          <p:spPr>
            <a:xfrm>
              <a:off x="166869" y="6402309"/>
              <a:ext cx="342061" cy="146398"/>
            </a:xfrm>
            <a:prstGeom prst="rect">
              <a:avLst/>
            </a:prstGeom>
            <a:solidFill>
              <a:srgbClr val="F216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49" name="Rectangle 48">
              <a:extLst>
                <a:ext uri="{FF2B5EF4-FFF2-40B4-BE49-F238E27FC236}">
                  <a16:creationId xmlns:a16="http://schemas.microsoft.com/office/drawing/2014/main" id="{85458B97-C4BA-187C-F4B4-3052114125D3}"/>
                </a:ext>
              </a:extLst>
            </p:cNvPr>
            <p:cNvSpPr/>
            <p:nvPr/>
          </p:nvSpPr>
          <p:spPr>
            <a:xfrm>
              <a:off x="166869" y="6600254"/>
              <a:ext cx="342061" cy="14639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50" name="Rectangle 49">
              <a:extLst>
                <a:ext uri="{FF2B5EF4-FFF2-40B4-BE49-F238E27FC236}">
                  <a16:creationId xmlns:a16="http://schemas.microsoft.com/office/drawing/2014/main" id="{8EDA7AF5-9F96-05AA-BC2D-F9C3945E6B1B}"/>
                </a:ext>
              </a:extLst>
            </p:cNvPr>
            <p:cNvSpPr/>
            <p:nvPr/>
          </p:nvSpPr>
          <p:spPr>
            <a:xfrm>
              <a:off x="2983191" y="6395577"/>
              <a:ext cx="342061" cy="14639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51" name="Rectangle 50">
              <a:extLst>
                <a:ext uri="{FF2B5EF4-FFF2-40B4-BE49-F238E27FC236}">
                  <a16:creationId xmlns:a16="http://schemas.microsoft.com/office/drawing/2014/main" id="{33FD2761-0F65-8B89-2C27-822667374941}"/>
                </a:ext>
              </a:extLst>
            </p:cNvPr>
            <p:cNvSpPr/>
            <p:nvPr/>
          </p:nvSpPr>
          <p:spPr>
            <a:xfrm>
              <a:off x="2983366" y="6598278"/>
              <a:ext cx="342061" cy="1463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52" name="Flèche : bas 63">
              <a:extLst>
                <a:ext uri="{FF2B5EF4-FFF2-40B4-BE49-F238E27FC236}">
                  <a16:creationId xmlns:a16="http://schemas.microsoft.com/office/drawing/2014/main" id="{80F948F4-994D-C995-C501-986061771E22}"/>
                </a:ext>
              </a:extLst>
            </p:cNvPr>
            <p:cNvSpPr/>
            <p:nvPr/>
          </p:nvSpPr>
          <p:spPr>
            <a:xfrm rot="16200000">
              <a:off x="5568221" y="6404741"/>
              <a:ext cx="146398" cy="191375"/>
            </a:xfrm>
            <a:prstGeom prst="down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dirty="0"/>
            </a:p>
          </p:txBody>
        </p:sp>
        <p:sp>
          <p:nvSpPr>
            <p:cNvPr id="53" name="ZoneTexte 52">
              <a:extLst>
                <a:ext uri="{FF2B5EF4-FFF2-40B4-BE49-F238E27FC236}">
                  <a16:creationId xmlns:a16="http://schemas.microsoft.com/office/drawing/2014/main" id="{5BBF2CD0-C51F-1099-2F43-1CA262DB064C}"/>
                </a:ext>
              </a:extLst>
            </p:cNvPr>
            <p:cNvSpPr txBox="1"/>
            <p:nvPr/>
          </p:nvSpPr>
          <p:spPr>
            <a:xfrm>
              <a:off x="507833" y="6357785"/>
              <a:ext cx="2113079" cy="230832"/>
            </a:xfrm>
            <a:prstGeom prst="rect">
              <a:avLst/>
            </a:prstGeom>
            <a:noFill/>
          </p:spPr>
          <p:txBody>
            <a:bodyPr wrap="none" rtlCol="0">
              <a:spAutoFit/>
            </a:bodyPr>
            <a:lstStyle/>
            <a:p>
              <a:r>
                <a:rPr lang="fr-FR" sz="900" dirty="0"/>
                <a:t>Gene involved in compound biosynthesis</a:t>
              </a:r>
            </a:p>
          </p:txBody>
        </p:sp>
        <p:sp>
          <p:nvSpPr>
            <p:cNvPr id="54" name="ZoneTexte 53">
              <a:extLst>
                <a:ext uri="{FF2B5EF4-FFF2-40B4-BE49-F238E27FC236}">
                  <a16:creationId xmlns:a16="http://schemas.microsoft.com/office/drawing/2014/main" id="{CF0E1519-5264-B9A2-FC6C-AAD4A5FC1C60}"/>
                </a:ext>
              </a:extLst>
            </p:cNvPr>
            <p:cNvSpPr txBox="1"/>
            <p:nvPr/>
          </p:nvSpPr>
          <p:spPr>
            <a:xfrm>
              <a:off x="507833" y="6556072"/>
              <a:ext cx="1970411" cy="230832"/>
            </a:xfrm>
            <a:prstGeom prst="rect">
              <a:avLst/>
            </a:prstGeom>
            <a:noFill/>
          </p:spPr>
          <p:txBody>
            <a:bodyPr wrap="none" rtlCol="0">
              <a:spAutoFit/>
            </a:bodyPr>
            <a:lstStyle/>
            <a:p>
              <a:r>
                <a:rPr lang="fr-FR" sz="900" dirty="0"/>
                <a:t>Gene involved in compound transport</a:t>
              </a:r>
            </a:p>
          </p:txBody>
        </p:sp>
        <p:sp>
          <p:nvSpPr>
            <p:cNvPr id="55" name="ZoneTexte 54">
              <a:extLst>
                <a:ext uri="{FF2B5EF4-FFF2-40B4-BE49-F238E27FC236}">
                  <a16:creationId xmlns:a16="http://schemas.microsoft.com/office/drawing/2014/main" id="{F629774F-6CD0-6C2F-C732-77406AB6EC55}"/>
                </a:ext>
              </a:extLst>
            </p:cNvPr>
            <p:cNvSpPr txBox="1"/>
            <p:nvPr/>
          </p:nvSpPr>
          <p:spPr>
            <a:xfrm>
              <a:off x="3324155" y="6363461"/>
              <a:ext cx="946093" cy="230832"/>
            </a:xfrm>
            <a:prstGeom prst="rect">
              <a:avLst/>
            </a:prstGeom>
            <a:noFill/>
          </p:spPr>
          <p:txBody>
            <a:bodyPr wrap="none" rtlCol="0">
              <a:spAutoFit/>
            </a:bodyPr>
            <a:lstStyle/>
            <a:p>
              <a:r>
                <a:rPr lang="fr-FR" sz="900" dirty="0"/>
                <a:t>Regulation gene</a:t>
              </a:r>
            </a:p>
          </p:txBody>
        </p:sp>
        <p:sp>
          <p:nvSpPr>
            <p:cNvPr id="56" name="ZoneTexte 55">
              <a:extLst>
                <a:ext uri="{FF2B5EF4-FFF2-40B4-BE49-F238E27FC236}">
                  <a16:creationId xmlns:a16="http://schemas.microsoft.com/office/drawing/2014/main" id="{81438338-A0DC-0835-7F3F-7E03B45DD36B}"/>
                </a:ext>
              </a:extLst>
            </p:cNvPr>
            <p:cNvSpPr txBox="1"/>
            <p:nvPr/>
          </p:nvSpPr>
          <p:spPr>
            <a:xfrm>
              <a:off x="3325252" y="6560977"/>
              <a:ext cx="1919115" cy="230832"/>
            </a:xfrm>
            <a:prstGeom prst="rect">
              <a:avLst/>
            </a:prstGeom>
            <a:noFill/>
          </p:spPr>
          <p:txBody>
            <a:bodyPr wrap="none" rtlCol="0">
              <a:spAutoFit/>
            </a:bodyPr>
            <a:lstStyle/>
            <a:p>
              <a:r>
                <a:rPr lang="fr-FR" sz="900" dirty="0"/>
                <a:t>Uncharacterized protein coding gene</a:t>
              </a:r>
            </a:p>
          </p:txBody>
        </p:sp>
        <p:sp>
          <p:nvSpPr>
            <p:cNvPr id="57" name="ZoneTexte 56">
              <a:extLst>
                <a:ext uri="{FF2B5EF4-FFF2-40B4-BE49-F238E27FC236}">
                  <a16:creationId xmlns:a16="http://schemas.microsoft.com/office/drawing/2014/main" id="{763F9011-7A2A-BD95-0167-2C4E32D56BEE}"/>
                </a:ext>
              </a:extLst>
            </p:cNvPr>
            <p:cNvSpPr txBox="1"/>
            <p:nvPr/>
          </p:nvSpPr>
          <p:spPr>
            <a:xfrm>
              <a:off x="5884641" y="6385012"/>
              <a:ext cx="2039341" cy="230832"/>
            </a:xfrm>
            <a:prstGeom prst="rect">
              <a:avLst/>
            </a:prstGeom>
            <a:noFill/>
          </p:spPr>
          <p:txBody>
            <a:bodyPr wrap="none" rtlCol="0">
              <a:spAutoFit/>
            </a:bodyPr>
            <a:lstStyle/>
            <a:p>
              <a:r>
                <a:rPr lang="fr-FR" sz="900" dirty="0"/>
                <a:t>Promotor predicted by Softberry server</a:t>
              </a:r>
            </a:p>
          </p:txBody>
        </p:sp>
        <p:sp>
          <p:nvSpPr>
            <p:cNvPr id="58" name="Rectangle 57">
              <a:extLst>
                <a:ext uri="{FF2B5EF4-FFF2-40B4-BE49-F238E27FC236}">
                  <a16:creationId xmlns:a16="http://schemas.microsoft.com/office/drawing/2014/main" id="{08705EF5-1BC2-A70A-6B57-449A084D33BD}"/>
                </a:ext>
              </a:extLst>
            </p:cNvPr>
            <p:cNvSpPr/>
            <p:nvPr/>
          </p:nvSpPr>
          <p:spPr>
            <a:xfrm>
              <a:off x="5546278" y="6619230"/>
              <a:ext cx="342061" cy="14639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59" name="ZoneTexte 58">
              <a:extLst>
                <a:ext uri="{FF2B5EF4-FFF2-40B4-BE49-F238E27FC236}">
                  <a16:creationId xmlns:a16="http://schemas.microsoft.com/office/drawing/2014/main" id="{63E6BABC-B6C0-E79F-790E-AC88A38FE9FC}"/>
                </a:ext>
              </a:extLst>
            </p:cNvPr>
            <p:cNvSpPr txBox="1"/>
            <p:nvPr/>
          </p:nvSpPr>
          <p:spPr>
            <a:xfrm>
              <a:off x="5888339" y="6573628"/>
              <a:ext cx="619080" cy="230832"/>
            </a:xfrm>
            <a:prstGeom prst="rect">
              <a:avLst/>
            </a:prstGeom>
            <a:noFill/>
          </p:spPr>
          <p:txBody>
            <a:bodyPr wrap="none" rtlCol="0">
              <a:spAutoFit/>
            </a:bodyPr>
            <a:lstStyle/>
            <a:p>
              <a:r>
                <a:rPr lang="fr-FR" sz="900" dirty="0"/>
                <a:t>DPL gene</a:t>
              </a:r>
            </a:p>
          </p:txBody>
        </p:sp>
      </p:grpSp>
    </p:spTree>
    <p:extLst>
      <p:ext uri="{BB962C8B-B14F-4D97-AF65-F5344CB8AC3E}">
        <p14:creationId xmlns:p14="http://schemas.microsoft.com/office/powerpoint/2010/main" val="7611417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E53797B6-4A32-B34E-B866-4B84D140BC58}"/>
              </a:ext>
            </a:extLst>
          </p:cNvPr>
          <p:cNvPicPr>
            <a:picLocks noChangeAspect="1"/>
          </p:cNvPicPr>
          <p:nvPr/>
        </p:nvPicPr>
        <p:blipFill rotWithShape="1">
          <a:blip r:embed="rId3"/>
          <a:srcRect t="4496" b="48590"/>
          <a:stretch/>
        </p:blipFill>
        <p:spPr>
          <a:xfrm>
            <a:off x="0" y="-15630"/>
            <a:ext cx="12192000" cy="2676293"/>
          </a:xfrm>
          <a:prstGeom prst="rect">
            <a:avLst/>
          </a:prstGeom>
        </p:spPr>
      </p:pic>
      <p:sp>
        <p:nvSpPr>
          <p:cNvPr id="3" name="Espace réservé du numéro de diapositive 2">
            <a:extLst>
              <a:ext uri="{FF2B5EF4-FFF2-40B4-BE49-F238E27FC236}">
                <a16:creationId xmlns:a16="http://schemas.microsoft.com/office/drawing/2014/main" id="{ADF3CF12-1FD4-524D-9F25-6391C27BC787}"/>
              </a:ext>
            </a:extLst>
          </p:cNvPr>
          <p:cNvSpPr>
            <a:spLocks noGrp="1"/>
          </p:cNvSpPr>
          <p:nvPr>
            <p:ph type="sldNum" sz="quarter" idx="12"/>
          </p:nvPr>
        </p:nvSpPr>
        <p:spPr/>
        <p:txBody>
          <a:bodyPr/>
          <a:lstStyle/>
          <a:p>
            <a:fld id="{09686F39-2411-784F-95B3-ADDC13B8D7F1}" type="slidenum">
              <a:rPr lang="fr-FR" smtClean="0"/>
              <a:t>11</a:t>
            </a:fld>
            <a:endParaRPr lang="fr-FR"/>
          </a:p>
        </p:txBody>
      </p:sp>
      <p:grpSp>
        <p:nvGrpSpPr>
          <p:cNvPr id="5" name="Groupe 4">
            <a:extLst>
              <a:ext uri="{FF2B5EF4-FFF2-40B4-BE49-F238E27FC236}">
                <a16:creationId xmlns:a16="http://schemas.microsoft.com/office/drawing/2014/main" id="{C4C9A27D-8F6D-E599-CE5C-26F921AE2501}"/>
              </a:ext>
            </a:extLst>
          </p:cNvPr>
          <p:cNvGrpSpPr/>
          <p:nvPr/>
        </p:nvGrpSpPr>
        <p:grpSpPr>
          <a:xfrm>
            <a:off x="0" y="2713368"/>
            <a:ext cx="12192000" cy="2263697"/>
            <a:chOff x="0" y="3568391"/>
            <a:chExt cx="12192000" cy="2263697"/>
          </a:xfrm>
        </p:grpSpPr>
        <p:pic>
          <p:nvPicPr>
            <p:cNvPr id="4" name="Image 3">
              <a:extLst>
                <a:ext uri="{FF2B5EF4-FFF2-40B4-BE49-F238E27FC236}">
                  <a16:creationId xmlns:a16="http://schemas.microsoft.com/office/drawing/2014/main" id="{D96C68A4-4B6A-714C-A75E-C550BFCDC002}"/>
                </a:ext>
              </a:extLst>
            </p:cNvPr>
            <p:cNvPicPr>
              <a:picLocks noChangeAspect="1"/>
            </p:cNvPicPr>
            <p:nvPr/>
          </p:nvPicPr>
          <p:blipFill rotWithShape="1">
            <a:blip r:embed="rId3"/>
            <a:srcRect t="56744" b="3575"/>
            <a:stretch/>
          </p:blipFill>
          <p:spPr>
            <a:xfrm>
              <a:off x="0" y="3568391"/>
              <a:ext cx="12192000" cy="2263697"/>
            </a:xfrm>
            <a:prstGeom prst="rect">
              <a:avLst/>
            </a:prstGeom>
          </p:spPr>
        </p:pic>
        <p:sp>
          <p:nvSpPr>
            <p:cNvPr id="2" name="Rectangle 1">
              <a:extLst>
                <a:ext uri="{FF2B5EF4-FFF2-40B4-BE49-F238E27FC236}">
                  <a16:creationId xmlns:a16="http://schemas.microsoft.com/office/drawing/2014/main" id="{E947BF5D-64D4-4871-BB92-1E243DA53018}"/>
                </a:ext>
              </a:extLst>
            </p:cNvPr>
            <p:cNvSpPr/>
            <p:nvPr/>
          </p:nvSpPr>
          <p:spPr>
            <a:xfrm>
              <a:off x="1352145" y="4381193"/>
              <a:ext cx="2291012" cy="11296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C7ED98A6-E1FA-489F-B193-BFFFF5D10789}"/>
                </a:ext>
              </a:extLst>
            </p:cNvPr>
            <p:cNvSpPr/>
            <p:nvPr/>
          </p:nvSpPr>
          <p:spPr>
            <a:xfrm>
              <a:off x="1727946" y="4025040"/>
              <a:ext cx="934191" cy="9725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63AC5B4E-07F4-49E8-97AC-035C1FC15665}"/>
                </a:ext>
              </a:extLst>
            </p:cNvPr>
            <p:cNvSpPr/>
            <p:nvPr/>
          </p:nvSpPr>
          <p:spPr>
            <a:xfrm>
              <a:off x="2662138" y="4025040"/>
              <a:ext cx="1651382" cy="9725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1D8C9AFC-A357-4AA0-8CA7-23452078490A}"/>
                </a:ext>
              </a:extLst>
            </p:cNvPr>
            <p:cNvSpPr/>
            <p:nvPr/>
          </p:nvSpPr>
          <p:spPr>
            <a:xfrm>
              <a:off x="3897549" y="4396902"/>
              <a:ext cx="1114408" cy="1344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7253BEA6-136D-4EB4-AA68-3002D9F9082B}"/>
                </a:ext>
              </a:extLst>
            </p:cNvPr>
            <p:cNvSpPr/>
            <p:nvPr/>
          </p:nvSpPr>
          <p:spPr>
            <a:xfrm>
              <a:off x="6407285" y="4025040"/>
              <a:ext cx="1037615" cy="1099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9B8DC2B8-2E1B-40EB-B17A-D6BDF7039087}"/>
                </a:ext>
              </a:extLst>
            </p:cNvPr>
            <p:cNvSpPr/>
            <p:nvPr/>
          </p:nvSpPr>
          <p:spPr>
            <a:xfrm>
              <a:off x="7107676" y="4396902"/>
              <a:ext cx="820367" cy="9725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F7D10B49-60FB-4A4B-9AC0-6E1BFA00B0C3}"/>
                </a:ext>
              </a:extLst>
            </p:cNvPr>
            <p:cNvSpPr/>
            <p:nvPr/>
          </p:nvSpPr>
          <p:spPr>
            <a:xfrm>
              <a:off x="7444900" y="4704881"/>
              <a:ext cx="1057073" cy="9725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D46B97EE-013A-4E67-B6FE-30BC8C80E7AC}"/>
                </a:ext>
              </a:extLst>
            </p:cNvPr>
            <p:cNvSpPr/>
            <p:nvPr/>
          </p:nvSpPr>
          <p:spPr>
            <a:xfrm>
              <a:off x="8135150" y="4396902"/>
              <a:ext cx="825646" cy="9725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0E974B46-93A5-4338-9E89-297867F8EB98}"/>
                </a:ext>
              </a:extLst>
            </p:cNvPr>
            <p:cNvSpPr/>
            <p:nvPr/>
          </p:nvSpPr>
          <p:spPr>
            <a:xfrm>
              <a:off x="8599251" y="4025040"/>
              <a:ext cx="1013154" cy="27273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885C83AB-32F4-4619-B914-82A38E0B0CF8}"/>
                </a:ext>
              </a:extLst>
            </p:cNvPr>
            <p:cNvSpPr/>
            <p:nvPr/>
          </p:nvSpPr>
          <p:spPr>
            <a:xfrm>
              <a:off x="8661504" y="4704880"/>
              <a:ext cx="1873551" cy="11715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a:extLst>
                <a:ext uri="{FF2B5EF4-FFF2-40B4-BE49-F238E27FC236}">
                  <a16:creationId xmlns:a16="http://schemas.microsoft.com/office/drawing/2014/main" id="{5E4AAA43-7086-45E5-842D-E69D501ED52B}"/>
                </a:ext>
              </a:extLst>
            </p:cNvPr>
            <p:cNvSpPr txBox="1"/>
            <p:nvPr/>
          </p:nvSpPr>
          <p:spPr>
            <a:xfrm>
              <a:off x="7133617" y="4328891"/>
              <a:ext cx="546945" cy="246221"/>
            </a:xfrm>
            <a:prstGeom prst="rect">
              <a:avLst/>
            </a:prstGeom>
            <a:noFill/>
          </p:spPr>
          <p:txBody>
            <a:bodyPr wrap="none" rtlCol="0">
              <a:spAutoFit/>
            </a:bodyPr>
            <a:lstStyle/>
            <a:p>
              <a:r>
                <a:rPr lang="fr-FR" sz="1000" dirty="0"/>
                <a:t>DP-like</a:t>
              </a:r>
            </a:p>
          </p:txBody>
        </p:sp>
        <p:sp>
          <p:nvSpPr>
            <p:cNvPr id="18" name="ZoneTexte 17">
              <a:extLst>
                <a:ext uri="{FF2B5EF4-FFF2-40B4-BE49-F238E27FC236}">
                  <a16:creationId xmlns:a16="http://schemas.microsoft.com/office/drawing/2014/main" id="{56688EA5-B1B5-49C6-BCC2-1DEC17D72A77}"/>
                </a:ext>
              </a:extLst>
            </p:cNvPr>
            <p:cNvSpPr txBox="1"/>
            <p:nvPr/>
          </p:nvSpPr>
          <p:spPr>
            <a:xfrm>
              <a:off x="7407089" y="4630399"/>
              <a:ext cx="1352525" cy="246221"/>
            </a:xfrm>
            <a:prstGeom prst="rect">
              <a:avLst/>
            </a:prstGeom>
            <a:noFill/>
          </p:spPr>
          <p:txBody>
            <a:bodyPr wrap="square" rtlCol="0">
              <a:spAutoFit/>
            </a:bodyPr>
            <a:lstStyle/>
            <a:p>
              <a:r>
                <a:rPr lang="fr-FR" sz="1000" dirty="0" err="1"/>
                <a:t>Glycosyltransferase</a:t>
              </a:r>
              <a:endParaRPr lang="fr-FR" sz="1000" dirty="0"/>
            </a:p>
          </p:txBody>
        </p:sp>
        <p:sp>
          <p:nvSpPr>
            <p:cNvPr id="19" name="ZoneTexte 18">
              <a:extLst>
                <a:ext uri="{FF2B5EF4-FFF2-40B4-BE49-F238E27FC236}">
                  <a16:creationId xmlns:a16="http://schemas.microsoft.com/office/drawing/2014/main" id="{784ADBDF-83AD-40C6-A2F1-05BA868265D2}"/>
                </a:ext>
              </a:extLst>
            </p:cNvPr>
            <p:cNvSpPr txBox="1"/>
            <p:nvPr/>
          </p:nvSpPr>
          <p:spPr>
            <a:xfrm>
              <a:off x="8072522" y="4328890"/>
              <a:ext cx="950901" cy="246221"/>
            </a:xfrm>
            <a:prstGeom prst="rect">
              <a:avLst/>
            </a:prstGeom>
            <a:noFill/>
          </p:spPr>
          <p:txBody>
            <a:bodyPr wrap="none" rtlCol="0">
              <a:spAutoFit/>
            </a:bodyPr>
            <a:lstStyle/>
            <a:p>
              <a:r>
                <a:rPr lang="fr-FR" sz="1000" dirty="0"/>
                <a:t>NUDIX domain</a:t>
              </a:r>
            </a:p>
          </p:txBody>
        </p:sp>
        <p:sp>
          <p:nvSpPr>
            <p:cNvPr id="20" name="ZoneTexte 19">
              <a:extLst>
                <a:ext uri="{FF2B5EF4-FFF2-40B4-BE49-F238E27FC236}">
                  <a16:creationId xmlns:a16="http://schemas.microsoft.com/office/drawing/2014/main" id="{56D421F7-60A4-4FA9-9021-B75D2707D73E}"/>
                </a:ext>
              </a:extLst>
            </p:cNvPr>
            <p:cNvSpPr txBox="1"/>
            <p:nvPr/>
          </p:nvSpPr>
          <p:spPr>
            <a:xfrm>
              <a:off x="8518075" y="3968697"/>
              <a:ext cx="1229824" cy="400110"/>
            </a:xfrm>
            <a:prstGeom prst="rect">
              <a:avLst/>
            </a:prstGeom>
            <a:noFill/>
          </p:spPr>
          <p:txBody>
            <a:bodyPr wrap="none" rtlCol="0">
              <a:spAutoFit/>
            </a:bodyPr>
            <a:lstStyle/>
            <a:p>
              <a:r>
                <a:rPr lang="fr-FR" sz="1000" dirty="0" err="1"/>
                <a:t>Pyridoamine</a:t>
              </a:r>
              <a:r>
                <a:rPr lang="fr-FR" sz="1000" dirty="0"/>
                <a:t> 5’</a:t>
              </a:r>
            </a:p>
            <a:p>
              <a:r>
                <a:rPr lang="fr-FR" sz="1000" dirty="0"/>
                <a:t>-phosphate </a:t>
              </a:r>
              <a:r>
                <a:rPr lang="fr-FR" sz="1000" dirty="0" err="1"/>
                <a:t>oxidase</a:t>
              </a:r>
              <a:r>
                <a:rPr lang="fr-FR" sz="1000" dirty="0"/>
                <a:t> </a:t>
              </a:r>
            </a:p>
          </p:txBody>
        </p:sp>
        <p:sp>
          <p:nvSpPr>
            <p:cNvPr id="21" name="ZoneTexte 20">
              <a:extLst>
                <a:ext uri="{FF2B5EF4-FFF2-40B4-BE49-F238E27FC236}">
                  <a16:creationId xmlns:a16="http://schemas.microsoft.com/office/drawing/2014/main" id="{3014B570-D69E-444A-8A9A-225CDD976064}"/>
                </a:ext>
              </a:extLst>
            </p:cNvPr>
            <p:cNvSpPr txBox="1"/>
            <p:nvPr/>
          </p:nvSpPr>
          <p:spPr>
            <a:xfrm>
              <a:off x="8587124" y="4640262"/>
              <a:ext cx="2050561" cy="246221"/>
            </a:xfrm>
            <a:prstGeom prst="rect">
              <a:avLst/>
            </a:prstGeom>
            <a:noFill/>
          </p:spPr>
          <p:txBody>
            <a:bodyPr wrap="none" rtlCol="0">
              <a:spAutoFit/>
            </a:bodyPr>
            <a:lstStyle/>
            <a:p>
              <a:r>
                <a:rPr lang="fr-FR" sz="1000" dirty="0" err="1"/>
                <a:t>Sulfatase</a:t>
              </a:r>
              <a:r>
                <a:rPr lang="fr-FR" sz="1000" dirty="0"/>
                <a:t>-like hydrolase/transferase</a:t>
              </a:r>
            </a:p>
          </p:txBody>
        </p:sp>
        <p:sp>
          <p:nvSpPr>
            <p:cNvPr id="22" name="ZoneTexte 21">
              <a:extLst>
                <a:ext uri="{FF2B5EF4-FFF2-40B4-BE49-F238E27FC236}">
                  <a16:creationId xmlns:a16="http://schemas.microsoft.com/office/drawing/2014/main" id="{912B740D-D55F-482F-88A6-AED6818164F3}"/>
                </a:ext>
              </a:extLst>
            </p:cNvPr>
            <p:cNvSpPr txBox="1"/>
            <p:nvPr/>
          </p:nvSpPr>
          <p:spPr>
            <a:xfrm>
              <a:off x="6401686" y="3961022"/>
              <a:ext cx="1005403" cy="246221"/>
            </a:xfrm>
            <a:prstGeom prst="rect">
              <a:avLst/>
            </a:prstGeom>
            <a:noFill/>
          </p:spPr>
          <p:txBody>
            <a:bodyPr wrap="none" rtlCol="0">
              <a:spAutoFit/>
            </a:bodyPr>
            <a:lstStyle/>
            <a:p>
              <a:r>
                <a:rPr lang="fr-FR" sz="1000" dirty="0" err="1"/>
                <a:t>Oxidoreductase</a:t>
              </a:r>
              <a:endParaRPr lang="fr-FR" sz="1000" dirty="0"/>
            </a:p>
          </p:txBody>
        </p:sp>
        <p:sp>
          <p:nvSpPr>
            <p:cNvPr id="23" name="Rectangle 22">
              <a:extLst>
                <a:ext uri="{FF2B5EF4-FFF2-40B4-BE49-F238E27FC236}">
                  <a16:creationId xmlns:a16="http://schemas.microsoft.com/office/drawing/2014/main" id="{7F96EA2A-3C89-432A-8ACB-09BE3097D5ED}"/>
                </a:ext>
              </a:extLst>
            </p:cNvPr>
            <p:cNvSpPr/>
            <p:nvPr/>
          </p:nvSpPr>
          <p:spPr>
            <a:xfrm>
              <a:off x="5631648" y="4725987"/>
              <a:ext cx="1041526" cy="11438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ZoneTexte 23">
              <a:extLst>
                <a:ext uri="{FF2B5EF4-FFF2-40B4-BE49-F238E27FC236}">
                  <a16:creationId xmlns:a16="http://schemas.microsoft.com/office/drawing/2014/main" id="{629A515D-AC55-4EF8-A63C-A49E917456CD}"/>
                </a:ext>
              </a:extLst>
            </p:cNvPr>
            <p:cNvSpPr txBox="1"/>
            <p:nvPr/>
          </p:nvSpPr>
          <p:spPr>
            <a:xfrm>
              <a:off x="5632504" y="4652317"/>
              <a:ext cx="1040670" cy="246221"/>
            </a:xfrm>
            <a:prstGeom prst="rect">
              <a:avLst/>
            </a:prstGeom>
            <a:noFill/>
          </p:spPr>
          <p:txBody>
            <a:bodyPr wrap="none" rtlCol="0">
              <a:spAutoFit/>
            </a:bodyPr>
            <a:lstStyle/>
            <a:p>
              <a:r>
                <a:rPr lang="fr-FR" sz="1000" dirty="0"/>
                <a:t>Uncharacterized</a:t>
              </a:r>
            </a:p>
          </p:txBody>
        </p:sp>
        <p:sp>
          <p:nvSpPr>
            <p:cNvPr id="25" name="ZoneTexte 24">
              <a:extLst>
                <a:ext uri="{FF2B5EF4-FFF2-40B4-BE49-F238E27FC236}">
                  <a16:creationId xmlns:a16="http://schemas.microsoft.com/office/drawing/2014/main" id="{5C710EC1-76C3-4F28-9A1B-57ACF0047EEF}"/>
                </a:ext>
              </a:extLst>
            </p:cNvPr>
            <p:cNvSpPr txBox="1"/>
            <p:nvPr/>
          </p:nvSpPr>
          <p:spPr>
            <a:xfrm>
              <a:off x="3904145" y="4352429"/>
              <a:ext cx="1114408" cy="246221"/>
            </a:xfrm>
            <a:prstGeom prst="rect">
              <a:avLst/>
            </a:prstGeom>
            <a:noFill/>
          </p:spPr>
          <p:txBody>
            <a:bodyPr wrap="none" rtlCol="0">
              <a:spAutoFit/>
            </a:bodyPr>
            <a:lstStyle/>
            <a:p>
              <a:r>
                <a:rPr lang="fr-FR" sz="1000" dirty="0"/>
                <a:t>Cytochrome P450</a:t>
              </a:r>
            </a:p>
          </p:txBody>
        </p:sp>
        <p:sp>
          <p:nvSpPr>
            <p:cNvPr id="26" name="ZoneTexte 25">
              <a:extLst>
                <a:ext uri="{FF2B5EF4-FFF2-40B4-BE49-F238E27FC236}">
                  <a16:creationId xmlns:a16="http://schemas.microsoft.com/office/drawing/2014/main" id="{9FFD75DF-4AC2-4A64-97DC-793C16E97EB1}"/>
                </a:ext>
              </a:extLst>
            </p:cNvPr>
            <p:cNvSpPr txBox="1"/>
            <p:nvPr/>
          </p:nvSpPr>
          <p:spPr>
            <a:xfrm>
              <a:off x="2604397" y="3950558"/>
              <a:ext cx="1709122" cy="246221"/>
            </a:xfrm>
            <a:prstGeom prst="rect">
              <a:avLst/>
            </a:prstGeom>
            <a:noFill/>
          </p:spPr>
          <p:txBody>
            <a:bodyPr wrap="none" rtlCol="0">
              <a:spAutoFit/>
            </a:bodyPr>
            <a:lstStyle/>
            <a:p>
              <a:r>
                <a:rPr lang="fr-FR" sz="1000" dirty="0"/>
                <a:t>ATP-</a:t>
              </a:r>
              <a:r>
                <a:rPr lang="fr-FR" sz="1000" dirty="0" err="1"/>
                <a:t>dependent</a:t>
              </a:r>
              <a:r>
                <a:rPr lang="fr-FR" sz="1000" dirty="0"/>
                <a:t> DNA </a:t>
              </a:r>
              <a:r>
                <a:rPr lang="fr-FR" sz="1000" dirty="0" err="1"/>
                <a:t>helicase</a:t>
              </a:r>
              <a:endParaRPr lang="fr-FR" sz="1000" dirty="0"/>
            </a:p>
          </p:txBody>
        </p:sp>
        <p:sp>
          <p:nvSpPr>
            <p:cNvPr id="27" name="ZoneTexte 26">
              <a:extLst>
                <a:ext uri="{FF2B5EF4-FFF2-40B4-BE49-F238E27FC236}">
                  <a16:creationId xmlns:a16="http://schemas.microsoft.com/office/drawing/2014/main" id="{9C0D9E50-32D5-4241-8246-2A3FB63AB253}"/>
                </a:ext>
              </a:extLst>
            </p:cNvPr>
            <p:cNvSpPr txBox="1"/>
            <p:nvPr/>
          </p:nvSpPr>
          <p:spPr>
            <a:xfrm>
              <a:off x="1690341" y="3949495"/>
              <a:ext cx="1039067" cy="246221"/>
            </a:xfrm>
            <a:prstGeom prst="rect">
              <a:avLst/>
            </a:prstGeom>
            <a:noFill/>
          </p:spPr>
          <p:txBody>
            <a:bodyPr wrap="none" rtlCol="0">
              <a:spAutoFit/>
            </a:bodyPr>
            <a:lstStyle/>
            <a:p>
              <a:r>
                <a:rPr lang="fr-FR" sz="1000" dirty="0"/>
                <a:t>MSF transporter</a:t>
              </a:r>
            </a:p>
          </p:txBody>
        </p:sp>
        <p:sp>
          <p:nvSpPr>
            <p:cNvPr id="28" name="ZoneTexte 27">
              <a:extLst>
                <a:ext uri="{FF2B5EF4-FFF2-40B4-BE49-F238E27FC236}">
                  <a16:creationId xmlns:a16="http://schemas.microsoft.com/office/drawing/2014/main" id="{614C7E91-0FA5-4C4C-AF42-1425FE9F0D24}"/>
                </a:ext>
              </a:extLst>
            </p:cNvPr>
            <p:cNvSpPr txBox="1"/>
            <p:nvPr/>
          </p:nvSpPr>
          <p:spPr>
            <a:xfrm>
              <a:off x="1314697" y="4322420"/>
              <a:ext cx="2291012" cy="246221"/>
            </a:xfrm>
            <a:prstGeom prst="rect">
              <a:avLst/>
            </a:prstGeom>
            <a:noFill/>
          </p:spPr>
          <p:txBody>
            <a:bodyPr wrap="none" rtlCol="0">
              <a:spAutoFit/>
            </a:bodyPr>
            <a:lstStyle/>
            <a:p>
              <a:r>
                <a:rPr lang="fr-FR" sz="1000" dirty="0"/>
                <a:t>Tet/</a:t>
              </a:r>
              <a:r>
                <a:rPr lang="fr-FR" sz="1000" dirty="0" err="1"/>
                <a:t>AcrR</a:t>
              </a:r>
              <a:r>
                <a:rPr lang="fr-FR" sz="1000" dirty="0"/>
                <a:t> </a:t>
              </a:r>
              <a:r>
                <a:rPr lang="fr-FR" sz="1000" dirty="0" err="1"/>
                <a:t>family</a:t>
              </a:r>
              <a:r>
                <a:rPr lang="fr-FR" sz="1000" dirty="0"/>
                <a:t> </a:t>
              </a:r>
              <a:r>
                <a:rPr lang="fr-FR" sz="1000" dirty="0" err="1"/>
                <a:t>transcriptional</a:t>
              </a:r>
              <a:r>
                <a:rPr lang="fr-FR" sz="1000" dirty="0"/>
                <a:t> regulator</a:t>
              </a:r>
            </a:p>
          </p:txBody>
        </p:sp>
        <p:sp>
          <p:nvSpPr>
            <p:cNvPr id="29" name="Rectangle 28">
              <a:extLst>
                <a:ext uri="{FF2B5EF4-FFF2-40B4-BE49-F238E27FC236}">
                  <a16:creationId xmlns:a16="http://schemas.microsoft.com/office/drawing/2014/main" id="{DD50298F-69B7-4D8C-8035-77120AB33C6F}"/>
                </a:ext>
              </a:extLst>
            </p:cNvPr>
            <p:cNvSpPr/>
            <p:nvPr/>
          </p:nvSpPr>
          <p:spPr>
            <a:xfrm>
              <a:off x="1352145" y="4193746"/>
              <a:ext cx="338196" cy="67931"/>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Rectangle 29">
              <a:extLst>
                <a:ext uri="{FF2B5EF4-FFF2-40B4-BE49-F238E27FC236}">
                  <a16:creationId xmlns:a16="http://schemas.microsoft.com/office/drawing/2014/main" id="{C6F7E8C1-CF01-4C1C-92C4-7073CE6EF1AC}"/>
                </a:ext>
              </a:extLst>
            </p:cNvPr>
            <p:cNvSpPr/>
            <p:nvPr/>
          </p:nvSpPr>
          <p:spPr>
            <a:xfrm>
              <a:off x="1745991" y="3822791"/>
              <a:ext cx="898100" cy="7554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DA552D82-D0FB-4F15-A378-B0A7414101F4}"/>
                </a:ext>
              </a:extLst>
            </p:cNvPr>
            <p:cNvSpPr/>
            <p:nvPr/>
          </p:nvSpPr>
          <p:spPr>
            <a:xfrm>
              <a:off x="6448668" y="3822791"/>
              <a:ext cx="759439" cy="75545"/>
            </a:xfrm>
            <a:prstGeom prst="rect">
              <a:avLst/>
            </a:prstGeom>
            <a:solidFill>
              <a:srgbClr val="DD0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Rectangle 31">
              <a:extLst>
                <a:ext uri="{FF2B5EF4-FFF2-40B4-BE49-F238E27FC236}">
                  <a16:creationId xmlns:a16="http://schemas.microsoft.com/office/drawing/2014/main" id="{E3EC2613-1515-4363-8488-6D177DFA09A3}"/>
                </a:ext>
              </a:extLst>
            </p:cNvPr>
            <p:cNvSpPr/>
            <p:nvPr/>
          </p:nvSpPr>
          <p:spPr>
            <a:xfrm>
              <a:off x="7561816" y="4523499"/>
              <a:ext cx="805853" cy="75545"/>
            </a:xfrm>
            <a:prstGeom prst="rect">
              <a:avLst/>
            </a:prstGeom>
            <a:solidFill>
              <a:srgbClr val="DD0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1C24D5BA-8C15-472A-817E-FF35C754C6CC}"/>
                </a:ext>
              </a:extLst>
            </p:cNvPr>
            <p:cNvSpPr/>
            <p:nvPr/>
          </p:nvSpPr>
          <p:spPr>
            <a:xfrm>
              <a:off x="8599251" y="3826829"/>
              <a:ext cx="322327" cy="75545"/>
            </a:xfrm>
            <a:prstGeom prst="rect">
              <a:avLst/>
            </a:prstGeom>
            <a:solidFill>
              <a:srgbClr val="DD0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41AE5900-0E11-4FFB-B860-D0B0BA4CD609}"/>
                </a:ext>
              </a:extLst>
            </p:cNvPr>
            <p:cNvSpPr/>
            <p:nvPr/>
          </p:nvSpPr>
          <p:spPr>
            <a:xfrm>
              <a:off x="8908266" y="4522573"/>
              <a:ext cx="758837" cy="73977"/>
            </a:xfrm>
            <a:prstGeom prst="rect">
              <a:avLst/>
            </a:prstGeom>
            <a:solidFill>
              <a:srgbClr val="DD0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2899991E-68BE-4E41-93F5-DE2146A5595F}"/>
                </a:ext>
              </a:extLst>
            </p:cNvPr>
            <p:cNvSpPr/>
            <p:nvPr/>
          </p:nvSpPr>
          <p:spPr>
            <a:xfrm>
              <a:off x="9632923" y="4381193"/>
              <a:ext cx="1229824" cy="11286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ZoneTexte 35">
              <a:extLst>
                <a:ext uri="{FF2B5EF4-FFF2-40B4-BE49-F238E27FC236}">
                  <a16:creationId xmlns:a16="http://schemas.microsoft.com/office/drawing/2014/main" id="{EAD71EF2-FB42-496F-9B15-BBD916C7958E}"/>
                </a:ext>
              </a:extLst>
            </p:cNvPr>
            <p:cNvSpPr txBox="1"/>
            <p:nvPr/>
          </p:nvSpPr>
          <p:spPr>
            <a:xfrm>
              <a:off x="9641304" y="4310394"/>
              <a:ext cx="1289135" cy="246221"/>
            </a:xfrm>
            <a:prstGeom prst="rect">
              <a:avLst/>
            </a:prstGeom>
            <a:noFill/>
          </p:spPr>
          <p:txBody>
            <a:bodyPr wrap="none" rtlCol="0">
              <a:spAutoFit/>
            </a:bodyPr>
            <a:lstStyle/>
            <a:p>
              <a:r>
                <a:rPr lang="fr-FR" sz="1000" dirty="0" err="1"/>
                <a:t>Alkaline</a:t>
              </a:r>
              <a:r>
                <a:rPr lang="fr-FR" sz="1000" dirty="0"/>
                <a:t> phosphatase</a:t>
              </a:r>
            </a:p>
          </p:txBody>
        </p:sp>
        <p:sp>
          <p:nvSpPr>
            <p:cNvPr id="38" name="Rectangle 37">
              <a:extLst>
                <a:ext uri="{FF2B5EF4-FFF2-40B4-BE49-F238E27FC236}">
                  <a16:creationId xmlns:a16="http://schemas.microsoft.com/office/drawing/2014/main" id="{0BD79264-3979-464A-937B-5F704F682C7A}"/>
                </a:ext>
              </a:extLst>
            </p:cNvPr>
            <p:cNvSpPr/>
            <p:nvPr/>
          </p:nvSpPr>
          <p:spPr>
            <a:xfrm>
              <a:off x="9654671" y="4186181"/>
              <a:ext cx="1013154" cy="81131"/>
            </a:xfrm>
            <a:prstGeom prst="rect">
              <a:avLst/>
            </a:prstGeom>
            <a:solidFill>
              <a:srgbClr val="DD0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E774ED5C-2142-4FDB-A3BA-039C72C38B34}"/>
                </a:ext>
              </a:extLst>
            </p:cNvPr>
            <p:cNvSpPr/>
            <p:nvPr/>
          </p:nvSpPr>
          <p:spPr>
            <a:xfrm>
              <a:off x="5857593" y="4513520"/>
              <a:ext cx="516723" cy="7647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Flèche : bas 39">
              <a:extLst>
                <a:ext uri="{FF2B5EF4-FFF2-40B4-BE49-F238E27FC236}">
                  <a16:creationId xmlns:a16="http://schemas.microsoft.com/office/drawing/2014/main" id="{B04FA324-08FD-4BF8-B7B0-397884A84EBE}"/>
                </a:ext>
              </a:extLst>
            </p:cNvPr>
            <p:cNvSpPr/>
            <p:nvPr/>
          </p:nvSpPr>
          <p:spPr>
            <a:xfrm rot="5400000">
              <a:off x="1650117" y="4151433"/>
              <a:ext cx="80129" cy="111618"/>
            </a:xfrm>
            <a:prstGeom prst="down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Flèche : bas 40">
              <a:extLst>
                <a:ext uri="{FF2B5EF4-FFF2-40B4-BE49-F238E27FC236}">
                  <a16:creationId xmlns:a16="http://schemas.microsoft.com/office/drawing/2014/main" id="{ACCC353B-B897-4077-BBA9-2E136498C236}"/>
                </a:ext>
              </a:extLst>
            </p:cNvPr>
            <p:cNvSpPr/>
            <p:nvPr/>
          </p:nvSpPr>
          <p:spPr>
            <a:xfrm rot="5400000">
              <a:off x="9634260" y="4151910"/>
              <a:ext cx="80129" cy="111618"/>
            </a:xfrm>
            <a:prstGeom prst="down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2" name="Rectangle 51">
            <a:extLst>
              <a:ext uri="{FF2B5EF4-FFF2-40B4-BE49-F238E27FC236}">
                <a16:creationId xmlns:a16="http://schemas.microsoft.com/office/drawing/2014/main" id="{CFF28003-A058-8D57-5CB1-5B1545970DFA}"/>
              </a:ext>
            </a:extLst>
          </p:cNvPr>
          <p:cNvSpPr/>
          <p:nvPr/>
        </p:nvSpPr>
        <p:spPr>
          <a:xfrm>
            <a:off x="3418395" y="5206858"/>
            <a:ext cx="4648004" cy="369332"/>
          </a:xfrm>
          <a:prstGeom prst="rect">
            <a:avLst/>
          </a:prstGeom>
        </p:spPr>
        <p:txBody>
          <a:bodyPr wrap="none">
            <a:spAutoFit/>
          </a:bodyPr>
          <a:lstStyle/>
          <a:p>
            <a:pPr algn="ctr"/>
            <a:r>
              <a:rPr lang="fr-FR" dirty="0"/>
              <a:t>Genomic zone of </a:t>
            </a:r>
            <a:r>
              <a:rPr lang="fr-FR" i="1" dirty="0" err="1"/>
              <a:t>Norcadioides</a:t>
            </a:r>
            <a:r>
              <a:rPr lang="fr-FR" i="1" dirty="0"/>
              <a:t> </a:t>
            </a:r>
            <a:r>
              <a:rPr lang="fr-FR" i="1" dirty="0" err="1"/>
              <a:t>iriomotensis</a:t>
            </a:r>
            <a:r>
              <a:rPr lang="fr-FR" i="1" dirty="0"/>
              <a:t> DPL</a:t>
            </a:r>
          </a:p>
        </p:txBody>
      </p:sp>
      <p:grpSp>
        <p:nvGrpSpPr>
          <p:cNvPr id="53" name="Groupe 52">
            <a:extLst>
              <a:ext uri="{FF2B5EF4-FFF2-40B4-BE49-F238E27FC236}">
                <a16:creationId xmlns:a16="http://schemas.microsoft.com/office/drawing/2014/main" id="{8C52EB04-E788-C388-D878-9335CF96A1A2}"/>
              </a:ext>
            </a:extLst>
          </p:cNvPr>
          <p:cNvGrpSpPr/>
          <p:nvPr/>
        </p:nvGrpSpPr>
        <p:grpSpPr>
          <a:xfrm>
            <a:off x="166869" y="6357785"/>
            <a:ext cx="7757113" cy="446675"/>
            <a:chOff x="166869" y="6357785"/>
            <a:chExt cx="7757113" cy="446675"/>
          </a:xfrm>
        </p:grpSpPr>
        <p:sp>
          <p:nvSpPr>
            <p:cNvPr id="54" name="Rectangle 53">
              <a:extLst>
                <a:ext uri="{FF2B5EF4-FFF2-40B4-BE49-F238E27FC236}">
                  <a16:creationId xmlns:a16="http://schemas.microsoft.com/office/drawing/2014/main" id="{4CF726D3-9128-E84C-831B-94E59E28B7C3}"/>
                </a:ext>
              </a:extLst>
            </p:cNvPr>
            <p:cNvSpPr/>
            <p:nvPr/>
          </p:nvSpPr>
          <p:spPr>
            <a:xfrm>
              <a:off x="166869" y="6402309"/>
              <a:ext cx="342061" cy="146398"/>
            </a:xfrm>
            <a:prstGeom prst="rect">
              <a:avLst/>
            </a:prstGeom>
            <a:solidFill>
              <a:srgbClr val="F216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55" name="Rectangle 54">
              <a:extLst>
                <a:ext uri="{FF2B5EF4-FFF2-40B4-BE49-F238E27FC236}">
                  <a16:creationId xmlns:a16="http://schemas.microsoft.com/office/drawing/2014/main" id="{8F754BE2-9AAA-D1A6-D944-1705E0D8E34A}"/>
                </a:ext>
              </a:extLst>
            </p:cNvPr>
            <p:cNvSpPr/>
            <p:nvPr/>
          </p:nvSpPr>
          <p:spPr>
            <a:xfrm>
              <a:off x="166869" y="6600254"/>
              <a:ext cx="342061" cy="14639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56" name="Rectangle 55">
              <a:extLst>
                <a:ext uri="{FF2B5EF4-FFF2-40B4-BE49-F238E27FC236}">
                  <a16:creationId xmlns:a16="http://schemas.microsoft.com/office/drawing/2014/main" id="{1DB91550-8AE1-53A0-A96A-4DCD7F51720C}"/>
                </a:ext>
              </a:extLst>
            </p:cNvPr>
            <p:cNvSpPr/>
            <p:nvPr/>
          </p:nvSpPr>
          <p:spPr>
            <a:xfrm>
              <a:off x="2983191" y="6395577"/>
              <a:ext cx="342061" cy="14639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57" name="Rectangle 56">
              <a:extLst>
                <a:ext uri="{FF2B5EF4-FFF2-40B4-BE49-F238E27FC236}">
                  <a16:creationId xmlns:a16="http://schemas.microsoft.com/office/drawing/2014/main" id="{84D62795-C93F-1B71-02ED-DDBD71BA0747}"/>
                </a:ext>
              </a:extLst>
            </p:cNvPr>
            <p:cNvSpPr/>
            <p:nvPr/>
          </p:nvSpPr>
          <p:spPr>
            <a:xfrm>
              <a:off x="2983366" y="6598278"/>
              <a:ext cx="342061" cy="1463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58" name="Flèche : bas 63">
              <a:extLst>
                <a:ext uri="{FF2B5EF4-FFF2-40B4-BE49-F238E27FC236}">
                  <a16:creationId xmlns:a16="http://schemas.microsoft.com/office/drawing/2014/main" id="{BC99C0E6-22CC-68CF-9CB5-4801CCF8498E}"/>
                </a:ext>
              </a:extLst>
            </p:cNvPr>
            <p:cNvSpPr/>
            <p:nvPr/>
          </p:nvSpPr>
          <p:spPr>
            <a:xfrm rot="16200000">
              <a:off x="5568221" y="6404741"/>
              <a:ext cx="146398" cy="191375"/>
            </a:xfrm>
            <a:prstGeom prst="down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dirty="0"/>
            </a:p>
          </p:txBody>
        </p:sp>
        <p:sp>
          <p:nvSpPr>
            <p:cNvPr id="59" name="ZoneTexte 58">
              <a:extLst>
                <a:ext uri="{FF2B5EF4-FFF2-40B4-BE49-F238E27FC236}">
                  <a16:creationId xmlns:a16="http://schemas.microsoft.com/office/drawing/2014/main" id="{E00B6953-CBD3-01F5-18C5-412430B628C8}"/>
                </a:ext>
              </a:extLst>
            </p:cNvPr>
            <p:cNvSpPr txBox="1"/>
            <p:nvPr/>
          </p:nvSpPr>
          <p:spPr>
            <a:xfrm>
              <a:off x="507833" y="6357785"/>
              <a:ext cx="2113079" cy="230832"/>
            </a:xfrm>
            <a:prstGeom prst="rect">
              <a:avLst/>
            </a:prstGeom>
            <a:noFill/>
          </p:spPr>
          <p:txBody>
            <a:bodyPr wrap="none" rtlCol="0">
              <a:spAutoFit/>
            </a:bodyPr>
            <a:lstStyle/>
            <a:p>
              <a:r>
                <a:rPr lang="fr-FR" sz="900" dirty="0"/>
                <a:t>Gene involved in compound biosynthesis</a:t>
              </a:r>
            </a:p>
          </p:txBody>
        </p:sp>
        <p:sp>
          <p:nvSpPr>
            <p:cNvPr id="60" name="ZoneTexte 59">
              <a:extLst>
                <a:ext uri="{FF2B5EF4-FFF2-40B4-BE49-F238E27FC236}">
                  <a16:creationId xmlns:a16="http://schemas.microsoft.com/office/drawing/2014/main" id="{33E7ED3C-851E-8DFA-2FD9-EE49E0C1A312}"/>
                </a:ext>
              </a:extLst>
            </p:cNvPr>
            <p:cNvSpPr txBox="1"/>
            <p:nvPr/>
          </p:nvSpPr>
          <p:spPr>
            <a:xfrm>
              <a:off x="507833" y="6556072"/>
              <a:ext cx="1970411" cy="230832"/>
            </a:xfrm>
            <a:prstGeom prst="rect">
              <a:avLst/>
            </a:prstGeom>
            <a:noFill/>
          </p:spPr>
          <p:txBody>
            <a:bodyPr wrap="none" rtlCol="0">
              <a:spAutoFit/>
            </a:bodyPr>
            <a:lstStyle/>
            <a:p>
              <a:r>
                <a:rPr lang="fr-FR" sz="900" dirty="0"/>
                <a:t>Gene involved in compound transport</a:t>
              </a:r>
            </a:p>
          </p:txBody>
        </p:sp>
        <p:sp>
          <p:nvSpPr>
            <p:cNvPr id="61" name="ZoneTexte 60">
              <a:extLst>
                <a:ext uri="{FF2B5EF4-FFF2-40B4-BE49-F238E27FC236}">
                  <a16:creationId xmlns:a16="http://schemas.microsoft.com/office/drawing/2014/main" id="{F1268149-AE5D-5E5C-DD73-4BC0DB8BEF6D}"/>
                </a:ext>
              </a:extLst>
            </p:cNvPr>
            <p:cNvSpPr txBox="1"/>
            <p:nvPr/>
          </p:nvSpPr>
          <p:spPr>
            <a:xfrm>
              <a:off x="3324155" y="6363461"/>
              <a:ext cx="946093" cy="230832"/>
            </a:xfrm>
            <a:prstGeom prst="rect">
              <a:avLst/>
            </a:prstGeom>
            <a:noFill/>
          </p:spPr>
          <p:txBody>
            <a:bodyPr wrap="none" rtlCol="0">
              <a:spAutoFit/>
            </a:bodyPr>
            <a:lstStyle/>
            <a:p>
              <a:r>
                <a:rPr lang="fr-FR" sz="900" dirty="0"/>
                <a:t>Regulation gene</a:t>
              </a:r>
            </a:p>
          </p:txBody>
        </p:sp>
        <p:sp>
          <p:nvSpPr>
            <p:cNvPr id="62" name="ZoneTexte 61">
              <a:extLst>
                <a:ext uri="{FF2B5EF4-FFF2-40B4-BE49-F238E27FC236}">
                  <a16:creationId xmlns:a16="http://schemas.microsoft.com/office/drawing/2014/main" id="{0C152238-7E2E-158A-2D92-2660532D5880}"/>
                </a:ext>
              </a:extLst>
            </p:cNvPr>
            <p:cNvSpPr txBox="1"/>
            <p:nvPr/>
          </p:nvSpPr>
          <p:spPr>
            <a:xfrm>
              <a:off x="3325252" y="6560977"/>
              <a:ext cx="1919115" cy="230832"/>
            </a:xfrm>
            <a:prstGeom prst="rect">
              <a:avLst/>
            </a:prstGeom>
            <a:noFill/>
          </p:spPr>
          <p:txBody>
            <a:bodyPr wrap="none" rtlCol="0">
              <a:spAutoFit/>
            </a:bodyPr>
            <a:lstStyle/>
            <a:p>
              <a:r>
                <a:rPr lang="fr-FR" sz="900" dirty="0"/>
                <a:t>Uncharacterized protein coding gene</a:t>
              </a:r>
            </a:p>
          </p:txBody>
        </p:sp>
        <p:sp>
          <p:nvSpPr>
            <p:cNvPr id="63" name="ZoneTexte 62">
              <a:extLst>
                <a:ext uri="{FF2B5EF4-FFF2-40B4-BE49-F238E27FC236}">
                  <a16:creationId xmlns:a16="http://schemas.microsoft.com/office/drawing/2014/main" id="{34121394-F0A1-FFAD-053D-2E59F202EBC6}"/>
                </a:ext>
              </a:extLst>
            </p:cNvPr>
            <p:cNvSpPr txBox="1"/>
            <p:nvPr/>
          </p:nvSpPr>
          <p:spPr>
            <a:xfrm>
              <a:off x="5884641" y="6385012"/>
              <a:ext cx="2039341" cy="230832"/>
            </a:xfrm>
            <a:prstGeom prst="rect">
              <a:avLst/>
            </a:prstGeom>
            <a:noFill/>
          </p:spPr>
          <p:txBody>
            <a:bodyPr wrap="none" rtlCol="0">
              <a:spAutoFit/>
            </a:bodyPr>
            <a:lstStyle/>
            <a:p>
              <a:r>
                <a:rPr lang="fr-FR" sz="900" dirty="0"/>
                <a:t>Promotor predicted by Softberry server</a:t>
              </a:r>
            </a:p>
          </p:txBody>
        </p:sp>
        <p:sp>
          <p:nvSpPr>
            <p:cNvPr id="64" name="Rectangle 63">
              <a:extLst>
                <a:ext uri="{FF2B5EF4-FFF2-40B4-BE49-F238E27FC236}">
                  <a16:creationId xmlns:a16="http://schemas.microsoft.com/office/drawing/2014/main" id="{2B6DE042-E250-1AF3-2D00-414932B90272}"/>
                </a:ext>
              </a:extLst>
            </p:cNvPr>
            <p:cNvSpPr/>
            <p:nvPr/>
          </p:nvSpPr>
          <p:spPr>
            <a:xfrm>
              <a:off x="5546278" y="6619230"/>
              <a:ext cx="342061" cy="14639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65" name="ZoneTexte 64">
              <a:extLst>
                <a:ext uri="{FF2B5EF4-FFF2-40B4-BE49-F238E27FC236}">
                  <a16:creationId xmlns:a16="http://schemas.microsoft.com/office/drawing/2014/main" id="{34D3D1D5-995D-5C96-AB0A-C3CB518DD7CB}"/>
                </a:ext>
              </a:extLst>
            </p:cNvPr>
            <p:cNvSpPr txBox="1"/>
            <p:nvPr/>
          </p:nvSpPr>
          <p:spPr>
            <a:xfrm>
              <a:off x="5888339" y="6573628"/>
              <a:ext cx="619080" cy="230832"/>
            </a:xfrm>
            <a:prstGeom prst="rect">
              <a:avLst/>
            </a:prstGeom>
            <a:noFill/>
          </p:spPr>
          <p:txBody>
            <a:bodyPr wrap="none" rtlCol="0">
              <a:spAutoFit/>
            </a:bodyPr>
            <a:lstStyle/>
            <a:p>
              <a:r>
                <a:rPr lang="fr-FR" sz="900" dirty="0"/>
                <a:t>DPL gene</a:t>
              </a:r>
            </a:p>
          </p:txBody>
        </p:sp>
      </p:grpSp>
      <p:sp>
        <p:nvSpPr>
          <p:cNvPr id="66" name="ZoneTexte 65">
            <a:extLst>
              <a:ext uri="{FF2B5EF4-FFF2-40B4-BE49-F238E27FC236}">
                <a16:creationId xmlns:a16="http://schemas.microsoft.com/office/drawing/2014/main" id="{16343BCF-FC98-A46A-9D76-84399421A8D8}"/>
              </a:ext>
            </a:extLst>
          </p:cNvPr>
          <p:cNvSpPr txBox="1"/>
          <p:nvPr/>
        </p:nvSpPr>
        <p:spPr>
          <a:xfrm>
            <a:off x="139845" y="5519614"/>
            <a:ext cx="12025131" cy="646331"/>
          </a:xfrm>
          <a:prstGeom prst="rect">
            <a:avLst/>
          </a:prstGeom>
          <a:noFill/>
        </p:spPr>
        <p:txBody>
          <a:bodyPr wrap="square" rtlCol="0">
            <a:spAutoFit/>
          </a:bodyPr>
          <a:lstStyle/>
          <a:p>
            <a:pPr algn="ctr"/>
            <a:r>
              <a:rPr lang="fr-FR" dirty="0"/>
              <a:t>The cluster predictions shed-light : an </a:t>
            </a:r>
            <a:r>
              <a:rPr lang="fr-FR" i="1" dirty="0"/>
              <a:t>Tet/</a:t>
            </a:r>
            <a:r>
              <a:rPr lang="fr-FR" i="1" dirty="0" err="1"/>
              <a:t>AcrB</a:t>
            </a:r>
            <a:r>
              <a:rPr lang="fr-FR" i="1" dirty="0"/>
              <a:t> </a:t>
            </a:r>
            <a:r>
              <a:rPr lang="fr-FR" i="1" dirty="0" err="1"/>
              <a:t>family</a:t>
            </a:r>
            <a:r>
              <a:rPr lang="fr-FR" i="1" dirty="0"/>
              <a:t> </a:t>
            </a:r>
            <a:r>
              <a:rPr lang="fr-FR" i="1" dirty="0" err="1"/>
              <a:t>transcriptional</a:t>
            </a:r>
            <a:r>
              <a:rPr lang="fr-FR" i="1" dirty="0"/>
              <a:t> regulator, A MSF transporter, A Cytochrome P450, an </a:t>
            </a:r>
            <a:r>
              <a:rPr lang="fr-FR" i="1" dirty="0" err="1"/>
              <a:t>oxydoreductase</a:t>
            </a:r>
            <a:r>
              <a:rPr lang="fr-FR" i="1" dirty="0"/>
              <a:t> etc…</a:t>
            </a:r>
            <a:r>
              <a:rPr lang="fr-FR" dirty="0"/>
              <a:t> coding genes</a:t>
            </a:r>
          </a:p>
        </p:txBody>
      </p:sp>
    </p:spTree>
    <p:extLst>
      <p:ext uri="{BB962C8B-B14F-4D97-AF65-F5344CB8AC3E}">
        <p14:creationId xmlns:p14="http://schemas.microsoft.com/office/powerpoint/2010/main" val="29000085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009B9316-EFB3-714B-807F-E36E9D3515D0}"/>
              </a:ext>
            </a:extLst>
          </p:cNvPr>
          <p:cNvSpPr>
            <a:spLocks noGrp="1"/>
          </p:cNvSpPr>
          <p:nvPr>
            <p:ph type="sldNum" sz="quarter" idx="12"/>
          </p:nvPr>
        </p:nvSpPr>
        <p:spPr/>
        <p:txBody>
          <a:bodyPr/>
          <a:lstStyle/>
          <a:p>
            <a:fld id="{09686F39-2411-784F-95B3-ADDC13B8D7F1}" type="slidenum">
              <a:rPr lang="fr-FR" smtClean="0"/>
              <a:t>12</a:t>
            </a:fld>
            <a:endParaRPr lang="fr-FR" dirty="0"/>
          </a:p>
        </p:txBody>
      </p:sp>
      <p:pic>
        <p:nvPicPr>
          <p:cNvPr id="4" name="Image 3">
            <a:extLst>
              <a:ext uri="{FF2B5EF4-FFF2-40B4-BE49-F238E27FC236}">
                <a16:creationId xmlns:a16="http://schemas.microsoft.com/office/drawing/2014/main" id="{2F50B553-0DE0-DD4B-A486-79F8C7FBC68C}"/>
              </a:ext>
            </a:extLst>
          </p:cNvPr>
          <p:cNvPicPr>
            <a:picLocks noChangeAspect="1"/>
          </p:cNvPicPr>
          <p:nvPr/>
        </p:nvPicPr>
        <p:blipFill>
          <a:blip r:embed="rId3"/>
          <a:stretch>
            <a:fillRect/>
          </a:stretch>
        </p:blipFill>
        <p:spPr>
          <a:xfrm>
            <a:off x="0" y="3210178"/>
            <a:ext cx="12192000" cy="2523319"/>
          </a:xfrm>
          <a:prstGeom prst="rect">
            <a:avLst/>
          </a:prstGeom>
        </p:spPr>
      </p:pic>
      <p:pic>
        <p:nvPicPr>
          <p:cNvPr id="5" name="Image 4">
            <a:extLst>
              <a:ext uri="{FF2B5EF4-FFF2-40B4-BE49-F238E27FC236}">
                <a16:creationId xmlns:a16="http://schemas.microsoft.com/office/drawing/2014/main" id="{58137DD9-6329-AE4D-8C30-98B7F8C19BF5}"/>
              </a:ext>
            </a:extLst>
          </p:cNvPr>
          <p:cNvPicPr>
            <a:picLocks noChangeAspect="1"/>
          </p:cNvPicPr>
          <p:nvPr/>
        </p:nvPicPr>
        <p:blipFill>
          <a:blip r:embed="rId4"/>
          <a:stretch>
            <a:fillRect/>
          </a:stretch>
        </p:blipFill>
        <p:spPr>
          <a:xfrm>
            <a:off x="0" y="37185"/>
            <a:ext cx="12192000" cy="3126775"/>
          </a:xfrm>
          <a:prstGeom prst="rect">
            <a:avLst/>
          </a:prstGeom>
        </p:spPr>
      </p:pic>
      <p:sp>
        <p:nvSpPr>
          <p:cNvPr id="6" name="Rectangle 5">
            <a:extLst>
              <a:ext uri="{FF2B5EF4-FFF2-40B4-BE49-F238E27FC236}">
                <a16:creationId xmlns:a16="http://schemas.microsoft.com/office/drawing/2014/main" id="{4C00C7F9-9573-63B3-FD8E-BC9CEAFE6E0E}"/>
              </a:ext>
            </a:extLst>
          </p:cNvPr>
          <p:cNvSpPr/>
          <p:nvPr/>
        </p:nvSpPr>
        <p:spPr>
          <a:xfrm>
            <a:off x="3205248" y="5689834"/>
            <a:ext cx="5216301" cy="369332"/>
          </a:xfrm>
          <a:prstGeom prst="rect">
            <a:avLst/>
          </a:prstGeom>
        </p:spPr>
        <p:txBody>
          <a:bodyPr wrap="none">
            <a:spAutoFit/>
          </a:bodyPr>
          <a:lstStyle/>
          <a:p>
            <a:pPr algn="ctr"/>
            <a:r>
              <a:rPr lang="fr-FR" dirty="0"/>
              <a:t>Genomic zone of Methylomicrobium alcaliphilum </a:t>
            </a:r>
            <a:r>
              <a:rPr lang="fr-FR" i="1" dirty="0"/>
              <a:t>DPL</a:t>
            </a:r>
          </a:p>
        </p:txBody>
      </p:sp>
      <p:grpSp>
        <p:nvGrpSpPr>
          <p:cNvPr id="7" name="Groupe 6">
            <a:extLst>
              <a:ext uri="{FF2B5EF4-FFF2-40B4-BE49-F238E27FC236}">
                <a16:creationId xmlns:a16="http://schemas.microsoft.com/office/drawing/2014/main" id="{0349CBD1-0903-8DAB-17C5-2CA0A8A92AFF}"/>
              </a:ext>
            </a:extLst>
          </p:cNvPr>
          <p:cNvGrpSpPr/>
          <p:nvPr/>
        </p:nvGrpSpPr>
        <p:grpSpPr>
          <a:xfrm>
            <a:off x="166869" y="6357785"/>
            <a:ext cx="7757113" cy="446675"/>
            <a:chOff x="166869" y="6357785"/>
            <a:chExt cx="7757113" cy="446675"/>
          </a:xfrm>
        </p:grpSpPr>
        <p:sp>
          <p:nvSpPr>
            <p:cNvPr id="8" name="Rectangle 7">
              <a:extLst>
                <a:ext uri="{FF2B5EF4-FFF2-40B4-BE49-F238E27FC236}">
                  <a16:creationId xmlns:a16="http://schemas.microsoft.com/office/drawing/2014/main" id="{BE495954-1EAC-AFED-FBC2-BBDE5898EBC4}"/>
                </a:ext>
              </a:extLst>
            </p:cNvPr>
            <p:cNvSpPr/>
            <p:nvPr/>
          </p:nvSpPr>
          <p:spPr>
            <a:xfrm>
              <a:off x="166869" y="6402309"/>
              <a:ext cx="342061" cy="146398"/>
            </a:xfrm>
            <a:prstGeom prst="rect">
              <a:avLst/>
            </a:prstGeom>
            <a:solidFill>
              <a:srgbClr val="F216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9" name="Rectangle 8">
              <a:extLst>
                <a:ext uri="{FF2B5EF4-FFF2-40B4-BE49-F238E27FC236}">
                  <a16:creationId xmlns:a16="http://schemas.microsoft.com/office/drawing/2014/main" id="{3DC62858-2678-86B0-0CF8-5E279C9F2839}"/>
                </a:ext>
              </a:extLst>
            </p:cNvPr>
            <p:cNvSpPr/>
            <p:nvPr/>
          </p:nvSpPr>
          <p:spPr>
            <a:xfrm>
              <a:off x="166869" y="6600254"/>
              <a:ext cx="342061" cy="14639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0" name="Rectangle 9">
              <a:extLst>
                <a:ext uri="{FF2B5EF4-FFF2-40B4-BE49-F238E27FC236}">
                  <a16:creationId xmlns:a16="http://schemas.microsoft.com/office/drawing/2014/main" id="{D3DEE168-1F29-9950-8E45-7158C8B0455A}"/>
                </a:ext>
              </a:extLst>
            </p:cNvPr>
            <p:cNvSpPr/>
            <p:nvPr/>
          </p:nvSpPr>
          <p:spPr>
            <a:xfrm>
              <a:off x="2983191" y="6395577"/>
              <a:ext cx="342061" cy="14639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1" name="Rectangle 10">
              <a:extLst>
                <a:ext uri="{FF2B5EF4-FFF2-40B4-BE49-F238E27FC236}">
                  <a16:creationId xmlns:a16="http://schemas.microsoft.com/office/drawing/2014/main" id="{B60F872A-C056-C141-4ECD-CC8008E2CF87}"/>
                </a:ext>
              </a:extLst>
            </p:cNvPr>
            <p:cNvSpPr/>
            <p:nvPr/>
          </p:nvSpPr>
          <p:spPr>
            <a:xfrm>
              <a:off x="2983366" y="6598278"/>
              <a:ext cx="342061" cy="1463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2" name="Flèche : bas 63">
              <a:extLst>
                <a:ext uri="{FF2B5EF4-FFF2-40B4-BE49-F238E27FC236}">
                  <a16:creationId xmlns:a16="http://schemas.microsoft.com/office/drawing/2014/main" id="{D1098798-75C5-9D1A-7116-4C9A8D6ED1DF}"/>
                </a:ext>
              </a:extLst>
            </p:cNvPr>
            <p:cNvSpPr/>
            <p:nvPr/>
          </p:nvSpPr>
          <p:spPr>
            <a:xfrm rot="16200000">
              <a:off x="5568221" y="6404741"/>
              <a:ext cx="146398" cy="191375"/>
            </a:xfrm>
            <a:prstGeom prst="down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dirty="0"/>
            </a:p>
          </p:txBody>
        </p:sp>
        <p:sp>
          <p:nvSpPr>
            <p:cNvPr id="13" name="ZoneTexte 12">
              <a:extLst>
                <a:ext uri="{FF2B5EF4-FFF2-40B4-BE49-F238E27FC236}">
                  <a16:creationId xmlns:a16="http://schemas.microsoft.com/office/drawing/2014/main" id="{FD0CE235-B9DB-8C23-8DD9-DF3C58DBD8E4}"/>
                </a:ext>
              </a:extLst>
            </p:cNvPr>
            <p:cNvSpPr txBox="1"/>
            <p:nvPr/>
          </p:nvSpPr>
          <p:spPr>
            <a:xfrm>
              <a:off x="507833" y="6357785"/>
              <a:ext cx="2113079" cy="230832"/>
            </a:xfrm>
            <a:prstGeom prst="rect">
              <a:avLst/>
            </a:prstGeom>
            <a:noFill/>
          </p:spPr>
          <p:txBody>
            <a:bodyPr wrap="none" rtlCol="0">
              <a:spAutoFit/>
            </a:bodyPr>
            <a:lstStyle/>
            <a:p>
              <a:r>
                <a:rPr lang="fr-FR" sz="900" dirty="0"/>
                <a:t>Gene involved in compound biosynthesis</a:t>
              </a:r>
            </a:p>
          </p:txBody>
        </p:sp>
        <p:sp>
          <p:nvSpPr>
            <p:cNvPr id="14" name="ZoneTexte 13">
              <a:extLst>
                <a:ext uri="{FF2B5EF4-FFF2-40B4-BE49-F238E27FC236}">
                  <a16:creationId xmlns:a16="http://schemas.microsoft.com/office/drawing/2014/main" id="{2D6EE086-5A39-7BC3-2F2E-F8084F1403E2}"/>
                </a:ext>
              </a:extLst>
            </p:cNvPr>
            <p:cNvSpPr txBox="1"/>
            <p:nvPr/>
          </p:nvSpPr>
          <p:spPr>
            <a:xfrm>
              <a:off x="507833" y="6556072"/>
              <a:ext cx="1970411" cy="230832"/>
            </a:xfrm>
            <a:prstGeom prst="rect">
              <a:avLst/>
            </a:prstGeom>
            <a:noFill/>
          </p:spPr>
          <p:txBody>
            <a:bodyPr wrap="none" rtlCol="0">
              <a:spAutoFit/>
            </a:bodyPr>
            <a:lstStyle/>
            <a:p>
              <a:r>
                <a:rPr lang="fr-FR" sz="900" dirty="0"/>
                <a:t>Gene involved in compound transport</a:t>
              </a:r>
            </a:p>
          </p:txBody>
        </p:sp>
        <p:sp>
          <p:nvSpPr>
            <p:cNvPr id="15" name="ZoneTexte 14">
              <a:extLst>
                <a:ext uri="{FF2B5EF4-FFF2-40B4-BE49-F238E27FC236}">
                  <a16:creationId xmlns:a16="http://schemas.microsoft.com/office/drawing/2014/main" id="{67DD2F39-C45F-7346-4DD7-11E27293FB19}"/>
                </a:ext>
              </a:extLst>
            </p:cNvPr>
            <p:cNvSpPr txBox="1"/>
            <p:nvPr/>
          </p:nvSpPr>
          <p:spPr>
            <a:xfrm>
              <a:off x="3324155" y="6363461"/>
              <a:ext cx="946093" cy="230832"/>
            </a:xfrm>
            <a:prstGeom prst="rect">
              <a:avLst/>
            </a:prstGeom>
            <a:noFill/>
          </p:spPr>
          <p:txBody>
            <a:bodyPr wrap="none" rtlCol="0">
              <a:spAutoFit/>
            </a:bodyPr>
            <a:lstStyle/>
            <a:p>
              <a:r>
                <a:rPr lang="fr-FR" sz="900" dirty="0"/>
                <a:t>Regulation gene</a:t>
              </a:r>
            </a:p>
          </p:txBody>
        </p:sp>
        <p:sp>
          <p:nvSpPr>
            <p:cNvPr id="16" name="ZoneTexte 15">
              <a:extLst>
                <a:ext uri="{FF2B5EF4-FFF2-40B4-BE49-F238E27FC236}">
                  <a16:creationId xmlns:a16="http://schemas.microsoft.com/office/drawing/2014/main" id="{98BEC3D0-093E-75DC-0E98-6E9E4D9A64ED}"/>
                </a:ext>
              </a:extLst>
            </p:cNvPr>
            <p:cNvSpPr txBox="1"/>
            <p:nvPr/>
          </p:nvSpPr>
          <p:spPr>
            <a:xfrm>
              <a:off x="3325252" y="6560977"/>
              <a:ext cx="1919115" cy="230832"/>
            </a:xfrm>
            <a:prstGeom prst="rect">
              <a:avLst/>
            </a:prstGeom>
            <a:noFill/>
          </p:spPr>
          <p:txBody>
            <a:bodyPr wrap="none" rtlCol="0">
              <a:spAutoFit/>
            </a:bodyPr>
            <a:lstStyle/>
            <a:p>
              <a:r>
                <a:rPr lang="fr-FR" sz="900" dirty="0"/>
                <a:t>Uncharacterized protein coding gene</a:t>
              </a:r>
            </a:p>
          </p:txBody>
        </p:sp>
        <p:sp>
          <p:nvSpPr>
            <p:cNvPr id="17" name="ZoneTexte 16">
              <a:extLst>
                <a:ext uri="{FF2B5EF4-FFF2-40B4-BE49-F238E27FC236}">
                  <a16:creationId xmlns:a16="http://schemas.microsoft.com/office/drawing/2014/main" id="{732F8CDA-75CE-FDC7-92A7-4961C1D80C61}"/>
                </a:ext>
              </a:extLst>
            </p:cNvPr>
            <p:cNvSpPr txBox="1"/>
            <p:nvPr/>
          </p:nvSpPr>
          <p:spPr>
            <a:xfrm>
              <a:off x="5884641" y="6385012"/>
              <a:ext cx="2039341" cy="230832"/>
            </a:xfrm>
            <a:prstGeom prst="rect">
              <a:avLst/>
            </a:prstGeom>
            <a:noFill/>
          </p:spPr>
          <p:txBody>
            <a:bodyPr wrap="none" rtlCol="0">
              <a:spAutoFit/>
            </a:bodyPr>
            <a:lstStyle/>
            <a:p>
              <a:r>
                <a:rPr lang="fr-FR" sz="900" dirty="0"/>
                <a:t>Promotor predicted by Softberry server</a:t>
              </a:r>
            </a:p>
          </p:txBody>
        </p:sp>
        <p:sp>
          <p:nvSpPr>
            <p:cNvPr id="18" name="Rectangle 17">
              <a:extLst>
                <a:ext uri="{FF2B5EF4-FFF2-40B4-BE49-F238E27FC236}">
                  <a16:creationId xmlns:a16="http://schemas.microsoft.com/office/drawing/2014/main" id="{B2D990D9-12A2-0713-E623-DE0304B716B3}"/>
                </a:ext>
              </a:extLst>
            </p:cNvPr>
            <p:cNvSpPr/>
            <p:nvPr/>
          </p:nvSpPr>
          <p:spPr>
            <a:xfrm>
              <a:off x="5546278" y="6619230"/>
              <a:ext cx="342061" cy="14639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9" name="ZoneTexte 18">
              <a:extLst>
                <a:ext uri="{FF2B5EF4-FFF2-40B4-BE49-F238E27FC236}">
                  <a16:creationId xmlns:a16="http://schemas.microsoft.com/office/drawing/2014/main" id="{DF18FCA0-699D-7137-0C53-F49B0D021EFE}"/>
                </a:ext>
              </a:extLst>
            </p:cNvPr>
            <p:cNvSpPr txBox="1"/>
            <p:nvPr/>
          </p:nvSpPr>
          <p:spPr>
            <a:xfrm>
              <a:off x="5888339" y="6573628"/>
              <a:ext cx="619080" cy="230832"/>
            </a:xfrm>
            <a:prstGeom prst="rect">
              <a:avLst/>
            </a:prstGeom>
            <a:noFill/>
          </p:spPr>
          <p:txBody>
            <a:bodyPr wrap="none" rtlCol="0">
              <a:spAutoFit/>
            </a:bodyPr>
            <a:lstStyle/>
            <a:p>
              <a:r>
                <a:rPr lang="fr-FR" sz="900" dirty="0"/>
                <a:t>DPL gene</a:t>
              </a:r>
            </a:p>
          </p:txBody>
        </p:sp>
      </p:grpSp>
    </p:spTree>
    <p:extLst>
      <p:ext uri="{BB962C8B-B14F-4D97-AF65-F5344CB8AC3E}">
        <p14:creationId xmlns:p14="http://schemas.microsoft.com/office/powerpoint/2010/main" val="9998564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2B6080DB-B385-3945-89EF-BB2F33940135}"/>
              </a:ext>
            </a:extLst>
          </p:cNvPr>
          <p:cNvPicPr>
            <a:picLocks noChangeAspect="1"/>
          </p:cNvPicPr>
          <p:nvPr/>
        </p:nvPicPr>
        <p:blipFill rotWithShape="1">
          <a:blip r:embed="rId3"/>
          <a:srcRect t="47597"/>
          <a:stretch/>
        </p:blipFill>
        <p:spPr>
          <a:xfrm>
            <a:off x="0" y="2682710"/>
            <a:ext cx="12192000" cy="3283268"/>
          </a:xfrm>
          <a:prstGeom prst="rect">
            <a:avLst/>
          </a:prstGeom>
        </p:spPr>
      </p:pic>
      <p:pic>
        <p:nvPicPr>
          <p:cNvPr id="3" name="Image 2">
            <a:extLst>
              <a:ext uri="{FF2B5EF4-FFF2-40B4-BE49-F238E27FC236}">
                <a16:creationId xmlns:a16="http://schemas.microsoft.com/office/drawing/2014/main" id="{3AF902F7-3C2D-434F-B7E1-7614E5321376}"/>
              </a:ext>
            </a:extLst>
          </p:cNvPr>
          <p:cNvPicPr>
            <a:picLocks noChangeAspect="1"/>
          </p:cNvPicPr>
          <p:nvPr/>
        </p:nvPicPr>
        <p:blipFill rotWithShape="1">
          <a:blip r:embed="rId3"/>
          <a:srcRect b="57997"/>
          <a:stretch/>
        </p:blipFill>
        <p:spPr>
          <a:xfrm>
            <a:off x="0" y="0"/>
            <a:ext cx="12192000" cy="2631688"/>
          </a:xfrm>
          <a:prstGeom prst="rect">
            <a:avLst/>
          </a:prstGeom>
        </p:spPr>
      </p:pic>
      <p:sp>
        <p:nvSpPr>
          <p:cNvPr id="4" name="Espace réservé du numéro de diapositive 3">
            <a:extLst>
              <a:ext uri="{FF2B5EF4-FFF2-40B4-BE49-F238E27FC236}">
                <a16:creationId xmlns:a16="http://schemas.microsoft.com/office/drawing/2014/main" id="{240FDF2C-C0E4-1741-9DA3-8997F3CDAA7C}"/>
              </a:ext>
            </a:extLst>
          </p:cNvPr>
          <p:cNvSpPr>
            <a:spLocks noGrp="1"/>
          </p:cNvSpPr>
          <p:nvPr>
            <p:ph type="sldNum" sz="quarter" idx="12"/>
          </p:nvPr>
        </p:nvSpPr>
        <p:spPr/>
        <p:txBody>
          <a:bodyPr/>
          <a:lstStyle/>
          <a:p>
            <a:fld id="{09686F39-2411-784F-95B3-ADDC13B8D7F1}" type="slidenum">
              <a:rPr lang="fr-FR" smtClean="0"/>
              <a:t>13</a:t>
            </a:fld>
            <a:endParaRPr lang="fr-FR"/>
          </a:p>
        </p:txBody>
      </p:sp>
      <p:sp>
        <p:nvSpPr>
          <p:cNvPr id="6" name="Rectangle 5">
            <a:extLst>
              <a:ext uri="{FF2B5EF4-FFF2-40B4-BE49-F238E27FC236}">
                <a16:creationId xmlns:a16="http://schemas.microsoft.com/office/drawing/2014/main" id="{2BB23F74-E4FE-8156-101C-58BB15D0E104}"/>
              </a:ext>
            </a:extLst>
          </p:cNvPr>
          <p:cNvSpPr/>
          <p:nvPr/>
        </p:nvSpPr>
        <p:spPr>
          <a:xfrm>
            <a:off x="3652076" y="5912203"/>
            <a:ext cx="4322658" cy="369332"/>
          </a:xfrm>
          <a:prstGeom prst="rect">
            <a:avLst/>
          </a:prstGeom>
        </p:spPr>
        <p:txBody>
          <a:bodyPr wrap="none">
            <a:spAutoFit/>
          </a:bodyPr>
          <a:lstStyle/>
          <a:p>
            <a:pPr algn="ctr"/>
            <a:r>
              <a:rPr lang="fr-FR" dirty="0"/>
              <a:t>Genomic zone of </a:t>
            </a:r>
            <a:r>
              <a:rPr lang="fr-FR" i="1" dirty="0"/>
              <a:t>Archangium volaceum DPL</a:t>
            </a:r>
          </a:p>
        </p:txBody>
      </p:sp>
      <p:grpSp>
        <p:nvGrpSpPr>
          <p:cNvPr id="7" name="Groupe 6">
            <a:extLst>
              <a:ext uri="{FF2B5EF4-FFF2-40B4-BE49-F238E27FC236}">
                <a16:creationId xmlns:a16="http://schemas.microsoft.com/office/drawing/2014/main" id="{46833BF3-23AB-53A5-9C2B-7F82E6D0AF7D}"/>
              </a:ext>
            </a:extLst>
          </p:cNvPr>
          <p:cNvGrpSpPr/>
          <p:nvPr/>
        </p:nvGrpSpPr>
        <p:grpSpPr>
          <a:xfrm>
            <a:off x="166869" y="6357785"/>
            <a:ext cx="7757113" cy="446675"/>
            <a:chOff x="166869" y="6357785"/>
            <a:chExt cx="7757113" cy="446675"/>
          </a:xfrm>
        </p:grpSpPr>
        <p:sp>
          <p:nvSpPr>
            <p:cNvPr id="8" name="Rectangle 7">
              <a:extLst>
                <a:ext uri="{FF2B5EF4-FFF2-40B4-BE49-F238E27FC236}">
                  <a16:creationId xmlns:a16="http://schemas.microsoft.com/office/drawing/2014/main" id="{55222E01-E58B-4AF3-BA25-763C0C745F2D}"/>
                </a:ext>
              </a:extLst>
            </p:cNvPr>
            <p:cNvSpPr/>
            <p:nvPr/>
          </p:nvSpPr>
          <p:spPr>
            <a:xfrm>
              <a:off x="166869" y="6402309"/>
              <a:ext cx="342061" cy="146398"/>
            </a:xfrm>
            <a:prstGeom prst="rect">
              <a:avLst/>
            </a:prstGeom>
            <a:solidFill>
              <a:srgbClr val="F216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9" name="Rectangle 8">
              <a:extLst>
                <a:ext uri="{FF2B5EF4-FFF2-40B4-BE49-F238E27FC236}">
                  <a16:creationId xmlns:a16="http://schemas.microsoft.com/office/drawing/2014/main" id="{59B7CFF3-1D26-8D97-CB84-F37FBFBF7CA6}"/>
                </a:ext>
              </a:extLst>
            </p:cNvPr>
            <p:cNvSpPr/>
            <p:nvPr/>
          </p:nvSpPr>
          <p:spPr>
            <a:xfrm>
              <a:off x="166869" y="6600254"/>
              <a:ext cx="342061" cy="14639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0" name="Rectangle 9">
              <a:extLst>
                <a:ext uri="{FF2B5EF4-FFF2-40B4-BE49-F238E27FC236}">
                  <a16:creationId xmlns:a16="http://schemas.microsoft.com/office/drawing/2014/main" id="{AB0AE68A-4F6D-5202-B955-0EA0245F6162}"/>
                </a:ext>
              </a:extLst>
            </p:cNvPr>
            <p:cNvSpPr/>
            <p:nvPr/>
          </p:nvSpPr>
          <p:spPr>
            <a:xfrm>
              <a:off x="2983191" y="6395577"/>
              <a:ext cx="342061" cy="14639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1" name="Rectangle 10">
              <a:extLst>
                <a:ext uri="{FF2B5EF4-FFF2-40B4-BE49-F238E27FC236}">
                  <a16:creationId xmlns:a16="http://schemas.microsoft.com/office/drawing/2014/main" id="{7EF69AF3-8848-627D-5F69-F56715608D73}"/>
                </a:ext>
              </a:extLst>
            </p:cNvPr>
            <p:cNvSpPr/>
            <p:nvPr/>
          </p:nvSpPr>
          <p:spPr>
            <a:xfrm>
              <a:off x="2983366" y="6598278"/>
              <a:ext cx="342061" cy="1463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2" name="Flèche : bas 63">
              <a:extLst>
                <a:ext uri="{FF2B5EF4-FFF2-40B4-BE49-F238E27FC236}">
                  <a16:creationId xmlns:a16="http://schemas.microsoft.com/office/drawing/2014/main" id="{244BF8A3-B40B-8F7C-975A-53EB256FF7DE}"/>
                </a:ext>
              </a:extLst>
            </p:cNvPr>
            <p:cNvSpPr/>
            <p:nvPr/>
          </p:nvSpPr>
          <p:spPr>
            <a:xfrm rot="16200000">
              <a:off x="5568221" y="6404741"/>
              <a:ext cx="146398" cy="191375"/>
            </a:xfrm>
            <a:prstGeom prst="down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dirty="0"/>
            </a:p>
          </p:txBody>
        </p:sp>
        <p:sp>
          <p:nvSpPr>
            <p:cNvPr id="13" name="ZoneTexte 12">
              <a:extLst>
                <a:ext uri="{FF2B5EF4-FFF2-40B4-BE49-F238E27FC236}">
                  <a16:creationId xmlns:a16="http://schemas.microsoft.com/office/drawing/2014/main" id="{5B046D5B-2065-7636-D439-6431F80D207C}"/>
                </a:ext>
              </a:extLst>
            </p:cNvPr>
            <p:cNvSpPr txBox="1"/>
            <p:nvPr/>
          </p:nvSpPr>
          <p:spPr>
            <a:xfrm>
              <a:off x="507833" y="6357785"/>
              <a:ext cx="2113079" cy="230832"/>
            </a:xfrm>
            <a:prstGeom prst="rect">
              <a:avLst/>
            </a:prstGeom>
            <a:noFill/>
          </p:spPr>
          <p:txBody>
            <a:bodyPr wrap="none" rtlCol="0">
              <a:spAutoFit/>
            </a:bodyPr>
            <a:lstStyle/>
            <a:p>
              <a:r>
                <a:rPr lang="fr-FR" sz="900" dirty="0"/>
                <a:t>Gene involved in compound biosynthesis</a:t>
              </a:r>
            </a:p>
          </p:txBody>
        </p:sp>
        <p:sp>
          <p:nvSpPr>
            <p:cNvPr id="14" name="ZoneTexte 13">
              <a:extLst>
                <a:ext uri="{FF2B5EF4-FFF2-40B4-BE49-F238E27FC236}">
                  <a16:creationId xmlns:a16="http://schemas.microsoft.com/office/drawing/2014/main" id="{3A0C103B-CA3C-492A-E9D8-5F156916962F}"/>
                </a:ext>
              </a:extLst>
            </p:cNvPr>
            <p:cNvSpPr txBox="1"/>
            <p:nvPr/>
          </p:nvSpPr>
          <p:spPr>
            <a:xfrm>
              <a:off x="507833" y="6556072"/>
              <a:ext cx="1970411" cy="230832"/>
            </a:xfrm>
            <a:prstGeom prst="rect">
              <a:avLst/>
            </a:prstGeom>
            <a:noFill/>
          </p:spPr>
          <p:txBody>
            <a:bodyPr wrap="none" rtlCol="0">
              <a:spAutoFit/>
            </a:bodyPr>
            <a:lstStyle/>
            <a:p>
              <a:r>
                <a:rPr lang="fr-FR" sz="900" dirty="0"/>
                <a:t>Gene involved in compound transport</a:t>
              </a:r>
            </a:p>
          </p:txBody>
        </p:sp>
        <p:sp>
          <p:nvSpPr>
            <p:cNvPr id="15" name="ZoneTexte 14">
              <a:extLst>
                <a:ext uri="{FF2B5EF4-FFF2-40B4-BE49-F238E27FC236}">
                  <a16:creationId xmlns:a16="http://schemas.microsoft.com/office/drawing/2014/main" id="{60CB7A8F-8A26-60B8-17B7-067536C5BBCE}"/>
                </a:ext>
              </a:extLst>
            </p:cNvPr>
            <p:cNvSpPr txBox="1"/>
            <p:nvPr/>
          </p:nvSpPr>
          <p:spPr>
            <a:xfrm>
              <a:off x="3324155" y="6363461"/>
              <a:ext cx="946093" cy="230832"/>
            </a:xfrm>
            <a:prstGeom prst="rect">
              <a:avLst/>
            </a:prstGeom>
            <a:noFill/>
          </p:spPr>
          <p:txBody>
            <a:bodyPr wrap="none" rtlCol="0">
              <a:spAutoFit/>
            </a:bodyPr>
            <a:lstStyle/>
            <a:p>
              <a:r>
                <a:rPr lang="fr-FR" sz="900" dirty="0"/>
                <a:t>Regulation gene</a:t>
              </a:r>
            </a:p>
          </p:txBody>
        </p:sp>
        <p:sp>
          <p:nvSpPr>
            <p:cNvPr id="16" name="ZoneTexte 15">
              <a:extLst>
                <a:ext uri="{FF2B5EF4-FFF2-40B4-BE49-F238E27FC236}">
                  <a16:creationId xmlns:a16="http://schemas.microsoft.com/office/drawing/2014/main" id="{089D2A0C-2BB2-3A9A-F2C4-33A4F1195B0D}"/>
                </a:ext>
              </a:extLst>
            </p:cNvPr>
            <p:cNvSpPr txBox="1"/>
            <p:nvPr/>
          </p:nvSpPr>
          <p:spPr>
            <a:xfrm>
              <a:off x="3325252" y="6560977"/>
              <a:ext cx="1919115" cy="230832"/>
            </a:xfrm>
            <a:prstGeom prst="rect">
              <a:avLst/>
            </a:prstGeom>
            <a:noFill/>
          </p:spPr>
          <p:txBody>
            <a:bodyPr wrap="none" rtlCol="0">
              <a:spAutoFit/>
            </a:bodyPr>
            <a:lstStyle/>
            <a:p>
              <a:r>
                <a:rPr lang="fr-FR" sz="900" dirty="0"/>
                <a:t>Uncharacterized protein coding gene</a:t>
              </a:r>
            </a:p>
          </p:txBody>
        </p:sp>
        <p:sp>
          <p:nvSpPr>
            <p:cNvPr id="17" name="ZoneTexte 16">
              <a:extLst>
                <a:ext uri="{FF2B5EF4-FFF2-40B4-BE49-F238E27FC236}">
                  <a16:creationId xmlns:a16="http://schemas.microsoft.com/office/drawing/2014/main" id="{4863D91F-1A78-37E5-2136-7217DB23D86B}"/>
                </a:ext>
              </a:extLst>
            </p:cNvPr>
            <p:cNvSpPr txBox="1"/>
            <p:nvPr/>
          </p:nvSpPr>
          <p:spPr>
            <a:xfrm>
              <a:off x="5884641" y="6385012"/>
              <a:ext cx="2039341" cy="230832"/>
            </a:xfrm>
            <a:prstGeom prst="rect">
              <a:avLst/>
            </a:prstGeom>
            <a:noFill/>
          </p:spPr>
          <p:txBody>
            <a:bodyPr wrap="none" rtlCol="0">
              <a:spAutoFit/>
            </a:bodyPr>
            <a:lstStyle/>
            <a:p>
              <a:r>
                <a:rPr lang="fr-FR" sz="900" dirty="0"/>
                <a:t>Promotor predicted by Softberry server</a:t>
              </a:r>
            </a:p>
          </p:txBody>
        </p:sp>
        <p:sp>
          <p:nvSpPr>
            <p:cNvPr id="18" name="Rectangle 17">
              <a:extLst>
                <a:ext uri="{FF2B5EF4-FFF2-40B4-BE49-F238E27FC236}">
                  <a16:creationId xmlns:a16="http://schemas.microsoft.com/office/drawing/2014/main" id="{D599FBF3-371B-345A-00D2-067C63B1CD69}"/>
                </a:ext>
              </a:extLst>
            </p:cNvPr>
            <p:cNvSpPr/>
            <p:nvPr/>
          </p:nvSpPr>
          <p:spPr>
            <a:xfrm>
              <a:off x="5546278" y="6619230"/>
              <a:ext cx="342061" cy="14639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9" name="ZoneTexte 18">
              <a:extLst>
                <a:ext uri="{FF2B5EF4-FFF2-40B4-BE49-F238E27FC236}">
                  <a16:creationId xmlns:a16="http://schemas.microsoft.com/office/drawing/2014/main" id="{1578C946-1B30-AF40-80D8-29F0510AA419}"/>
                </a:ext>
              </a:extLst>
            </p:cNvPr>
            <p:cNvSpPr txBox="1"/>
            <p:nvPr/>
          </p:nvSpPr>
          <p:spPr>
            <a:xfrm>
              <a:off x="5888339" y="6573628"/>
              <a:ext cx="619080" cy="230832"/>
            </a:xfrm>
            <a:prstGeom prst="rect">
              <a:avLst/>
            </a:prstGeom>
            <a:noFill/>
          </p:spPr>
          <p:txBody>
            <a:bodyPr wrap="none" rtlCol="0">
              <a:spAutoFit/>
            </a:bodyPr>
            <a:lstStyle/>
            <a:p>
              <a:r>
                <a:rPr lang="fr-FR" sz="900" dirty="0"/>
                <a:t>DPL gene</a:t>
              </a:r>
            </a:p>
          </p:txBody>
        </p:sp>
      </p:grpSp>
    </p:spTree>
    <p:extLst>
      <p:ext uri="{BB962C8B-B14F-4D97-AF65-F5344CB8AC3E}">
        <p14:creationId xmlns:p14="http://schemas.microsoft.com/office/powerpoint/2010/main" val="32161207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DC69297-54D4-1441-A8C7-B2052FA0D6DF}"/>
              </a:ext>
            </a:extLst>
          </p:cNvPr>
          <p:cNvSpPr>
            <a:spLocks noGrp="1"/>
          </p:cNvSpPr>
          <p:nvPr>
            <p:ph type="sldNum" sz="quarter" idx="12"/>
          </p:nvPr>
        </p:nvSpPr>
        <p:spPr/>
        <p:txBody>
          <a:bodyPr/>
          <a:lstStyle/>
          <a:p>
            <a:fld id="{09686F39-2411-784F-95B3-ADDC13B8D7F1}" type="slidenum">
              <a:rPr lang="fr-FR" smtClean="0"/>
              <a:t>14</a:t>
            </a:fld>
            <a:endParaRPr lang="fr-FR"/>
          </a:p>
        </p:txBody>
      </p:sp>
      <p:pic>
        <p:nvPicPr>
          <p:cNvPr id="3" name="Image 2">
            <a:extLst>
              <a:ext uri="{FF2B5EF4-FFF2-40B4-BE49-F238E27FC236}">
                <a16:creationId xmlns:a16="http://schemas.microsoft.com/office/drawing/2014/main" id="{11276BE3-8A5B-1342-81BC-660D964DA5E8}"/>
              </a:ext>
            </a:extLst>
          </p:cNvPr>
          <p:cNvPicPr>
            <a:picLocks noChangeAspect="1"/>
          </p:cNvPicPr>
          <p:nvPr/>
        </p:nvPicPr>
        <p:blipFill>
          <a:blip r:embed="rId3"/>
          <a:stretch>
            <a:fillRect/>
          </a:stretch>
        </p:blipFill>
        <p:spPr>
          <a:xfrm>
            <a:off x="0" y="2091645"/>
            <a:ext cx="12192000" cy="2494371"/>
          </a:xfrm>
          <a:prstGeom prst="rect">
            <a:avLst/>
          </a:prstGeom>
        </p:spPr>
      </p:pic>
      <p:pic>
        <p:nvPicPr>
          <p:cNvPr id="5" name="Image 4">
            <a:extLst>
              <a:ext uri="{FF2B5EF4-FFF2-40B4-BE49-F238E27FC236}">
                <a16:creationId xmlns:a16="http://schemas.microsoft.com/office/drawing/2014/main" id="{E85BD0E8-9F86-4546-A46A-06C605D805C3}"/>
              </a:ext>
            </a:extLst>
          </p:cNvPr>
          <p:cNvPicPr>
            <a:picLocks noChangeAspect="1"/>
          </p:cNvPicPr>
          <p:nvPr/>
        </p:nvPicPr>
        <p:blipFill>
          <a:blip r:embed="rId4"/>
          <a:stretch>
            <a:fillRect/>
          </a:stretch>
        </p:blipFill>
        <p:spPr>
          <a:xfrm>
            <a:off x="0" y="47589"/>
            <a:ext cx="12192000" cy="1988766"/>
          </a:xfrm>
          <a:prstGeom prst="rect">
            <a:avLst/>
          </a:prstGeom>
        </p:spPr>
      </p:pic>
      <p:sp>
        <p:nvSpPr>
          <p:cNvPr id="6" name="Rectangle 5">
            <a:extLst>
              <a:ext uri="{FF2B5EF4-FFF2-40B4-BE49-F238E27FC236}">
                <a16:creationId xmlns:a16="http://schemas.microsoft.com/office/drawing/2014/main" id="{831C8195-6773-F0C8-991B-9CBB0B09424A}"/>
              </a:ext>
            </a:extLst>
          </p:cNvPr>
          <p:cNvSpPr/>
          <p:nvPr/>
        </p:nvSpPr>
        <p:spPr>
          <a:xfrm>
            <a:off x="4193919" y="5621254"/>
            <a:ext cx="3238965" cy="369332"/>
          </a:xfrm>
          <a:prstGeom prst="rect">
            <a:avLst/>
          </a:prstGeom>
        </p:spPr>
        <p:txBody>
          <a:bodyPr wrap="none">
            <a:spAutoFit/>
          </a:bodyPr>
          <a:lstStyle/>
          <a:p>
            <a:pPr algn="ctr"/>
            <a:r>
              <a:rPr lang="fr-FR" dirty="0"/>
              <a:t>Genomic zone of </a:t>
            </a:r>
            <a:r>
              <a:rPr lang="fr-FR" i="1" dirty="0"/>
              <a:t>Chloroflexi</a:t>
            </a:r>
            <a:r>
              <a:rPr lang="fr-FR" dirty="0"/>
              <a:t> </a:t>
            </a:r>
            <a:r>
              <a:rPr lang="fr-FR" i="1" dirty="0"/>
              <a:t>DPL</a:t>
            </a:r>
          </a:p>
        </p:txBody>
      </p:sp>
      <p:grpSp>
        <p:nvGrpSpPr>
          <p:cNvPr id="7" name="Groupe 6">
            <a:extLst>
              <a:ext uri="{FF2B5EF4-FFF2-40B4-BE49-F238E27FC236}">
                <a16:creationId xmlns:a16="http://schemas.microsoft.com/office/drawing/2014/main" id="{ACC8E104-EDD7-92C1-42C2-B5F6E866511F}"/>
              </a:ext>
            </a:extLst>
          </p:cNvPr>
          <p:cNvGrpSpPr/>
          <p:nvPr/>
        </p:nvGrpSpPr>
        <p:grpSpPr>
          <a:xfrm>
            <a:off x="166869" y="6357785"/>
            <a:ext cx="7757113" cy="446675"/>
            <a:chOff x="166869" y="6357785"/>
            <a:chExt cx="7757113" cy="446675"/>
          </a:xfrm>
        </p:grpSpPr>
        <p:sp>
          <p:nvSpPr>
            <p:cNvPr id="8" name="Rectangle 7">
              <a:extLst>
                <a:ext uri="{FF2B5EF4-FFF2-40B4-BE49-F238E27FC236}">
                  <a16:creationId xmlns:a16="http://schemas.microsoft.com/office/drawing/2014/main" id="{B09D3280-1DF1-AE54-C06F-B23CA6E19911}"/>
                </a:ext>
              </a:extLst>
            </p:cNvPr>
            <p:cNvSpPr/>
            <p:nvPr/>
          </p:nvSpPr>
          <p:spPr>
            <a:xfrm>
              <a:off x="166869" y="6402309"/>
              <a:ext cx="342061" cy="146398"/>
            </a:xfrm>
            <a:prstGeom prst="rect">
              <a:avLst/>
            </a:prstGeom>
            <a:solidFill>
              <a:srgbClr val="F216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9" name="Rectangle 8">
              <a:extLst>
                <a:ext uri="{FF2B5EF4-FFF2-40B4-BE49-F238E27FC236}">
                  <a16:creationId xmlns:a16="http://schemas.microsoft.com/office/drawing/2014/main" id="{A2869FDF-0CE3-CD1B-7E2D-42D41E304EC7}"/>
                </a:ext>
              </a:extLst>
            </p:cNvPr>
            <p:cNvSpPr/>
            <p:nvPr/>
          </p:nvSpPr>
          <p:spPr>
            <a:xfrm>
              <a:off x="166869" y="6600254"/>
              <a:ext cx="342061" cy="14639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0" name="Rectangle 9">
              <a:extLst>
                <a:ext uri="{FF2B5EF4-FFF2-40B4-BE49-F238E27FC236}">
                  <a16:creationId xmlns:a16="http://schemas.microsoft.com/office/drawing/2014/main" id="{40411F1B-C4E2-107C-F3C2-701AA619C91B}"/>
                </a:ext>
              </a:extLst>
            </p:cNvPr>
            <p:cNvSpPr/>
            <p:nvPr/>
          </p:nvSpPr>
          <p:spPr>
            <a:xfrm>
              <a:off x="2983191" y="6395577"/>
              <a:ext cx="342061" cy="14639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1" name="Rectangle 10">
              <a:extLst>
                <a:ext uri="{FF2B5EF4-FFF2-40B4-BE49-F238E27FC236}">
                  <a16:creationId xmlns:a16="http://schemas.microsoft.com/office/drawing/2014/main" id="{C7942F84-9DD7-094D-A64D-996A5619D365}"/>
                </a:ext>
              </a:extLst>
            </p:cNvPr>
            <p:cNvSpPr/>
            <p:nvPr/>
          </p:nvSpPr>
          <p:spPr>
            <a:xfrm>
              <a:off x="2983366" y="6598278"/>
              <a:ext cx="342061" cy="1463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2" name="Flèche : bas 63">
              <a:extLst>
                <a:ext uri="{FF2B5EF4-FFF2-40B4-BE49-F238E27FC236}">
                  <a16:creationId xmlns:a16="http://schemas.microsoft.com/office/drawing/2014/main" id="{C18DB7A6-2748-0155-4A59-F0AA42233324}"/>
                </a:ext>
              </a:extLst>
            </p:cNvPr>
            <p:cNvSpPr/>
            <p:nvPr/>
          </p:nvSpPr>
          <p:spPr>
            <a:xfrm rot="16200000">
              <a:off x="5568221" y="6404741"/>
              <a:ext cx="146398" cy="191375"/>
            </a:xfrm>
            <a:prstGeom prst="down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dirty="0"/>
            </a:p>
          </p:txBody>
        </p:sp>
        <p:sp>
          <p:nvSpPr>
            <p:cNvPr id="13" name="ZoneTexte 12">
              <a:extLst>
                <a:ext uri="{FF2B5EF4-FFF2-40B4-BE49-F238E27FC236}">
                  <a16:creationId xmlns:a16="http://schemas.microsoft.com/office/drawing/2014/main" id="{6C251C83-8CB2-D2C2-CFCE-E7A7B16701D6}"/>
                </a:ext>
              </a:extLst>
            </p:cNvPr>
            <p:cNvSpPr txBox="1"/>
            <p:nvPr/>
          </p:nvSpPr>
          <p:spPr>
            <a:xfrm>
              <a:off x="507833" y="6357785"/>
              <a:ext cx="2113079" cy="230832"/>
            </a:xfrm>
            <a:prstGeom prst="rect">
              <a:avLst/>
            </a:prstGeom>
            <a:noFill/>
          </p:spPr>
          <p:txBody>
            <a:bodyPr wrap="none" rtlCol="0">
              <a:spAutoFit/>
            </a:bodyPr>
            <a:lstStyle/>
            <a:p>
              <a:r>
                <a:rPr lang="fr-FR" sz="900" dirty="0"/>
                <a:t>Gene involved in compound biosynthesis</a:t>
              </a:r>
            </a:p>
          </p:txBody>
        </p:sp>
        <p:sp>
          <p:nvSpPr>
            <p:cNvPr id="14" name="ZoneTexte 13">
              <a:extLst>
                <a:ext uri="{FF2B5EF4-FFF2-40B4-BE49-F238E27FC236}">
                  <a16:creationId xmlns:a16="http://schemas.microsoft.com/office/drawing/2014/main" id="{4065421E-62FD-50CF-9F3B-463754F787C6}"/>
                </a:ext>
              </a:extLst>
            </p:cNvPr>
            <p:cNvSpPr txBox="1"/>
            <p:nvPr/>
          </p:nvSpPr>
          <p:spPr>
            <a:xfrm>
              <a:off x="507833" y="6556072"/>
              <a:ext cx="1970411" cy="230832"/>
            </a:xfrm>
            <a:prstGeom prst="rect">
              <a:avLst/>
            </a:prstGeom>
            <a:noFill/>
          </p:spPr>
          <p:txBody>
            <a:bodyPr wrap="none" rtlCol="0">
              <a:spAutoFit/>
            </a:bodyPr>
            <a:lstStyle/>
            <a:p>
              <a:r>
                <a:rPr lang="fr-FR" sz="900" dirty="0"/>
                <a:t>Gene involved in compound transport</a:t>
              </a:r>
            </a:p>
          </p:txBody>
        </p:sp>
        <p:sp>
          <p:nvSpPr>
            <p:cNvPr id="15" name="ZoneTexte 14">
              <a:extLst>
                <a:ext uri="{FF2B5EF4-FFF2-40B4-BE49-F238E27FC236}">
                  <a16:creationId xmlns:a16="http://schemas.microsoft.com/office/drawing/2014/main" id="{000DCFF7-7093-7AA7-0607-A627A00C2D2C}"/>
                </a:ext>
              </a:extLst>
            </p:cNvPr>
            <p:cNvSpPr txBox="1"/>
            <p:nvPr/>
          </p:nvSpPr>
          <p:spPr>
            <a:xfrm>
              <a:off x="3324155" y="6363461"/>
              <a:ext cx="946093" cy="230832"/>
            </a:xfrm>
            <a:prstGeom prst="rect">
              <a:avLst/>
            </a:prstGeom>
            <a:noFill/>
          </p:spPr>
          <p:txBody>
            <a:bodyPr wrap="none" rtlCol="0">
              <a:spAutoFit/>
            </a:bodyPr>
            <a:lstStyle/>
            <a:p>
              <a:r>
                <a:rPr lang="fr-FR" sz="900" dirty="0"/>
                <a:t>Regulation gene</a:t>
              </a:r>
            </a:p>
          </p:txBody>
        </p:sp>
        <p:sp>
          <p:nvSpPr>
            <p:cNvPr id="16" name="ZoneTexte 15">
              <a:extLst>
                <a:ext uri="{FF2B5EF4-FFF2-40B4-BE49-F238E27FC236}">
                  <a16:creationId xmlns:a16="http://schemas.microsoft.com/office/drawing/2014/main" id="{B07140D5-3F30-DF4A-6A90-72A36FA0F74D}"/>
                </a:ext>
              </a:extLst>
            </p:cNvPr>
            <p:cNvSpPr txBox="1"/>
            <p:nvPr/>
          </p:nvSpPr>
          <p:spPr>
            <a:xfrm>
              <a:off x="3325252" y="6560977"/>
              <a:ext cx="1919115" cy="230832"/>
            </a:xfrm>
            <a:prstGeom prst="rect">
              <a:avLst/>
            </a:prstGeom>
            <a:noFill/>
          </p:spPr>
          <p:txBody>
            <a:bodyPr wrap="none" rtlCol="0">
              <a:spAutoFit/>
            </a:bodyPr>
            <a:lstStyle/>
            <a:p>
              <a:r>
                <a:rPr lang="fr-FR" sz="900" dirty="0"/>
                <a:t>Uncharacterized protein coding gene</a:t>
              </a:r>
            </a:p>
          </p:txBody>
        </p:sp>
        <p:sp>
          <p:nvSpPr>
            <p:cNvPr id="17" name="ZoneTexte 16">
              <a:extLst>
                <a:ext uri="{FF2B5EF4-FFF2-40B4-BE49-F238E27FC236}">
                  <a16:creationId xmlns:a16="http://schemas.microsoft.com/office/drawing/2014/main" id="{D7A86D3B-BFD1-38E0-80E8-16F0465AABC7}"/>
                </a:ext>
              </a:extLst>
            </p:cNvPr>
            <p:cNvSpPr txBox="1"/>
            <p:nvPr/>
          </p:nvSpPr>
          <p:spPr>
            <a:xfrm>
              <a:off x="5884641" y="6385012"/>
              <a:ext cx="2039341" cy="230832"/>
            </a:xfrm>
            <a:prstGeom prst="rect">
              <a:avLst/>
            </a:prstGeom>
            <a:noFill/>
          </p:spPr>
          <p:txBody>
            <a:bodyPr wrap="none" rtlCol="0">
              <a:spAutoFit/>
            </a:bodyPr>
            <a:lstStyle/>
            <a:p>
              <a:r>
                <a:rPr lang="fr-FR" sz="900" dirty="0"/>
                <a:t>Promotor predicted by Softberry server</a:t>
              </a:r>
            </a:p>
          </p:txBody>
        </p:sp>
        <p:sp>
          <p:nvSpPr>
            <p:cNvPr id="18" name="Rectangle 17">
              <a:extLst>
                <a:ext uri="{FF2B5EF4-FFF2-40B4-BE49-F238E27FC236}">
                  <a16:creationId xmlns:a16="http://schemas.microsoft.com/office/drawing/2014/main" id="{40060928-521C-E542-4A71-C48609BC0E78}"/>
                </a:ext>
              </a:extLst>
            </p:cNvPr>
            <p:cNvSpPr/>
            <p:nvPr/>
          </p:nvSpPr>
          <p:spPr>
            <a:xfrm>
              <a:off x="5546278" y="6619230"/>
              <a:ext cx="342061" cy="14639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9" name="ZoneTexte 18">
              <a:extLst>
                <a:ext uri="{FF2B5EF4-FFF2-40B4-BE49-F238E27FC236}">
                  <a16:creationId xmlns:a16="http://schemas.microsoft.com/office/drawing/2014/main" id="{5F78AED7-E155-5CA6-5935-CFE765590986}"/>
                </a:ext>
              </a:extLst>
            </p:cNvPr>
            <p:cNvSpPr txBox="1"/>
            <p:nvPr/>
          </p:nvSpPr>
          <p:spPr>
            <a:xfrm>
              <a:off x="5888339" y="6573628"/>
              <a:ext cx="619080" cy="230832"/>
            </a:xfrm>
            <a:prstGeom prst="rect">
              <a:avLst/>
            </a:prstGeom>
            <a:noFill/>
          </p:spPr>
          <p:txBody>
            <a:bodyPr wrap="none" rtlCol="0">
              <a:spAutoFit/>
            </a:bodyPr>
            <a:lstStyle/>
            <a:p>
              <a:r>
                <a:rPr lang="fr-FR" sz="900" dirty="0"/>
                <a:t>DPL gene</a:t>
              </a:r>
            </a:p>
          </p:txBody>
        </p:sp>
      </p:grpSp>
    </p:spTree>
    <p:extLst>
      <p:ext uri="{BB962C8B-B14F-4D97-AF65-F5344CB8AC3E}">
        <p14:creationId xmlns:p14="http://schemas.microsoft.com/office/powerpoint/2010/main" val="38575784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BEE7CE6-151E-C249-8372-9C893A646918}"/>
              </a:ext>
            </a:extLst>
          </p:cNvPr>
          <p:cNvPicPr>
            <a:picLocks noChangeAspect="1"/>
          </p:cNvPicPr>
          <p:nvPr/>
        </p:nvPicPr>
        <p:blipFill rotWithShape="1">
          <a:blip r:embed="rId3"/>
          <a:srcRect t="60438"/>
          <a:stretch/>
        </p:blipFill>
        <p:spPr>
          <a:xfrm>
            <a:off x="0" y="2880627"/>
            <a:ext cx="12192000" cy="2049966"/>
          </a:xfrm>
          <a:prstGeom prst="rect">
            <a:avLst/>
          </a:prstGeom>
        </p:spPr>
      </p:pic>
      <p:pic>
        <p:nvPicPr>
          <p:cNvPr id="3" name="Image 2">
            <a:extLst>
              <a:ext uri="{FF2B5EF4-FFF2-40B4-BE49-F238E27FC236}">
                <a16:creationId xmlns:a16="http://schemas.microsoft.com/office/drawing/2014/main" id="{95786A3E-7CC4-6D44-BA5F-D95AD3A7580A}"/>
              </a:ext>
            </a:extLst>
          </p:cNvPr>
          <p:cNvPicPr>
            <a:picLocks noChangeAspect="1"/>
          </p:cNvPicPr>
          <p:nvPr/>
        </p:nvPicPr>
        <p:blipFill rotWithShape="1">
          <a:blip r:embed="rId3"/>
          <a:srcRect b="46198"/>
          <a:stretch/>
        </p:blipFill>
        <p:spPr>
          <a:xfrm>
            <a:off x="0" y="0"/>
            <a:ext cx="12192000" cy="2787805"/>
          </a:xfrm>
          <a:prstGeom prst="rect">
            <a:avLst/>
          </a:prstGeom>
        </p:spPr>
      </p:pic>
      <p:sp>
        <p:nvSpPr>
          <p:cNvPr id="4" name="Espace réservé du numéro de diapositive 3">
            <a:extLst>
              <a:ext uri="{FF2B5EF4-FFF2-40B4-BE49-F238E27FC236}">
                <a16:creationId xmlns:a16="http://schemas.microsoft.com/office/drawing/2014/main" id="{AC5C112D-C3EC-C745-A10B-F4EECAE53179}"/>
              </a:ext>
            </a:extLst>
          </p:cNvPr>
          <p:cNvSpPr>
            <a:spLocks noGrp="1"/>
          </p:cNvSpPr>
          <p:nvPr>
            <p:ph type="sldNum" sz="quarter" idx="12"/>
          </p:nvPr>
        </p:nvSpPr>
        <p:spPr/>
        <p:txBody>
          <a:bodyPr/>
          <a:lstStyle/>
          <a:p>
            <a:fld id="{09686F39-2411-784F-95B3-ADDC13B8D7F1}" type="slidenum">
              <a:rPr lang="fr-FR" smtClean="0"/>
              <a:t>15</a:t>
            </a:fld>
            <a:endParaRPr lang="fr-FR"/>
          </a:p>
        </p:txBody>
      </p:sp>
      <p:sp>
        <p:nvSpPr>
          <p:cNvPr id="5" name="Rectangle 4">
            <a:extLst>
              <a:ext uri="{FF2B5EF4-FFF2-40B4-BE49-F238E27FC236}">
                <a16:creationId xmlns:a16="http://schemas.microsoft.com/office/drawing/2014/main" id="{483AF07F-A423-7889-E403-7389788B9581}"/>
              </a:ext>
            </a:extLst>
          </p:cNvPr>
          <p:cNvSpPr/>
          <p:nvPr/>
        </p:nvSpPr>
        <p:spPr>
          <a:xfrm>
            <a:off x="3792625" y="5621254"/>
            <a:ext cx="4041556" cy="369332"/>
          </a:xfrm>
          <a:prstGeom prst="rect">
            <a:avLst/>
          </a:prstGeom>
        </p:spPr>
        <p:txBody>
          <a:bodyPr wrap="none">
            <a:spAutoFit/>
          </a:bodyPr>
          <a:lstStyle/>
          <a:p>
            <a:pPr algn="ctr"/>
            <a:r>
              <a:rPr lang="fr-FR" dirty="0"/>
              <a:t>Genomic zone of </a:t>
            </a:r>
            <a:r>
              <a:rPr lang="fr-FR" i="1" dirty="0"/>
              <a:t>Norcadia Mexicana DPL</a:t>
            </a:r>
          </a:p>
        </p:txBody>
      </p:sp>
      <p:grpSp>
        <p:nvGrpSpPr>
          <p:cNvPr id="6" name="Groupe 5">
            <a:extLst>
              <a:ext uri="{FF2B5EF4-FFF2-40B4-BE49-F238E27FC236}">
                <a16:creationId xmlns:a16="http://schemas.microsoft.com/office/drawing/2014/main" id="{AF40EDCB-461C-5687-F853-76B4F18425FD}"/>
              </a:ext>
            </a:extLst>
          </p:cNvPr>
          <p:cNvGrpSpPr/>
          <p:nvPr/>
        </p:nvGrpSpPr>
        <p:grpSpPr>
          <a:xfrm>
            <a:off x="166869" y="6357785"/>
            <a:ext cx="7757113" cy="446675"/>
            <a:chOff x="166869" y="6357785"/>
            <a:chExt cx="7757113" cy="446675"/>
          </a:xfrm>
        </p:grpSpPr>
        <p:sp>
          <p:nvSpPr>
            <p:cNvPr id="7" name="Rectangle 6">
              <a:extLst>
                <a:ext uri="{FF2B5EF4-FFF2-40B4-BE49-F238E27FC236}">
                  <a16:creationId xmlns:a16="http://schemas.microsoft.com/office/drawing/2014/main" id="{7C4A304E-4D08-932F-80AB-18FE1C522D3B}"/>
                </a:ext>
              </a:extLst>
            </p:cNvPr>
            <p:cNvSpPr/>
            <p:nvPr/>
          </p:nvSpPr>
          <p:spPr>
            <a:xfrm>
              <a:off x="166869" y="6402309"/>
              <a:ext cx="342061" cy="146398"/>
            </a:xfrm>
            <a:prstGeom prst="rect">
              <a:avLst/>
            </a:prstGeom>
            <a:solidFill>
              <a:srgbClr val="F216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8" name="Rectangle 7">
              <a:extLst>
                <a:ext uri="{FF2B5EF4-FFF2-40B4-BE49-F238E27FC236}">
                  <a16:creationId xmlns:a16="http://schemas.microsoft.com/office/drawing/2014/main" id="{96913FB2-C747-6663-45C1-BC47F941BB62}"/>
                </a:ext>
              </a:extLst>
            </p:cNvPr>
            <p:cNvSpPr/>
            <p:nvPr/>
          </p:nvSpPr>
          <p:spPr>
            <a:xfrm>
              <a:off x="166869" y="6600254"/>
              <a:ext cx="342061" cy="14639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9" name="Rectangle 8">
              <a:extLst>
                <a:ext uri="{FF2B5EF4-FFF2-40B4-BE49-F238E27FC236}">
                  <a16:creationId xmlns:a16="http://schemas.microsoft.com/office/drawing/2014/main" id="{4617F59C-8A08-5356-9B0C-9C8A1A5558AA}"/>
                </a:ext>
              </a:extLst>
            </p:cNvPr>
            <p:cNvSpPr/>
            <p:nvPr/>
          </p:nvSpPr>
          <p:spPr>
            <a:xfrm>
              <a:off x="2983191" y="6395577"/>
              <a:ext cx="342061" cy="14639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0" name="Rectangle 9">
              <a:extLst>
                <a:ext uri="{FF2B5EF4-FFF2-40B4-BE49-F238E27FC236}">
                  <a16:creationId xmlns:a16="http://schemas.microsoft.com/office/drawing/2014/main" id="{113611A7-8864-B8F4-8CBC-3B774B15B447}"/>
                </a:ext>
              </a:extLst>
            </p:cNvPr>
            <p:cNvSpPr/>
            <p:nvPr/>
          </p:nvSpPr>
          <p:spPr>
            <a:xfrm>
              <a:off x="2983366" y="6598278"/>
              <a:ext cx="342061" cy="1463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1" name="Flèche : bas 63">
              <a:extLst>
                <a:ext uri="{FF2B5EF4-FFF2-40B4-BE49-F238E27FC236}">
                  <a16:creationId xmlns:a16="http://schemas.microsoft.com/office/drawing/2014/main" id="{67E47045-2D24-4D7E-B69B-93ED6B4E19E3}"/>
                </a:ext>
              </a:extLst>
            </p:cNvPr>
            <p:cNvSpPr/>
            <p:nvPr/>
          </p:nvSpPr>
          <p:spPr>
            <a:xfrm rot="16200000">
              <a:off x="5568221" y="6404741"/>
              <a:ext cx="146398" cy="191375"/>
            </a:xfrm>
            <a:prstGeom prst="down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dirty="0"/>
            </a:p>
          </p:txBody>
        </p:sp>
        <p:sp>
          <p:nvSpPr>
            <p:cNvPr id="12" name="ZoneTexte 11">
              <a:extLst>
                <a:ext uri="{FF2B5EF4-FFF2-40B4-BE49-F238E27FC236}">
                  <a16:creationId xmlns:a16="http://schemas.microsoft.com/office/drawing/2014/main" id="{34DC3B70-3700-8738-D815-C4F45517E452}"/>
                </a:ext>
              </a:extLst>
            </p:cNvPr>
            <p:cNvSpPr txBox="1"/>
            <p:nvPr/>
          </p:nvSpPr>
          <p:spPr>
            <a:xfrm>
              <a:off x="507833" y="6357785"/>
              <a:ext cx="2113079" cy="230832"/>
            </a:xfrm>
            <a:prstGeom prst="rect">
              <a:avLst/>
            </a:prstGeom>
            <a:noFill/>
          </p:spPr>
          <p:txBody>
            <a:bodyPr wrap="none" rtlCol="0">
              <a:spAutoFit/>
            </a:bodyPr>
            <a:lstStyle/>
            <a:p>
              <a:r>
                <a:rPr lang="fr-FR" sz="900" dirty="0"/>
                <a:t>Gene involved in compound biosynthesis</a:t>
              </a:r>
            </a:p>
          </p:txBody>
        </p:sp>
        <p:sp>
          <p:nvSpPr>
            <p:cNvPr id="13" name="ZoneTexte 12">
              <a:extLst>
                <a:ext uri="{FF2B5EF4-FFF2-40B4-BE49-F238E27FC236}">
                  <a16:creationId xmlns:a16="http://schemas.microsoft.com/office/drawing/2014/main" id="{895CCF36-2B98-7431-9BC5-F2F20CC11DFE}"/>
                </a:ext>
              </a:extLst>
            </p:cNvPr>
            <p:cNvSpPr txBox="1"/>
            <p:nvPr/>
          </p:nvSpPr>
          <p:spPr>
            <a:xfrm>
              <a:off x="507833" y="6556072"/>
              <a:ext cx="1970411" cy="230832"/>
            </a:xfrm>
            <a:prstGeom prst="rect">
              <a:avLst/>
            </a:prstGeom>
            <a:noFill/>
          </p:spPr>
          <p:txBody>
            <a:bodyPr wrap="none" rtlCol="0">
              <a:spAutoFit/>
            </a:bodyPr>
            <a:lstStyle/>
            <a:p>
              <a:r>
                <a:rPr lang="fr-FR" sz="900" dirty="0"/>
                <a:t>Gene involved in compound transport</a:t>
              </a:r>
            </a:p>
          </p:txBody>
        </p:sp>
        <p:sp>
          <p:nvSpPr>
            <p:cNvPr id="14" name="ZoneTexte 13">
              <a:extLst>
                <a:ext uri="{FF2B5EF4-FFF2-40B4-BE49-F238E27FC236}">
                  <a16:creationId xmlns:a16="http://schemas.microsoft.com/office/drawing/2014/main" id="{2FD52A92-200E-5C0D-552F-6D6642A76861}"/>
                </a:ext>
              </a:extLst>
            </p:cNvPr>
            <p:cNvSpPr txBox="1"/>
            <p:nvPr/>
          </p:nvSpPr>
          <p:spPr>
            <a:xfrm>
              <a:off x="3324155" y="6363461"/>
              <a:ext cx="946093" cy="230832"/>
            </a:xfrm>
            <a:prstGeom prst="rect">
              <a:avLst/>
            </a:prstGeom>
            <a:noFill/>
          </p:spPr>
          <p:txBody>
            <a:bodyPr wrap="none" rtlCol="0">
              <a:spAutoFit/>
            </a:bodyPr>
            <a:lstStyle/>
            <a:p>
              <a:r>
                <a:rPr lang="fr-FR" sz="900" dirty="0"/>
                <a:t>Regulation gene</a:t>
              </a:r>
            </a:p>
          </p:txBody>
        </p:sp>
        <p:sp>
          <p:nvSpPr>
            <p:cNvPr id="15" name="ZoneTexte 14">
              <a:extLst>
                <a:ext uri="{FF2B5EF4-FFF2-40B4-BE49-F238E27FC236}">
                  <a16:creationId xmlns:a16="http://schemas.microsoft.com/office/drawing/2014/main" id="{71A46CD3-F13F-5081-56E9-40CBF9F57CEB}"/>
                </a:ext>
              </a:extLst>
            </p:cNvPr>
            <p:cNvSpPr txBox="1"/>
            <p:nvPr/>
          </p:nvSpPr>
          <p:spPr>
            <a:xfrm>
              <a:off x="3325252" y="6560977"/>
              <a:ext cx="1919115" cy="230832"/>
            </a:xfrm>
            <a:prstGeom prst="rect">
              <a:avLst/>
            </a:prstGeom>
            <a:noFill/>
          </p:spPr>
          <p:txBody>
            <a:bodyPr wrap="none" rtlCol="0">
              <a:spAutoFit/>
            </a:bodyPr>
            <a:lstStyle/>
            <a:p>
              <a:r>
                <a:rPr lang="fr-FR" sz="900" dirty="0"/>
                <a:t>Uncharacterized protein coding gene</a:t>
              </a:r>
            </a:p>
          </p:txBody>
        </p:sp>
        <p:sp>
          <p:nvSpPr>
            <p:cNvPr id="16" name="ZoneTexte 15">
              <a:extLst>
                <a:ext uri="{FF2B5EF4-FFF2-40B4-BE49-F238E27FC236}">
                  <a16:creationId xmlns:a16="http://schemas.microsoft.com/office/drawing/2014/main" id="{9182F907-B1F6-749E-5CF6-21C1A9E27575}"/>
                </a:ext>
              </a:extLst>
            </p:cNvPr>
            <p:cNvSpPr txBox="1"/>
            <p:nvPr/>
          </p:nvSpPr>
          <p:spPr>
            <a:xfrm>
              <a:off x="5884641" y="6385012"/>
              <a:ext cx="2039341" cy="230832"/>
            </a:xfrm>
            <a:prstGeom prst="rect">
              <a:avLst/>
            </a:prstGeom>
            <a:noFill/>
          </p:spPr>
          <p:txBody>
            <a:bodyPr wrap="none" rtlCol="0">
              <a:spAutoFit/>
            </a:bodyPr>
            <a:lstStyle/>
            <a:p>
              <a:r>
                <a:rPr lang="fr-FR" sz="900" dirty="0"/>
                <a:t>Promotor predicted by Softberry server</a:t>
              </a:r>
            </a:p>
          </p:txBody>
        </p:sp>
        <p:sp>
          <p:nvSpPr>
            <p:cNvPr id="17" name="Rectangle 16">
              <a:extLst>
                <a:ext uri="{FF2B5EF4-FFF2-40B4-BE49-F238E27FC236}">
                  <a16:creationId xmlns:a16="http://schemas.microsoft.com/office/drawing/2014/main" id="{BF1B6A08-2788-08F2-A460-0941CE5CE4CC}"/>
                </a:ext>
              </a:extLst>
            </p:cNvPr>
            <p:cNvSpPr/>
            <p:nvPr/>
          </p:nvSpPr>
          <p:spPr>
            <a:xfrm>
              <a:off x="5546278" y="6619230"/>
              <a:ext cx="342061" cy="14639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8" name="ZoneTexte 17">
              <a:extLst>
                <a:ext uri="{FF2B5EF4-FFF2-40B4-BE49-F238E27FC236}">
                  <a16:creationId xmlns:a16="http://schemas.microsoft.com/office/drawing/2014/main" id="{4F115730-05B5-8A15-7868-3B696A45D241}"/>
                </a:ext>
              </a:extLst>
            </p:cNvPr>
            <p:cNvSpPr txBox="1"/>
            <p:nvPr/>
          </p:nvSpPr>
          <p:spPr>
            <a:xfrm>
              <a:off x="5888339" y="6573628"/>
              <a:ext cx="619080" cy="230832"/>
            </a:xfrm>
            <a:prstGeom prst="rect">
              <a:avLst/>
            </a:prstGeom>
            <a:noFill/>
          </p:spPr>
          <p:txBody>
            <a:bodyPr wrap="none" rtlCol="0">
              <a:spAutoFit/>
            </a:bodyPr>
            <a:lstStyle/>
            <a:p>
              <a:r>
                <a:rPr lang="fr-FR" sz="900" dirty="0"/>
                <a:t>DPL gene</a:t>
              </a:r>
            </a:p>
          </p:txBody>
        </p:sp>
      </p:grpSp>
    </p:spTree>
    <p:extLst>
      <p:ext uri="{BB962C8B-B14F-4D97-AF65-F5344CB8AC3E}">
        <p14:creationId xmlns:p14="http://schemas.microsoft.com/office/powerpoint/2010/main" val="5336401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E519D70F-07DD-304E-99BA-BA4BE0887812}"/>
              </a:ext>
            </a:extLst>
          </p:cNvPr>
          <p:cNvSpPr>
            <a:spLocks noGrp="1"/>
          </p:cNvSpPr>
          <p:nvPr>
            <p:ph type="sldNum" sz="quarter" idx="12"/>
          </p:nvPr>
        </p:nvSpPr>
        <p:spPr/>
        <p:txBody>
          <a:bodyPr/>
          <a:lstStyle/>
          <a:p>
            <a:fld id="{09686F39-2411-784F-95B3-ADDC13B8D7F1}" type="slidenum">
              <a:rPr lang="fr-FR" smtClean="0"/>
              <a:t>16</a:t>
            </a:fld>
            <a:endParaRPr lang="fr-FR"/>
          </a:p>
        </p:txBody>
      </p:sp>
      <p:pic>
        <p:nvPicPr>
          <p:cNvPr id="3" name="Image 2">
            <a:extLst>
              <a:ext uri="{FF2B5EF4-FFF2-40B4-BE49-F238E27FC236}">
                <a16:creationId xmlns:a16="http://schemas.microsoft.com/office/drawing/2014/main" id="{280EF4B2-CDE2-9145-9CAB-AA4D3DC61C9D}"/>
              </a:ext>
            </a:extLst>
          </p:cNvPr>
          <p:cNvPicPr>
            <a:picLocks noChangeAspect="1"/>
          </p:cNvPicPr>
          <p:nvPr/>
        </p:nvPicPr>
        <p:blipFill>
          <a:blip r:embed="rId2"/>
          <a:stretch>
            <a:fillRect/>
          </a:stretch>
        </p:blipFill>
        <p:spPr>
          <a:xfrm>
            <a:off x="0" y="570714"/>
            <a:ext cx="12192000" cy="1410042"/>
          </a:xfrm>
          <a:prstGeom prst="rect">
            <a:avLst/>
          </a:prstGeom>
        </p:spPr>
      </p:pic>
      <p:pic>
        <p:nvPicPr>
          <p:cNvPr id="4" name="Image 3">
            <a:extLst>
              <a:ext uri="{FF2B5EF4-FFF2-40B4-BE49-F238E27FC236}">
                <a16:creationId xmlns:a16="http://schemas.microsoft.com/office/drawing/2014/main" id="{9F3AC7D3-C6E6-BC45-93DE-5E04E31156E0}"/>
              </a:ext>
            </a:extLst>
          </p:cNvPr>
          <p:cNvPicPr>
            <a:picLocks noChangeAspect="1"/>
          </p:cNvPicPr>
          <p:nvPr/>
        </p:nvPicPr>
        <p:blipFill>
          <a:blip r:embed="rId3"/>
          <a:stretch>
            <a:fillRect/>
          </a:stretch>
        </p:blipFill>
        <p:spPr>
          <a:xfrm>
            <a:off x="0" y="2169646"/>
            <a:ext cx="12192000" cy="2518707"/>
          </a:xfrm>
          <a:prstGeom prst="rect">
            <a:avLst/>
          </a:prstGeom>
        </p:spPr>
      </p:pic>
      <p:sp>
        <p:nvSpPr>
          <p:cNvPr id="5" name="Rectangle 4">
            <a:extLst>
              <a:ext uri="{FF2B5EF4-FFF2-40B4-BE49-F238E27FC236}">
                <a16:creationId xmlns:a16="http://schemas.microsoft.com/office/drawing/2014/main" id="{55D1B861-296D-E2DC-B18B-8B71002617D9}"/>
              </a:ext>
            </a:extLst>
          </p:cNvPr>
          <p:cNvSpPr/>
          <p:nvPr/>
        </p:nvSpPr>
        <p:spPr>
          <a:xfrm>
            <a:off x="3628574" y="5621254"/>
            <a:ext cx="4369658" cy="369332"/>
          </a:xfrm>
          <a:prstGeom prst="rect">
            <a:avLst/>
          </a:prstGeom>
        </p:spPr>
        <p:txBody>
          <a:bodyPr wrap="none">
            <a:spAutoFit/>
          </a:bodyPr>
          <a:lstStyle/>
          <a:p>
            <a:pPr algn="ctr"/>
            <a:r>
              <a:rPr lang="fr-FR" dirty="0"/>
              <a:t>Genomic zone of </a:t>
            </a:r>
            <a:r>
              <a:rPr lang="fr-FR" i="1" dirty="0"/>
              <a:t>Gammaproteobacteria DPL</a:t>
            </a:r>
          </a:p>
        </p:txBody>
      </p:sp>
      <p:grpSp>
        <p:nvGrpSpPr>
          <p:cNvPr id="6" name="Groupe 5">
            <a:extLst>
              <a:ext uri="{FF2B5EF4-FFF2-40B4-BE49-F238E27FC236}">
                <a16:creationId xmlns:a16="http://schemas.microsoft.com/office/drawing/2014/main" id="{D943498C-FA90-DEFD-EA0A-DB67835BBEC8}"/>
              </a:ext>
            </a:extLst>
          </p:cNvPr>
          <p:cNvGrpSpPr/>
          <p:nvPr/>
        </p:nvGrpSpPr>
        <p:grpSpPr>
          <a:xfrm>
            <a:off x="166869" y="6357785"/>
            <a:ext cx="7757113" cy="446675"/>
            <a:chOff x="166869" y="6357785"/>
            <a:chExt cx="7757113" cy="446675"/>
          </a:xfrm>
        </p:grpSpPr>
        <p:sp>
          <p:nvSpPr>
            <p:cNvPr id="7" name="Rectangle 6">
              <a:extLst>
                <a:ext uri="{FF2B5EF4-FFF2-40B4-BE49-F238E27FC236}">
                  <a16:creationId xmlns:a16="http://schemas.microsoft.com/office/drawing/2014/main" id="{F3316968-F142-2D5C-5BC1-8082CE96F2E2}"/>
                </a:ext>
              </a:extLst>
            </p:cNvPr>
            <p:cNvSpPr/>
            <p:nvPr/>
          </p:nvSpPr>
          <p:spPr>
            <a:xfrm>
              <a:off x="166869" y="6402309"/>
              <a:ext cx="342061" cy="146398"/>
            </a:xfrm>
            <a:prstGeom prst="rect">
              <a:avLst/>
            </a:prstGeom>
            <a:solidFill>
              <a:srgbClr val="F216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8" name="Rectangle 7">
              <a:extLst>
                <a:ext uri="{FF2B5EF4-FFF2-40B4-BE49-F238E27FC236}">
                  <a16:creationId xmlns:a16="http://schemas.microsoft.com/office/drawing/2014/main" id="{992429FC-A57E-0123-4069-1E7C9ADD2179}"/>
                </a:ext>
              </a:extLst>
            </p:cNvPr>
            <p:cNvSpPr/>
            <p:nvPr/>
          </p:nvSpPr>
          <p:spPr>
            <a:xfrm>
              <a:off x="166869" y="6600254"/>
              <a:ext cx="342061" cy="14639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9" name="Rectangle 8">
              <a:extLst>
                <a:ext uri="{FF2B5EF4-FFF2-40B4-BE49-F238E27FC236}">
                  <a16:creationId xmlns:a16="http://schemas.microsoft.com/office/drawing/2014/main" id="{9787F2FE-3ABC-12C0-93BD-4874869E0282}"/>
                </a:ext>
              </a:extLst>
            </p:cNvPr>
            <p:cNvSpPr/>
            <p:nvPr/>
          </p:nvSpPr>
          <p:spPr>
            <a:xfrm>
              <a:off x="2983191" y="6395577"/>
              <a:ext cx="342061" cy="14639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0" name="Rectangle 9">
              <a:extLst>
                <a:ext uri="{FF2B5EF4-FFF2-40B4-BE49-F238E27FC236}">
                  <a16:creationId xmlns:a16="http://schemas.microsoft.com/office/drawing/2014/main" id="{A2BCECB7-8E66-08E8-F629-21EF4316A94A}"/>
                </a:ext>
              </a:extLst>
            </p:cNvPr>
            <p:cNvSpPr/>
            <p:nvPr/>
          </p:nvSpPr>
          <p:spPr>
            <a:xfrm>
              <a:off x="2983366" y="6598278"/>
              <a:ext cx="342061" cy="1463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1" name="Flèche : bas 63">
              <a:extLst>
                <a:ext uri="{FF2B5EF4-FFF2-40B4-BE49-F238E27FC236}">
                  <a16:creationId xmlns:a16="http://schemas.microsoft.com/office/drawing/2014/main" id="{0A99EAD5-8BA9-3B36-6DD6-0C23434B469F}"/>
                </a:ext>
              </a:extLst>
            </p:cNvPr>
            <p:cNvSpPr/>
            <p:nvPr/>
          </p:nvSpPr>
          <p:spPr>
            <a:xfrm rot="16200000">
              <a:off x="5568221" y="6404741"/>
              <a:ext cx="146398" cy="191375"/>
            </a:xfrm>
            <a:prstGeom prst="down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dirty="0"/>
            </a:p>
          </p:txBody>
        </p:sp>
        <p:sp>
          <p:nvSpPr>
            <p:cNvPr id="12" name="ZoneTexte 11">
              <a:extLst>
                <a:ext uri="{FF2B5EF4-FFF2-40B4-BE49-F238E27FC236}">
                  <a16:creationId xmlns:a16="http://schemas.microsoft.com/office/drawing/2014/main" id="{B253613D-B0C0-EFF2-17D6-3E1D29933BDC}"/>
                </a:ext>
              </a:extLst>
            </p:cNvPr>
            <p:cNvSpPr txBox="1"/>
            <p:nvPr/>
          </p:nvSpPr>
          <p:spPr>
            <a:xfrm>
              <a:off x="507833" y="6357785"/>
              <a:ext cx="2113079" cy="230832"/>
            </a:xfrm>
            <a:prstGeom prst="rect">
              <a:avLst/>
            </a:prstGeom>
            <a:noFill/>
          </p:spPr>
          <p:txBody>
            <a:bodyPr wrap="none" rtlCol="0">
              <a:spAutoFit/>
            </a:bodyPr>
            <a:lstStyle/>
            <a:p>
              <a:r>
                <a:rPr lang="fr-FR" sz="900" dirty="0"/>
                <a:t>Gene involved in compound biosynthesis</a:t>
              </a:r>
            </a:p>
          </p:txBody>
        </p:sp>
        <p:sp>
          <p:nvSpPr>
            <p:cNvPr id="13" name="ZoneTexte 12">
              <a:extLst>
                <a:ext uri="{FF2B5EF4-FFF2-40B4-BE49-F238E27FC236}">
                  <a16:creationId xmlns:a16="http://schemas.microsoft.com/office/drawing/2014/main" id="{06AEAEF8-B7A5-DB3F-1D3C-BFE4A8BE7269}"/>
                </a:ext>
              </a:extLst>
            </p:cNvPr>
            <p:cNvSpPr txBox="1"/>
            <p:nvPr/>
          </p:nvSpPr>
          <p:spPr>
            <a:xfrm>
              <a:off x="507833" y="6556072"/>
              <a:ext cx="1970411" cy="230832"/>
            </a:xfrm>
            <a:prstGeom prst="rect">
              <a:avLst/>
            </a:prstGeom>
            <a:noFill/>
          </p:spPr>
          <p:txBody>
            <a:bodyPr wrap="none" rtlCol="0">
              <a:spAutoFit/>
            </a:bodyPr>
            <a:lstStyle/>
            <a:p>
              <a:r>
                <a:rPr lang="fr-FR" sz="900" dirty="0"/>
                <a:t>Gene involved in compound transport</a:t>
              </a:r>
            </a:p>
          </p:txBody>
        </p:sp>
        <p:sp>
          <p:nvSpPr>
            <p:cNvPr id="14" name="ZoneTexte 13">
              <a:extLst>
                <a:ext uri="{FF2B5EF4-FFF2-40B4-BE49-F238E27FC236}">
                  <a16:creationId xmlns:a16="http://schemas.microsoft.com/office/drawing/2014/main" id="{430C5B7F-8638-2798-B0F6-37567B331C26}"/>
                </a:ext>
              </a:extLst>
            </p:cNvPr>
            <p:cNvSpPr txBox="1"/>
            <p:nvPr/>
          </p:nvSpPr>
          <p:spPr>
            <a:xfrm>
              <a:off x="3324155" y="6363461"/>
              <a:ext cx="946093" cy="230832"/>
            </a:xfrm>
            <a:prstGeom prst="rect">
              <a:avLst/>
            </a:prstGeom>
            <a:noFill/>
          </p:spPr>
          <p:txBody>
            <a:bodyPr wrap="none" rtlCol="0">
              <a:spAutoFit/>
            </a:bodyPr>
            <a:lstStyle/>
            <a:p>
              <a:r>
                <a:rPr lang="fr-FR" sz="900" dirty="0"/>
                <a:t>Regulation gene</a:t>
              </a:r>
            </a:p>
          </p:txBody>
        </p:sp>
        <p:sp>
          <p:nvSpPr>
            <p:cNvPr id="15" name="ZoneTexte 14">
              <a:extLst>
                <a:ext uri="{FF2B5EF4-FFF2-40B4-BE49-F238E27FC236}">
                  <a16:creationId xmlns:a16="http://schemas.microsoft.com/office/drawing/2014/main" id="{319023FC-69EC-F660-343A-FB6D6350FAD3}"/>
                </a:ext>
              </a:extLst>
            </p:cNvPr>
            <p:cNvSpPr txBox="1"/>
            <p:nvPr/>
          </p:nvSpPr>
          <p:spPr>
            <a:xfrm>
              <a:off x="3325252" y="6560977"/>
              <a:ext cx="1919115" cy="230832"/>
            </a:xfrm>
            <a:prstGeom prst="rect">
              <a:avLst/>
            </a:prstGeom>
            <a:noFill/>
          </p:spPr>
          <p:txBody>
            <a:bodyPr wrap="none" rtlCol="0">
              <a:spAutoFit/>
            </a:bodyPr>
            <a:lstStyle/>
            <a:p>
              <a:r>
                <a:rPr lang="fr-FR" sz="900" dirty="0"/>
                <a:t>Uncharacterized protein coding gene</a:t>
              </a:r>
            </a:p>
          </p:txBody>
        </p:sp>
        <p:sp>
          <p:nvSpPr>
            <p:cNvPr id="16" name="ZoneTexte 15">
              <a:extLst>
                <a:ext uri="{FF2B5EF4-FFF2-40B4-BE49-F238E27FC236}">
                  <a16:creationId xmlns:a16="http://schemas.microsoft.com/office/drawing/2014/main" id="{E0A49586-2AA7-0324-5EEE-7D107B2FFFFB}"/>
                </a:ext>
              </a:extLst>
            </p:cNvPr>
            <p:cNvSpPr txBox="1"/>
            <p:nvPr/>
          </p:nvSpPr>
          <p:spPr>
            <a:xfrm>
              <a:off x="5884641" y="6385012"/>
              <a:ext cx="2039341" cy="230832"/>
            </a:xfrm>
            <a:prstGeom prst="rect">
              <a:avLst/>
            </a:prstGeom>
            <a:noFill/>
          </p:spPr>
          <p:txBody>
            <a:bodyPr wrap="none" rtlCol="0">
              <a:spAutoFit/>
            </a:bodyPr>
            <a:lstStyle/>
            <a:p>
              <a:r>
                <a:rPr lang="fr-FR" sz="900" dirty="0"/>
                <a:t>Promotor predicted by Softberry server</a:t>
              </a:r>
            </a:p>
          </p:txBody>
        </p:sp>
        <p:sp>
          <p:nvSpPr>
            <p:cNvPr id="17" name="Rectangle 16">
              <a:extLst>
                <a:ext uri="{FF2B5EF4-FFF2-40B4-BE49-F238E27FC236}">
                  <a16:creationId xmlns:a16="http://schemas.microsoft.com/office/drawing/2014/main" id="{6C4347E0-8489-5C3C-30EA-63BF590785E2}"/>
                </a:ext>
              </a:extLst>
            </p:cNvPr>
            <p:cNvSpPr/>
            <p:nvPr/>
          </p:nvSpPr>
          <p:spPr>
            <a:xfrm>
              <a:off x="5546278" y="6619230"/>
              <a:ext cx="342061" cy="14639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8" name="ZoneTexte 17">
              <a:extLst>
                <a:ext uri="{FF2B5EF4-FFF2-40B4-BE49-F238E27FC236}">
                  <a16:creationId xmlns:a16="http://schemas.microsoft.com/office/drawing/2014/main" id="{A327ACDA-E400-F10E-76AB-4554FBFF27AC}"/>
                </a:ext>
              </a:extLst>
            </p:cNvPr>
            <p:cNvSpPr txBox="1"/>
            <p:nvPr/>
          </p:nvSpPr>
          <p:spPr>
            <a:xfrm>
              <a:off x="5888339" y="6573628"/>
              <a:ext cx="619080" cy="230832"/>
            </a:xfrm>
            <a:prstGeom prst="rect">
              <a:avLst/>
            </a:prstGeom>
            <a:noFill/>
          </p:spPr>
          <p:txBody>
            <a:bodyPr wrap="none" rtlCol="0">
              <a:spAutoFit/>
            </a:bodyPr>
            <a:lstStyle/>
            <a:p>
              <a:r>
                <a:rPr lang="fr-FR" sz="900" dirty="0"/>
                <a:t>DPL gene</a:t>
              </a:r>
            </a:p>
          </p:txBody>
        </p:sp>
      </p:grpSp>
    </p:spTree>
    <p:extLst>
      <p:ext uri="{BB962C8B-B14F-4D97-AF65-F5344CB8AC3E}">
        <p14:creationId xmlns:p14="http://schemas.microsoft.com/office/powerpoint/2010/main" val="42657429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13620B2C-6BF6-3A48-9B81-F90E870CA7C9}"/>
              </a:ext>
            </a:extLst>
          </p:cNvPr>
          <p:cNvPicPr>
            <a:picLocks noChangeAspect="1"/>
          </p:cNvPicPr>
          <p:nvPr/>
        </p:nvPicPr>
        <p:blipFill rotWithShape="1">
          <a:blip r:embed="rId3"/>
          <a:srcRect t="-57890" b="57890"/>
          <a:stretch/>
        </p:blipFill>
        <p:spPr>
          <a:xfrm>
            <a:off x="0" y="-3345366"/>
            <a:ext cx="12192000" cy="5778817"/>
          </a:xfrm>
          <a:prstGeom prst="rect">
            <a:avLst/>
          </a:prstGeom>
        </p:spPr>
      </p:pic>
      <p:sp>
        <p:nvSpPr>
          <p:cNvPr id="4" name="Espace réservé du numéro de diapositive 3">
            <a:extLst>
              <a:ext uri="{FF2B5EF4-FFF2-40B4-BE49-F238E27FC236}">
                <a16:creationId xmlns:a16="http://schemas.microsoft.com/office/drawing/2014/main" id="{83DEAA45-3F27-304F-8F6B-B1F0C5B2912B}"/>
              </a:ext>
            </a:extLst>
          </p:cNvPr>
          <p:cNvSpPr>
            <a:spLocks noGrp="1"/>
          </p:cNvSpPr>
          <p:nvPr>
            <p:ph type="sldNum" sz="quarter" idx="12"/>
          </p:nvPr>
        </p:nvSpPr>
        <p:spPr/>
        <p:txBody>
          <a:bodyPr/>
          <a:lstStyle/>
          <a:p>
            <a:fld id="{09686F39-2411-784F-95B3-ADDC13B8D7F1}" type="slidenum">
              <a:rPr lang="fr-FR" smtClean="0"/>
              <a:t>17</a:t>
            </a:fld>
            <a:endParaRPr lang="fr-FR"/>
          </a:p>
        </p:txBody>
      </p:sp>
      <p:pic>
        <p:nvPicPr>
          <p:cNvPr id="6" name="Image 5">
            <a:extLst>
              <a:ext uri="{FF2B5EF4-FFF2-40B4-BE49-F238E27FC236}">
                <a16:creationId xmlns:a16="http://schemas.microsoft.com/office/drawing/2014/main" id="{1FF731FF-0BD2-46CA-AB9F-D5058A6F9D1E}"/>
              </a:ext>
            </a:extLst>
          </p:cNvPr>
          <p:cNvPicPr>
            <a:picLocks noChangeAspect="1"/>
          </p:cNvPicPr>
          <p:nvPr/>
        </p:nvPicPr>
        <p:blipFill rotWithShape="1">
          <a:blip r:embed="rId3"/>
          <a:srcRect t="-57890" b="57890"/>
          <a:stretch/>
        </p:blipFill>
        <p:spPr>
          <a:xfrm>
            <a:off x="0" y="-3345366"/>
            <a:ext cx="12192000" cy="5778817"/>
          </a:xfrm>
          <a:prstGeom prst="rect">
            <a:avLst/>
          </a:prstGeom>
        </p:spPr>
      </p:pic>
      <p:pic>
        <p:nvPicPr>
          <p:cNvPr id="7" name="Image 6">
            <a:extLst>
              <a:ext uri="{FF2B5EF4-FFF2-40B4-BE49-F238E27FC236}">
                <a16:creationId xmlns:a16="http://schemas.microsoft.com/office/drawing/2014/main" id="{E93D5E6F-E20F-4E48-A939-35C37565A543}"/>
              </a:ext>
            </a:extLst>
          </p:cNvPr>
          <p:cNvPicPr>
            <a:picLocks noChangeAspect="1"/>
          </p:cNvPicPr>
          <p:nvPr/>
        </p:nvPicPr>
        <p:blipFill rotWithShape="1">
          <a:blip r:embed="rId3"/>
          <a:srcRect l="-2835" t="48435" r="2835" b="-48435"/>
          <a:stretch/>
        </p:blipFill>
        <p:spPr>
          <a:xfrm>
            <a:off x="-174531" y="2471756"/>
            <a:ext cx="12192000" cy="5778817"/>
          </a:xfrm>
          <a:prstGeom prst="rect">
            <a:avLst/>
          </a:prstGeom>
        </p:spPr>
      </p:pic>
      <p:sp>
        <p:nvSpPr>
          <p:cNvPr id="8" name="Rectangle 7">
            <a:extLst>
              <a:ext uri="{FF2B5EF4-FFF2-40B4-BE49-F238E27FC236}">
                <a16:creationId xmlns:a16="http://schemas.microsoft.com/office/drawing/2014/main" id="{17DEF3E7-3972-4608-BE26-9F0456C998C4}"/>
              </a:ext>
            </a:extLst>
          </p:cNvPr>
          <p:cNvSpPr/>
          <p:nvPr/>
        </p:nvSpPr>
        <p:spPr>
          <a:xfrm>
            <a:off x="4465704" y="2942465"/>
            <a:ext cx="696845" cy="1143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solidFill>
              </a:rPr>
              <a:t>DP-like</a:t>
            </a:r>
          </a:p>
        </p:txBody>
      </p:sp>
      <p:sp>
        <p:nvSpPr>
          <p:cNvPr id="9" name="Rectangle 8">
            <a:extLst>
              <a:ext uri="{FF2B5EF4-FFF2-40B4-BE49-F238E27FC236}">
                <a16:creationId xmlns:a16="http://schemas.microsoft.com/office/drawing/2014/main" id="{965A716E-81AA-4DE3-8B12-907F47C91EA2}"/>
              </a:ext>
            </a:extLst>
          </p:cNvPr>
          <p:cNvSpPr/>
          <p:nvPr/>
        </p:nvSpPr>
        <p:spPr>
          <a:xfrm>
            <a:off x="4476395" y="3942590"/>
            <a:ext cx="1152880" cy="1143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D03F14AB-A424-4102-94A1-0BFEA1F76BCE}"/>
              </a:ext>
            </a:extLst>
          </p:cNvPr>
          <p:cNvSpPr/>
          <p:nvPr/>
        </p:nvSpPr>
        <p:spPr>
          <a:xfrm>
            <a:off x="5162550" y="2942465"/>
            <a:ext cx="1477579" cy="1143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CF03655F-69B5-48B9-B1F6-B3C703F8BB5F}"/>
              </a:ext>
            </a:extLst>
          </p:cNvPr>
          <p:cNvSpPr/>
          <p:nvPr/>
        </p:nvSpPr>
        <p:spPr>
          <a:xfrm>
            <a:off x="5519238" y="3607867"/>
            <a:ext cx="1242442" cy="12605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F0DE7BB2-E005-4CF0-BF89-9197A4F683D3}"/>
              </a:ext>
            </a:extLst>
          </p:cNvPr>
          <p:cNvSpPr/>
          <p:nvPr/>
        </p:nvSpPr>
        <p:spPr>
          <a:xfrm>
            <a:off x="5334000" y="3277188"/>
            <a:ext cx="1019175" cy="1143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2F4583B5-0F05-4F81-9C09-1008CD2DC738}"/>
              </a:ext>
            </a:extLst>
          </p:cNvPr>
          <p:cNvSpPr/>
          <p:nvPr/>
        </p:nvSpPr>
        <p:spPr>
          <a:xfrm>
            <a:off x="7172915" y="2942465"/>
            <a:ext cx="1209085" cy="1143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16E1EB54-7B70-474D-BCD0-7178677792DE}"/>
              </a:ext>
            </a:extLst>
          </p:cNvPr>
          <p:cNvSpPr/>
          <p:nvPr/>
        </p:nvSpPr>
        <p:spPr>
          <a:xfrm>
            <a:off x="6381397" y="3942590"/>
            <a:ext cx="1667228" cy="1143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98EBBE06-FB1D-47F8-85F5-81FDE333F57C}"/>
              </a:ext>
            </a:extLst>
          </p:cNvPr>
          <p:cNvSpPr/>
          <p:nvPr/>
        </p:nvSpPr>
        <p:spPr>
          <a:xfrm>
            <a:off x="3457570" y="4256915"/>
            <a:ext cx="1381129" cy="1143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000FEAF7-7994-4D7C-8614-0B0A8591B470}"/>
              </a:ext>
            </a:extLst>
          </p:cNvPr>
          <p:cNvSpPr/>
          <p:nvPr/>
        </p:nvSpPr>
        <p:spPr>
          <a:xfrm>
            <a:off x="2016733" y="2942465"/>
            <a:ext cx="1262218" cy="1143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9E42A901-A215-43E7-9CE5-C54C9B8D4BAC}"/>
              </a:ext>
            </a:extLst>
          </p:cNvPr>
          <p:cNvSpPr/>
          <p:nvPr/>
        </p:nvSpPr>
        <p:spPr>
          <a:xfrm>
            <a:off x="2906222" y="3942590"/>
            <a:ext cx="986115" cy="1143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70774713-C45E-4DEB-B817-2B668EF9EF0E}"/>
              </a:ext>
            </a:extLst>
          </p:cNvPr>
          <p:cNvSpPr/>
          <p:nvPr/>
        </p:nvSpPr>
        <p:spPr>
          <a:xfrm>
            <a:off x="1564736" y="4256915"/>
            <a:ext cx="1552028" cy="1143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BED76D48-49E6-4114-A586-3C86E6A33EE2}"/>
              </a:ext>
            </a:extLst>
          </p:cNvPr>
          <p:cNvSpPr/>
          <p:nvPr/>
        </p:nvSpPr>
        <p:spPr>
          <a:xfrm>
            <a:off x="1542348" y="3942590"/>
            <a:ext cx="990607" cy="1143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ZoneTexte 19">
            <a:extLst>
              <a:ext uri="{FF2B5EF4-FFF2-40B4-BE49-F238E27FC236}">
                <a16:creationId xmlns:a16="http://schemas.microsoft.com/office/drawing/2014/main" id="{FE3F65EC-1E0A-47F8-A0A7-78A59056435E}"/>
              </a:ext>
            </a:extLst>
          </p:cNvPr>
          <p:cNvSpPr txBox="1"/>
          <p:nvPr/>
        </p:nvSpPr>
        <p:spPr>
          <a:xfrm>
            <a:off x="3376812" y="4190954"/>
            <a:ext cx="1552028" cy="246221"/>
          </a:xfrm>
          <a:prstGeom prst="rect">
            <a:avLst/>
          </a:prstGeom>
          <a:noFill/>
        </p:spPr>
        <p:txBody>
          <a:bodyPr wrap="none" rtlCol="0">
            <a:spAutoFit/>
          </a:bodyPr>
          <a:lstStyle/>
          <a:p>
            <a:r>
              <a:rPr lang="fr-FR" sz="1000" dirty="0" err="1"/>
              <a:t>Carboxylic</a:t>
            </a:r>
            <a:r>
              <a:rPr lang="fr-FR" sz="1000" dirty="0"/>
              <a:t> ester hydrolase</a:t>
            </a:r>
          </a:p>
        </p:txBody>
      </p:sp>
      <p:sp>
        <p:nvSpPr>
          <p:cNvPr id="21" name="ZoneTexte 20">
            <a:extLst>
              <a:ext uri="{FF2B5EF4-FFF2-40B4-BE49-F238E27FC236}">
                <a16:creationId xmlns:a16="http://schemas.microsoft.com/office/drawing/2014/main" id="{8F01B7B0-1106-4746-ABCE-BBA8BF81ABDA}"/>
              </a:ext>
            </a:extLst>
          </p:cNvPr>
          <p:cNvSpPr txBox="1"/>
          <p:nvPr/>
        </p:nvSpPr>
        <p:spPr>
          <a:xfrm>
            <a:off x="2906222" y="3876629"/>
            <a:ext cx="1031051" cy="246221"/>
          </a:xfrm>
          <a:prstGeom prst="rect">
            <a:avLst/>
          </a:prstGeom>
          <a:noFill/>
        </p:spPr>
        <p:txBody>
          <a:bodyPr wrap="none" rtlCol="0">
            <a:spAutoFit/>
          </a:bodyPr>
          <a:lstStyle/>
          <a:p>
            <a:r>
              <a:rPr lang="fr-FR" sz="1000" dirty="0" err="1"/>
              <a:t>Uracil</a:t>
            </a:r>
            <a:r>
              <a:rPr lang="fr-FR" sz="1000" dirty="0"/>
              <a:t> </a:t>
            </a:r>
            <a:r>
              <a:rPr lang="fr-FR" sz="1000" dirty="0" err="1"/>
              <a:t>permease</a:t>
            </a:r>
            <a:endParaRPr lang="fr-FR" sz="1000" dirty="0"/>
          </a:p>
        </p:txBody>
      </p:sp>
      <p:sp>
        <p:nvSpPr>
          <p:cNvPr id="22" name="ZoneTexte 21">
            <a:extLst>
              <a:ext uri="{FF2B5EF4-FFF2-40B4-BE49-F238E27FC236}">
                <a16:creationId xmlns:a16="http://schemas.microsoft.com/office/drawing/2014/main" id="{1880F674-972D-4A76-B056-14C1B8B9DDF5}"/>
              </a:ext>
            </a:extLst>
          </p:cNvPr>
          <p:cNvSpPr txBox="1"/>
          <p:nvPr/>
        </p:nvSpPr>
        <p:spPr>
          <a:xfrm>
            <a:off x="1982049" y="2876504"/>
            <a:ext cx="1351652" cy="246221"/>
          </a:xfrm>
          <a:prstGeom prst="rect">
            <a:avLst/>
          </a:prstGeom>
          <a:noFill/>
        </p:spPr>
        <p:txBody>
          <a:bodyPr wrap="none" rtlCol="0">
            <a:spAutoFit/>
          </a:bodyPr>
          <a:lstStyle/>
          <a:p>
            <a:r>
              <a:rPr lang="fr-FR" sz="1000" dirty="0" err="1"/>
              <a:t>Acetyl-CoA</a:t>
            </a:r>
            <a:r>
              <a:rPr lang="fr-FR" sz="1000" dirty="0"/>
              <a:t> synthétase</a:t>
            </a:r>
          </a:p>
        </p:txBody>
      </p:sp>
      <p:sp>
        <p:nvSpPr>
          <p:cNvPr id="23" name="ZoneTexte 22">
            <a:extLst>
              <a:ext uri="{FF2B5EF4-FFF2-40B4-BE49-F238E27FC236}">
                <a16:creationId xmlns:a16="http://schemas.microsoft.com/office/drawing/2014/main" id="{C2FDEF28-DFBC-4A0C-9430-F3D6C8C830D9}"/>
              </a:ext>
            </a:extLst>
          </p:cNvPr>
          <p:cNvSpPr txBox="1"/>
          <p:nvPr/>
        </p:nvSpPr>
        <p:spPr>
          <a:xfrm>
            <a:off x="4469036" y="3882238"/>
            <a:ext cx="1152880" cy="246221"/>
          </a:xfrm>
          <a:prstGeom prst="rect">
            <a:avLst/>
          </a:prstGeom>
          <a:noFill/>
        </p:spPr>
        <p:txBody>
          <a:bodyPr wrap="none" rtlCol="0">
            <a:spAutoFit/>
          </a:bodyPr>
          <a:lstStyle/>
          <a:p>
            <a:r>
              <a:rPr lang="fr-FR" sz="1000" dirty="0"/>
              <a:t>Putative hydrolase</a:t>
            </a:r>
          </a:p>
        </p:txBody>
      </p:sp>
      <p:sp>
        <p:nvSpPr>
          <p:cNvPr id="24" name="ZoneTexte 23">
            <a:extLst>
              <a:ext uri="{FF2B5EF4-FFF2-40B4-BE49-F238E27FC236}">
                <a16:creationId xmlns:a16="http://schemas.microsoft.com/office/drawing/2014/main" id="{94420D05-9D73-4952-96A5-3814AAB5282C}"/>
              </a:ext>
            </a:extLst>
          </p:cNvPr>
          <p:cNvSpPr txBox="1"/>
          <p:nvPr/>
        </p:nvSpPr>
        <p:spPr>
          <a:xfrm>
            <a:off x="5102626" y="2876504"/>
            <a:ext cx="1587294" cy="246221"/>
          </a:xfrm>
          <a:prstGeom prst="rect">
            <a:avLst/>
          </a:prstGeom>
          <a:noFill/>
        </p:spPr>
        <p:txBody>
          <a:bodyPr wrap="none" rtlCol="0">
            <a:spAutoFit/>
          </a:bodyPr>
          <a:lstStyle/>
          <a:p>
            <a:r>
              <a:rPr lang="fr-FR" sz="1000" dirty="0" err="1"/>
              <a:t>Acetyl-CoA</a:t>
            </a:r>
            <a:r>
              <a:rPr lang="fr-FR" sz="1000" dirty="0"/>
              <a:t> </a:t>
            </a:r>
            <a:r>
              <a:rPr lang="fr-FR" sz="1000" dirty="0" err="1"/>
              <a:t>dehydrogénase</a:t>
            </a:r>
            <a:endParaRPr lang="fr-FR" sz="1000" dirty="0"/>
          </a:p>
        </p:txBody>
      </p:sp>
      <p:sp>
        <p:nvSpPr>
          <p:cNvPr id="25" name="ZoneTexte 24">
            <a:extLst>
              <a:ext uri="{FF2B5EF4-FFF2-40B4-BE49-F238E27FC236}">
                <a16:creationId xmlns:a16="http://schemas.microsoft.com/office/drawing/2014/main" id="{6C91BDEE-5383-4453-B846-D1CF1600A107}"/>
              </a:ext>
            </a:extLst>
          </p:cNvPr>
          <p:cNvSpPr txBox="1"/>
          <p:nvPr/>
        </p:nvSpPr>
        <p:spPr>
          <a:xfrm>
            <a:off x="5366822" y="3211227"/>
            <a:ext cx="1005403" cy="246221"/>
          </a:xfrm>
          <a:prstGeom prst="rect">
            <a:avLst/>
          </a:prstGeom>
          <a:noFill/>
        </p:spPr>
        <p:txBody>
          <a:bodyPr wrap="none" rtlCol="0">
            <a:spAutoFit/>
          </a:bodyPr>
          <a:lstStyle/>
          <a:p>
            <a:r>
              <a:rPr lang="fr-FR" sz="1000" dirty="0" err="1"/>
              <a:t>Oxidoreductase</a:t>
            </a:r>
            <a:endParaRPr lang="fr-FR" sz="1000" dirty="0"/>
          </a:p>
        </p:txBody>
      </p:sp>
      <p:sp>
        <p:nvSpPr>
          <p:cNvPr id="26" name="ZoneTexte 25">
            <a:extLst>
              <a:ext uri="{FF2B5EF4-FFF2-40B4-BE49-F238E27FC236}">
                <a16:creationId xmlns:a16="http://schemas.microsoft.com/office/drawing/2014/main" id="{448C5951-7BD1-4042-9409-4D32963D137E}"/>
              </a:ext>
            </a:extLst>
          </p:cNvPr>
          <p:cNvSpPr txBox="1"/>
          <p:nvPr/>
        </p:nvSpPr>
        <p:spPr>
          <a:xfrm>
            <a:off x="5437885" y="3550844"/>
            <a:ext cx="1372492" cy="246221"/>
          </a:xfrm>
          <a:prstGeom prst="rect">
            <a:avLst/>
          </a:prstGeom>
          <a:noFill/>
        </p:spPr>
        <p:txBody>
          <a:bodyPr wrap="none" rtlCol="0">
            <a:spAutoFit/>
          </a:bodyPr>
          <a:lstStyle/>
          <a:p>
            <a:r>
              <a:rPr lang="fr-FR" sz="1000" dirty="0"/>
              <a:t>Histidine kinase </a:t>
            </a:r>
            <a:r>
              <a:rPr lang="fr-FR" sz="1000" dirty="0" err="1"/>
              <a:t>sensor</a:t>
            </a:r>
            <a:endParaRPr lang="fr-FR" sz="1000" dirty="0"/>
          </a:p>
        </p:txBody>
      </p:sp>
      <p:sp>
        <p:nvSpPr>
          <p:cNvPr id="27" name="ZoneTexte 26">
            <a:extLst>
              <a:ext uri="{FF2B5EF4-FFF2-40B4-BE49-F238E27FC236}">
                <a16:creationId xmlns:a16="http://schemas.microsoft.com/office/drawing/2014/main" id="{DBD3617B-F3D0-457E-B6DD-0C0A9A547D65}"/>
              </a:ext>
            </a:extLst>
          </p:cNvPr>
          <p:cNvSpPr txBox="1"/>
          <p:nvPr/>
        </p:nvSpPr>
        <p:spPr>
          <a:xfrm>
            <a:off x="6354605" y="3876629"/>
            <a:ext cx="1789272" cy="246221"/>
          </a:xfrm>
          <a:prstGeom prst="rect">
            <a:avLst/>
          </a:prstGeom>
          <a:noFill/>
        </p:spPr>
        <p:txBody>
          <a:bodyPr wrap="none" rtlCol="0">
            <a:spAutoFit/>
          </a:bodyPr>
          <a:lstStyle/>
          <a:p>
            <a:r>
              <a:rPr lang="fr-FR" sz="1000" dirty="0" err="1"/>
              <a:t>Transcriptional</a:t>
            </a:r>
            <a:r>
              <a:rPr lang="fr-FR" sz="1000" dirty="0"/>
              <a:t> regulator </a:t>
            </a:r>
            <a:r>
              <a:rPr lang="fr-FR" sz="1000" dirty="0" err="1"/>
              <a:t>MerR</a:t>
            </a:r>
            <a:endParaRPr lang="fr-FR" sz="1000" dirty="0"/>
          </a:p>
        </p:txBody>
      </p:sp>
      <p:sp>
        <p:nvSpPr>
          <p:cNvPr id="28" name="ZoneTexte 27">
            <a:extLst>
              <a:ext uri="{FF2B5EF4-FFF2-40B4-BE49-F238E27FC236}">
                <a16:creationId xmlns:a16="http://schemas.microsoft.com/office/drawing/2014/main" id="{0853BCF4-59B0-450C-B690-B068A2A7AB13}"/>
              </a:ext>
            </a:extLst>
          </p:cNvPr>
          <p:cNvSpPr txBox="1"/>
          <p:nvPr/>
        </p:nvSpPr>
        <p:spPr>
          <a:xfrm>
            <a:off x="7172916" y="2876503"/>
            <a:ext cx="1285929" cy="246221"/>
          </a:xfrm>
          <a:prstGeom prst="rect">
            <a:avLst/>
          </a:prstGeom>
          <a:noFill/>
        </p:spPr>
        <p:txBody>
          <a:bodyPr wrap="none" rtlCol="0">
            <a:spAutoFit/>
          </a:bodyPr>
          <a:lstStyle/>
          <a:p>
            <a:r>
              <a:rPr lang="fr-FR" sz="1000" dirty="0" err="1"/>
              <a:t>Prolyl</a:t>
            </a:r>
            <a:r>
              <a:rPr lang="fr-FR" sz="1000" dirty="0"/>
              <a:t> endopeptidase</a:t>
            </a:r>
          </a:p>
        </p:txBody>
      </p:sp>
      <p:sp>
        <p:nvSpPr>
          <p:cNvPr id="29" name="ZoneTexte 28">
            <a:extLst>
              <a:ext uri="{FF2B5EF4-FFF2-40B4-BE49-F238E27FC236}">
                <a16:creationId xmlns:a16="http://schemas.microsoft.com/office/drawing/2014/main" id="{B674409C-E1F9-4129-97C5-B28DFB95BE3E}"/>
              </a:ext>
            </a:extLst>
          </p:cNvPr>
          <p:cNvSpPr txBox="1"/>
          <p:nvPr/>
        </p:nvSpPr>
        <p:spPr>
          <a:xfrm>
            <a:off x="1549707" y="4188485"/>
            <a:ext cx="1768965" cy="246221"/>
          </a:xfrm>
          <a:prstGeom prst="rect">
            <a:avLst/>
          </a:prstGeom>
          <a:noFill/>
        </p:spPr>
        <p:txBody>
          <a:bodyPr wrap="square" rtlCol="0">
            <a:spAutoFit/>
          </a:bodyPr>
          <a:lstStyle/>
          <a:p>
            <a:r>
              <a:rPr lang="fr-FR" sz="1000" dirty="0"/>
              <a:t>Transmembranaire protein</a:t>
            </a:r>
          </a:p>
        </p:txBody>
      </p:sp>
      <p:sp>
        <p:nvSpPr>
          <p:cNvPr id="30" name="ZoneTexte 29">
            <a:extLst>
              <a:ext uri="{FF2B5EF4-FFF2-40B4-BE49-F238E27FC236}">
                <a16:creationId xmlns:a16="http://schemas.microsoft.com/office/drawing/2014/main" id="{D4AEFB44-9C5A-4228-A7D4-2A8E4E14BB36}"/>
              </a:ext>
            </a:extLst>
          </p:cNvPr>
          <p:cNvSpPr txBox="1"/>
          <p:nvPr/>
        </p:nvSpPr>
        <p:spPr>
          <a:xfrm>
            <a:off x="1549707" y="3876629"/>
            <a:ext cx="1040670" cy="246221"/>
          </a:xfrm>
          <a:prstGeom prst="rect">
            <a:avLst/>
          </a:prstGeom>
          <a:noFill/>
        </p:spPr>
        <p:txBody>
          <a:bodyPr wrap="none" rtlCol="0">
            <a:spAutoFit/>
          </a:bodyPr>
          <a:lstStyle/>
          <a:p>
            <a:r>
              <a:rPr lang="fr-FR" sz="1000" dirty="0"/>
              <a:t>Uncharacterized</a:t>
            </a:r>
          </a:p>
        </p:txBody>
      </p:sp>
      <p:sp>
        <p:nvSpPr>
          <p:cNvPr id="31" name="Rectangle 30">
            <a:extLst>
              <a:ext uri="{FF2B5EF4-FFF2-40B4-BE49-F238E27FC236}">
                <a16:creationId xmlns:a16="http://schemas.microsoft.com/office/drawing/2014/main" id="{F3C43F6C-33E9-4FB3-8669-47932F03ED95}"/>
              </a:ext>
            </a:extLst>
          </p:cNvPr>
          <p:cNvSpPr/>
          <p:nvPr/>
        </p:nvSpPr>
        <p:spPr>
          <a:xfrm>
            <a:off x="5841459" y="3409176"/>
            <a:ext cx="968918" cy="7956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Rectangle 31">
            <a:extLst>
              <a:ext uri="{FF2B5EF4-FFF2-40B4-BE49-F238E27FC236}">
                <a16:creationId xmlns:a16="http://schemas.microsoft.com/office/drawing/2014/main" id="{2308CB4D-CC87-42A7-AB39-1E77AB21767A}"/>
              </a:ext>
            </a:extLst>
          </p:cNvPr>
          <p:cNvSpPr/>
          <p:nvPr/>
        </p:nvSpPr>
        <p:spPr>
          <a:xfrm>
            <a:off x="4693596" y="3733918"/>
            <a:ext cx="443813" cy="92203"/>
          </a:xfrm>
          <a:prstGeom prst="rect">
            <a:avLst/>
          </a:prstGeom>
          <a:solidFill>
            <a:srgbClr val="F216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E7AE2824-AD68-4748-9BC4-7DE219194E38}"/>
              </a:ext>
            </a:extLst>
          </p:cNvPr>
          <p:cNvSpPr/>
          <p:nvPr/>
        </p:nvSpPr>
        <p:spPr>
          <a:xfrm>
            <a:off x="3085707" y="3736260"/>
            <a:ext cx="596212" cy="8986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7851EFAD-47E1-408E-9C93-89DD7694D446}"/>
              </a:ext>
            </a:extLst>
          </p:cNvPr>
          <p:cNvSpPr/>
          <p:nvPr/>
        </p:nvSpPr>
        <p:spPr>
          <a:xfrm>
            <a:off x="6808539" y="3746557"/>
            <a:ext cx="364376" cy="7956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A0CAA98D-0687-4913-A252-838E311BA2EC}"/>
              </a:ext>
            </a:extLst>
          </p:cNvPr>
          <p:cNvSpPr/>
          <p:nvPr/>
        </p:nvSpPr>
        <p:spPr>
          <a:xfrm>
            <a:off x="2286000" y="2744910"/>
            <a:ext cx="799707" cy="97018"/>
          </a:xfrm>
          <a:prstGeom prst="rect">
            <a:avLst/>
          </a:prstGeom>
          <a:solidFill>
            <a:srgbClr val="F216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Flèche : bas 38">
            <a:extLst>
              <a:ext uri="{FF2B5EF4-FFF2-40B4-BE49-F238E27FC236}">
                <a16:creationId xmlns:a16="http://schemas.microsoft.com/office/drawing/2014/main" id="{62E50C4F-2FF2-4717-8F85-726FB6930E13}"/>
              </a:ext>
            </a:extLst>
          </p:cNvPr>
          <p:cNvSpPr/>
          <p:nvPr/>
        </p:nvSpPr>
        <p:spPr>
          <a:xfrm rot="5400000">
            <a:off x="7119138" y="3725572"/>
            <a:ext cx="80129" cy="111618"/>
          </a:xfrm>
          <a:prstGeom prst="down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Flèche : bas 39">
            <a:extLst>
              <a:ext uri="{FF2B5EF4-FFF2-40B4-BE49-F238E27FC236}">
                <a16:creationId xmlns:a16="http://schemas.microsoft.com/office/drawing/2014/main" id="{6B68AF7A-F56F-4DA0-862A-A159FE6AAA9D}"/>
              </a:ext>
            </a:extLst>
          </p:cNvPr>
          <p:cNvSpPr/>
          <p:nvPr/>
        </p:nvSpPr>
        <p:spPr>
          <a:xfrm rot="5400000">
            <a:off x="9091644" y="4047869"/>
            <a:ext cx="80129" cy="111618"/>
          </a:xfrm>
          <a:prstGeom prst="down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Flèche : bas 40">
            <a:extLst>
              <a:ext uri="{FF2B5EF4-FFF2-40B4-BE49-F238E27FC236}">
                <a16:creationId xmlns:a16="http://schemas.microsoft.com/office/drawing/2014/main" id="{AF3341D5-8758-4D38-AED3-8A6A1079FF60}"/>
              </a:ext>
            </a:extLst>
          </p:cNvPr>
          <p:cNvSpPr/>
          <p:nvPr/>
        </p:nvSpPr>
        <p:spPr>
          <a:xfrm rot="5400000">
            <a:off x="10658038" y="4049593"/>
            <a:ext cx="80129" cy="111618"/>
          </a:xfrm>
          <a:prstGeom prst="down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Rectangle 41">
            <a:extLst>
              <a:ext uri="{FF2B5EF4-FFF2-40B4-BE49-F238E27FC236}">
                <a16:creationId xmlns:a16="http://schemas.microsoft.com/office/drawing/2014/main" id="{3348FB01-C754-47D3-9D98-29E3DF23FEB7}"/>
              </a:ext>
            </a:extLst>
          </p:cNvPr>
          <p:cNvSpPr/>
          <p:nvPr/>
        </p:nvSpPr>
        <p:spPr>
          <a:xfrm>
            <a:off x="1819746" y="3746557"/>
            <a:ext cx="81481" cy="74889"/>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Rectangle 48">
            <a:extLst>
              <a:ext uri="{FF2B5EF4-FFF2-40B4-BE49-F238E27FC236}">
                <a16:creationId xmlns:a16="http://schemas.microsoft.com/office/drawing/2014/main" id="{26FCBF4F-2B92-FF6C-FF3C-79E843F61255}"/>
              </a:ext>
            </a:extLst>
          </p:cNvPr>
          <p:cNvSpPr/>
          <p:nvPr/>
        </p:nvSpPr>
        <p:spPr>
          <a:xfrm>
            <a:off x="3819943" y="5569059"/>
            <a:ext cx="3986925" cy="369332"/>
          </a:xfrm>
          <a:prstGeom prst="rect">
            <a:avLst/>
          </a:prstGeom>
        </p:spPr>
        <p:txBody>
          <a:bodyPr wrap="none">
            <a:spAutoFit/>
          </a:bodyPr>
          <a:lstStyle/>
          <a:p>
            <a:pPr algn="ctr"/>
            <a:r>
              <a:rPr lang="fr-FR" dirty="0"/>
              <a:t>Genomic zone of Cystobacter fuscus </a:t>
            </a:r>
            <a:r>
              <a:rPr lang="fr-FR" i="1" dirty="0"/>
              <a:t>DPL</a:t>
            </a:r>
          </a:p>
        </p:txBody>
      </p:sp>
      <p:grpSp>
        <p:nvGrpSpPr>
          <p:cNvPr id="50" name="Groupe 49">
            <a:extLst>
              <a:ext uri="{FF2B5EF4-FFF2-40B4-BE49-F238E27FC236}">
                <a16:creationId xmlns:a16="http://schemas.microsoft.com/office/drawing/2014/main" id="{CACA9ABE-06DA-732F-D442-1862FDCC94D2}"/>
              </a:ext>
            </a:extLst>
          </p:cNvPr>
          <p:cNvGrpSpPr/>
          <p:nvPr/>
        </p:nvGrpSpPr>
        <p:grpSpPr>
          <a:xfrm>
            <a:off x="166869" y="6357785"/>
            <a:ext cx="7757113" cy="446675"/>
            <a:chOff x="166869" y="6357785"/>
            <a:chExt cx="7757113" cy="446675"/>
          </a:xfrm>
        </p:grpSpPr>
        <p:sp>
          <p:nvSpPr>
            <p:cNvPr id="51" name="Rectangle 50">
              <a:extLst>
                <a:ext uri="{FF2B5EF4-FFF2-40B4-BE49-F238E27FC236}">
                  <a16:creationId xmlns:a16="http://schemas.microsoft.com/office/drawing/2014/main" id="{737680D8-9D96-56A7-F798-613DE663DC8B}"/>
                </a:ext>
              </a:extLst>
            </p:cNvPr>
            <p:cNvSpPr/>
            <p:nvPr/>
          </p:nvSpPr>
          <p:spPr>
            <a:xfrm>
              <a:off x="166869" y="6402309"/>
              <a:ext cx="342061" cy="146398"/>
            </a:xfrm>
            <a:prstGeom prst="rect">
              <a:avLst/>
            </a:prstGeom>
            <a:solidFill>
              <a:srgbClr val="F216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52" name="Rectangle 51">
              <a:extLst>
                <a:ext uri="{FF2B5EF4-FFF2-40B4-BE49-F238E27FC236}">
                  <a16:creationId xmlns:a16="http://schemas.microsoft.com/office/drawing/2014/main" id="{7A2E1CD4-3CD4-9900-FCBA-C66BA782C62A}"/>
                </a:ext>
              </a:extLst>
            </p:cNvPr>
            <p:cNvSpPr/>
            <p:nvPr/>
          </p:nvSpPr>
          <p:spPr>
            <a:xfrm>
              <a:off x="166869" y="6600254"/>
              <a:ext cx="342061" cy="14639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63" name="Rectangle 62">
              <a:extLst>
                <a:ext uri="{FF2B5EF4-FFF2-40B4-BE49-F238E27FC236}">
                  <a16:creationId xmlns:a16="http://schemas.microsoft.com/office/drawing/2014/main" id="{6A13EBE6-23AB-8AE0-D8D0-1718C1BB9577}"/>
                </a:ext>
              </a:extLst>
            </p:cNvPr>
            <p:cNvSpPr/>
            <p:nvPr/>
          </p:nvSpPr>
          <p:spPr>
            <a:xfrm>
              <a:off x="2983191" y="6395577"/>
              <a:ext cx="342061" cy="14639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64" name="Rectangle 63">
              <a:extLst>
                <a:ext uri="{FF2B5EF4-FFF2-40B4-BE49-F238E27FC236}">
                  <a16:creationId xmlns:a16="http://schemas.microsoft.com/office/drawing/2014/main" id="{9C5EB1E8-2A6D-DB44-229C-7790A2FEA16D}"/>
                </a:ext>
              </a:extLst>
            </p:cNvPr>
            <p:cNvSpPr/>
            <p:nvPr/>
          </p:nvSpPr>
          <p:spPr>
            <a:xfrm>
              <a:off x="2983366" y="6598278"/>
              <a:ext cx="342061" cy="1463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65" name="Flèche : bas 63">
              <a:extLst>
                <a:ext uri="{FF2B5EF4-FFF2-40B4-BE49-F238E27FC236}">
                  <a16:creationId xmlns:a16="http://schemas.microsoft.com/office/drawing/2014/main" id="{C67395C6-4985-DF3C-D308-916BE738EFFC}"/>
                </a:ext>
              </a:extLst>
            </p:cNvPr>
            <p:cNvSpPr/>
            <p:nvPr/>
          </p:nvSpPr>
          <p:spPr>
            <a:xfrm rot="16200000">
              <a:off x="5568221" y="6404741"/>
              <a:ext cx="146398" cy="191375"/>
            </a:xfrm>
            <a:prstGeom prst="down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dirty="0"/>
            </a:p>
          </p:txBody>
        </p:sp>
        <p:sp>
          <p:nvSpPr>
            <p:cNvPr id="66" name="ZoneTexte 65">
              <a:extLst>
                <a:ext uri="{FF2B5EF4-FFF2-40B4-BE49-F238E27FC236}">
                  <a16:creationId xmlns:a16="http://schemas.microsoft.com/office/drawing/2014/main" id="{7802CE9B-57C5-1D84-CD90-65E89F0E43EC}"/>
                </a:ext>
              </a:extLst>
            </p:cNvPr>
            <p:cNvSpPr txBox="1"/>
            <p:nvPr/>
          </p:nvSpPr>
          <p:spPr>
            <a:xfrm>
              <a:off x="507833" y="6357785"/>
              <a:ext cx="2113079" cy="230832"/>
            </a:xfrm>
            <a:prstGeom prst="rect">
              <a:avLst/>
            </a:prstGeom>
            <a:noFill/>
          </p:spPr>
          <p:txBody>
            <a:bodyPr wrap="none" rtlCol="0">
              <a:spAutoFit/>
            </a:bodyPr>
            <a:lstStyle/>
            <a:p>
              <a:r>
                <a:rPr lang="fr-FR" sz="900" dirty="0"/>
                <a:t>Gene involved in compound biosynthesis</a:t>
              </a:r>
            </a:p>
          </p:txBody>
        </p:sp>
        <p:sp>
          <p:nvSpPr>
            <p:cNvPr id="67" name="ZoneTexte 66">
              <a:extLst>
                <a:ext uri="{FF2B5EF4-FFF2-40B4-BE49-F238E27FC236}">
                  <a16:creationId xmlns:a16="http://schemas.microsoft.com/office/drawing/2014/main" id="{12B6F692-95C9-D5BB-ACE8-CC70FE87026A}"/>
                </a:ext>
              </a:extLst>
            </p:cNvPr>
            <p:cNvSpPr txBox="1"/>
            <p:nvPr/>
          </p:nvSpPr>
          <p:spPr>
            <a:xfrm>
              <a:off x="507833" y="6556072"/>
              <a:ext cx="1970411" cy="230832"/>
            </a:xfrm>
            <a:prstGeom prst="rect">
              <a:avLst/>
            </a:prstGeom>
            <a:noFill/>
          </p:spPr>
          <p:txBody>
            <a:bodyPr wrap="none" rtlCol="0">
              <a:spAutoFit/>
            </a:bodyPr>
            <a:lstStyle/>
            <a:p>
              <a:r>
                <a:rPr lang="fr-FR" sz="900" dirty="0"/>
                <a:t>Gene involved in compound transport</a:t>
              </a:r>
            </a:p>
          </p:txBody>
        </p:sp>
        <p:sp>
          <p:nvSpPr>
            <p:cNvPr id="68" name="ZoneTexte 67">
              <a:extLst>
                <a:ext uri="{FF2B5EF4-FFF2-40B4-BE49-F238E27FC236}">
                  <a16:creationId xmlns:a16="http://schemas.microsoft.com/office/drawing/2014/main" id="{B51708D0-3D6F-D5F8-3D28-26B31781DDB9}"/>
                </a:ext>
              </a:extLst>
            </p:cNvPr>
            <p:cNvSpPr txBox="1"/>
            <p:nvPr/>
          </p:nvSpPr>
          <p:spPr>
            <a:xfrm>
              <a:off x="3324155" y="6363461"/>
              <a:ext cx="946093" cy="230832"/>
            </a:xfrm>
            <a:prstGeom prst="rect">
              <a:avLst/>
            </a:prstGeom>
            <a:noFill/>
          </p:spPr>
          <p:txBody>
            <a:bodyPr wrap="none" rtlCol="0">
              <a:spAutoFit/>
            </a:bodyPr>
            <a:lstStyle/>
            <a:p>
              <a:r>
                <a:rPr lang="fr-FR" sz="900" dirty="0"/>
                <a:t>Regulation gene</a:t>
              </a:r>
            </a:p>
          </p:txBody>
        </p:sp>
        <p:sp>
          <p:nvSpPr>
            <p:cNvPr id="69" name="ZoneTexte 68">
              <a:extLst>
                <a:ext uri="{FF2B5EF4-FFF2-40B4-BE49-F238E27FC236}">
                  <a16:creationId xmlns:a16="http://schemas.microsoft.com/office/drawing/2014/main" id="{EE7F2538-E9E2-87CD-62C0-1BAB7FA822C8}"/>
                </a:ext>
              </a:extLst>
            </p:cNvPr>
            <p:cNvSpPr txBox="1"/>
            <p:nvPr/>
          </p:nvSpPr>
          <p:spPr>
            <a:xfrm>
              <a:off x="3325252" y="6560977"/>
              <a:ext cx="1919115" cy="230832"/>
            </a:xfrm>
            <a:prstGeom prst="rect">
              <a:avLst/>
            </a:prstGeom>
            <a:noFill/>
          </p:spPr>
          <p:txBody>
            <a:bodyPr wrap="none" rtlCol="0">
              <a:spAutoFit/>
            </a:bodyPr>
            <a:lstStyle/>
            <a:p>
              <a:r>
                <a:rPr lang="fr-FR" sz="900" dirty="0"/>
                <a:t>Uncharacterized protein coding gene</a:t>
              </a:r>
            </a:p>
          </p:txBody>
        </p:sp>
        <p:sp>
          <p:nvSpPr>
            <p:cNvPr id="70" name="ZoneTexte 69">
              <a:extLst>
                <a:ext uri="{FF2B5EF4-FFF2-40B4-BE49-F238E27FC236}">
                  <a16:creationId xmlns:a16="http://schemas.microsoft.com/office/drawing/2014/main" id="{7A8D253D-D75C-945D-8A5A-AAB033E8C1EE}"/>
                </a:ext>
              </a:extLst>
            </p:cNvPr>
            <p:cNvSpPr txBox="1"/>
            <p:nvPr/>
          </p:nvSpPr>
          <p:spPr>
            <a:xfrm>
              <a:off x="5884641" y="6385012"/>
              <a:ext cx="2039341" cy="230832"/>
            </a:xfrm>
            <a:prstGeom prst="rect">
              <a:avLst/>
            </a:prstGeom>
            <a:noFill/>
          </p:spPr>
          <p:txBody>
            <a:bodyPr wrap="none" rtlCol="0">
              <a:spAutoFit/>
            </a:bodyPr>
            <a:lstStyle/>
            <a:p>
              <a:r>
                <a:rPr lang="fr-FR" sz="900" dirty="0"/>
                <a:t>Promotor predicted by Softberry server</a:t>
              </a:r>
            </a:p>
          </p:txBody>
        </p:sp>
        <p:sp>
          <p:nvSpPr>
            <p:cNvPr id="71" name="Rectangle 70">
              <a:extLst>
                <a:ext uri="{FF2B5EF4-FFF2-40B4-BE49-F238E27FC236}">
                  <a16:creationId xmlns:a16="http://schemas.microsoft.com/office/drawing/2014/main" id="{5F1886C1-D33B-80F0-4A8D-9E0E520D988A}"/>
                </a:ext>
              </a:extLst>
            </p:cNvPr>
            <p:cNvSpPr/>
            <p:nvPr/>
          </p:nvSpPr>
          <p:spPr>
            <a:xfrm>
              <a:off x="5546278" y="6619230"/>
              <a:ext cx="342061" cy="14639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72" name="ZoneTexte 71">
              <a:extLst>
                <a:ext uri="{FF2B5EF4-FFF2-40B4-BE49-F238E27FC236}">
                  <a16:creationId xmlns:a16="http://schemas.microsoft.com/office/drawing/2014/main" id="{CD760765-71BE-790D-DB32-70B3F44899EB}"/>
                </a:ext>
              </a:extLst>
            </p:cNvPr>
            <p:cNvSpPr txBox="1"/>
            <p:nvPr/>
          </p:nvSpPr>
          <p:spPr>
            <a:xfrm>
              <a:off x="5888339" y="6573628"/>
              <a:ext cx="619080" cy="230832"/>
            </a:xfrm>
            <a:prstGeom prst="rect">
              <a:avLst/>
            </a:prstGeom>
            <a:noFill/>
          </p:spPr>
          <p:txBody>
            <a:bodyPr wrap="none" rtlCol="0">
              <a:spAutoFit/>
            </a:bodyPr>
            <a:lstStyle/>
            <a:p>
              <a:r>
                <a:rPr lang="fr-FR" sz="900" dirty="0"/>
                <a:t>DPL gene</a:t>
              </a:r>
            </a:p>
          </p:txBody>
        </p:sp>
      </p:grpSp>
    </p:spTree>
    <p:extLst>
      <p:ext uri="{BB962C8B-B14F-4D97-AF65-F5344CB8AC3E}">
        <p14:creationId xmlns:p14="http://schemas.microsoft.com/office/powerpoint/2010/main" val="9376965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D8C6ED0-8436-CC44-B8F6-E5196DC5F2AA}"/>
              </a:ext>
            </a:extLst>
          </p:cNvPr>
          <p:cNvSpPr>
            <a:spLocks noGrp="1"/>
          </p:cNvSpPr>
          <p:nvPr>
            <p:ph type="sldNum" sz="quarter" idx="12"/>
          </p:nvPr>
        </p:nvSpPr>
        <p:spPr/>
        <p:txBody>
          <a:bodyPr/>
          <a:lstStyle/>
          <a:p>
            <a:fld id="{09686F39-2411-784F-95B3-ADDC13B8D7F1}" type="slidenum">
              <a:rPr lang="fr-FR" smtClean="0"/>
              <a:t>18</a:t>
            </a:fld>
            <a:endParaRPr lang="fr-FR"/>
          </a:p>
        </p:txBody>
      </p:sp>
      <p:pic>
        <p:nvPicPr>
          <p:cNvPr id="10" name="Image 9">
            <a:extLst>
              <a:ext uri="{FF2B5EF4-FFF2-40B4-BE49-F238E27FC236}">
                <a16:creationId xmlns:a16="http://schemas.microsoft.com/office/drawing/2014/main" id="{C8B7BE79-FCED-3B4F-BAE0-7EBB86571A44}"/>
              </a:ext>
            </a:extLst>
          </p:cNvPr>
          <p:cNvPicPr>
            <a:picLocks noChangeAspect="1"/>
          </p:cNvPicPr>
          <p:nvPr/>
        </p:nvPicPr>
        <p:blipFill>
          <a:blip r:embed="rId3"/>
          <a:stretch>
            <a:fillRect/>
          </a:stretch>
        </p:blipFill>
        <p:spPr>
          <a:xfrm>
            <a:off x="0" y="60740"/>
            <a:ext cx="12192000" cy="2627273"/>
          </a:xfrm>
          <a:prstGeom prst="rect">
            <a:avLst/>
          </a:prstGeom>
        </p:spPr>
      </p:pic>
      <p:grpSp>
        <p:nvGrpSpPr>
          <p:cNvPr id="7" name="Groupe 6">
            <a:extLst>
              <a:ext uri="{FF2B5EF4-FFF2-40B4-BE49-F238E27FC236}">
                <a16:creationId xmlns:a16="http://schemas.microsoft.com/office/drawing/2014/main" id="{FF0FC17F-BD9E-A242-5601-BF2F3C40FE11}"/>
              </a:ext>
            </a:extLst>
          </p:cNvPr>
          <p:cNvGrpSpPr/>
          <p:nvPr/>
        </p:nvGrpSpPr>
        <p:grpSpPr>
          <a:xfrm>
            <a:off x="0" y="2766060"/>
            <a:ext cx="12192000" cy="2530874"/>
            <a:chOff x="0" y="3429000"/>
            <a:chExt cx="12192000" cy="2530874"/>
          </a:xfrm>
        </p:grpSpPr>
        <p:pic>
          <p:nvPicPr>
            <p:cNvPr id="3" name="Image 2">
              <a:extLst>
                <a:ext uri="{FF2B5EF4-FFF2-40B4-BE49-F238E27FC236}">
                  <a16:creationId xmlns:a16="http://schemas.microsoft.com/office/drawing/2014/main" id="{65998A67-7EBC-874E-B7E3-76E5ED9064B3}"/>
                </a:ext>
              </a:extLst>
            </p:cNvPr>
            <p:cNvPicPr>
              <a:picLocks noChangeAspect="1"/>
            </p:cNvPicPr>
            <p:nvPr/>
          </p:nvPicPr>
          <p:blipFill>
            <a:blip r:embed="rId4"/>
            <a:stretch>
              <a:fillRect/>
            </a:stretch>
          </p:blipFill>
          <p:spPr>
            <a:xfrm>
              <a:off x="0" y="3429000"/>
              <a:ext cx="12192000" cy="2530874"/>
            </a:xfrm>
            <a:prstGeom prst="rect">
              <a:avLst/>
            </a:prstGeom>
          </p:spPr>
        </p:pic>
        <p:cxnSp>
          <p:nvCxnSpPr>
            <p:cNvPr id="6" name="Connecteur droit avec flèche 5">
              <a:extLst>
                <a:ext uri="{FF2B5EF4-FFF2-40B4-BE49-F238E27FC236}">
                  <a16:creationId xmlns:a16="http://schemas.microsoft.com/office/drawing/2014/main" id="{561A2568-0F7F-AE46-A2C7-FC696E9176B6}"/>
                </a:ext>
              </a:extLst>
            </p:cNvPr>
            <p:cNvCxnSpPr/>
            <p:nvPr/>
          </p:nvCxnSpPr>
          <p:spPr>
            <a:xfrm>
              <a:off x="7012637" y="3993778"/>
              <a:ext cx="19498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DE1A569B-09B4-429E-903B-8C83AF9E13BB}"/>
                </a:ext>
              </a:extLst>
            </p:cNvPr>
            <p:cNvSpPr/>
            <p:nvPr/>
          </p:nvSpPr>
          <p:spPr>
            <a:xfrm>
              <a:off x="1987826" y="4502426"/>
              <a:ext cx="735496" cy="109331"/>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74247640-087A-4E7A-B00C-5FC84C4CE01B}"/>
                </a:ext>
              </a:extLst>
            </p:cNvPr>
            <p:cNvSpPr/>
            <p:nvPr/>
          </p:nvSpPr>
          <p:spPr>
            <a:xfrm>
              <a:off x="2730479" y="4482569"/>
              <a:ext cx="1040669" cy="129188"/>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16E3C8B9-ADA7-4D85-98AD-FACFBD83230B}"/>
                </a:ext>
              </a:extLst>
            </p:cNvPr>
            <p:cNvSpPr/>
            <p:nvPr/>
          </p:nvSpPr>
          <p:spPr>
            <a:xfrm>
              <a:off x="2355574" y="4813951"/>
              <a:ext cx="735496" cy="109331"/>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3BE6F47B-D13C-476D-A78E-3E09592C2E25}"/>
                </a:ext>
              </a:extLst>
            </p:cNvPr>
            <p:cNvSpPr/>
            <p:nvPr/>
          </p:nvSpPr>
          <p:spPr>
            <a:xfrm>
              <a:off x="3378427" y="3880738"/>
              <a:ext cx="1154482" cy="109332"/>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15B631CB-AE4E-4BAC-80F6-ED3F486C3537}"/>
                </a:ext>
              </a:extLst>
            </p:cNvPr>
            <p:cNvSpPr/>
            <p:nvPr/>
          </p:nvSpPr>
          <p:spPr>
            <a:xfrm>
              <a:off x="5908461" y="3873961"/>
              <a:ext cx="1654620" cy="116108"/>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9EEF081C-CC55-4946-826A-951F8053F938}"/>
                </a:ext>
              </a:extLst>
            </p:cNvPr>
            <p:cNvSpPr/>
            <p:nvPr/>
          </p:nvSpPr>
          <p:spPr>
            <a:xfrm>
              <a:off x="7110127" y="4192263"/>
              <a:ext cx="1252265" cy="290306"/>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06AE2648-1CF2-477C-B32C-D17515B61CF9}"/>
                </a:ext>
              </a:extLst>
            </p:cNvPr>
            <p:cNvSpPr/>
            <p:nvPr/>
          </p:nvSpPr>
          <p:spPr>
            <a:xfrm>
              <a:off x="8365772" y="3873961"/>
              <a:ext cx="2069796" cy="119817"/>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C849F0DD-3156-4B2F-8E9C-7A7BB66C0DC8}"/>
                </a:ext>
              </a:extLst>
            </p:cNvPr>
            <p:cNvSpPr/>
            <p:nvPr/>
          </p:nvSpPr>
          <p:spPr>
            <a:xfrm>
              <a:off x="9329866" y="4502426"/>
              <a:ext cx="1000595" cy="109332"/>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16967BBA-67F3-44E8-AED2-1CB9290031F6}"/>
                </a:ext>
              </a:extLst>
            </p:cNvPr>
            <p:cNvSpPr/>
            <p:nvPr/>
          </p:nvSpPr>
          <p:spPr>
            <a:xfrm>
              <a:off x="10661709" y="4502426"/>
              <a:ext cx="1000595" cy="109331"/>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77EDC5A6-8AC4-490E-9410-0DE793302D5D}"/>
                </a:ext>
              </a:extLst>
            </p:cNvPr>
            <p:cNvSpPr/>
            <p:nvPr/>
          </p:nvSpPr>
          <p:spPr>
            <a:xfrm>
              <a:off x="9888246" y="4809697"/>
              <a:ext cx="1194558" cy="119817"/>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62AB4672-17DD-4E05-A737-3A540E2494A0}"/>
                </a:ext>
              </a:extLst>
            </p:cNvPr>
            <p:cNvSpPr txBox="1"/>
            <p:nvPr/>
          </p:nvSpPr>
          <p:spPr>
            <a:xfrm>
              <a:off x="2457007" y="4745505"/>
              <a:ext cx="546945" cy="246221"/>
            </a:xfrm>
            <a:prstGeom prst="rect">
              <a:avLst/>
            </a:prstGeom>
            <a:noFill/>
          </p:spPr>
          <p:txBody>
            <a:bodyPr wrap="none" rtlCol="0">
              <a:spAutoFit/>
            </a:bodyPr>
            <a:lstStyle/>
            <a:p>
              <a:r>
                <a:rPr lang="fr-FR" sz="1000" dirty="0"/>
                <a:t>DP-like</a:t>
              </a:r>
            </a:p>
          </p:txBody>
        </p:sp>
        <p:sp>
          <p:nvSpPr>
            <p:cNvPr id="18" name="ZoneTexte 17">
              <a:extLst>
                <a:ext uri="{FF2B5EF4-FFF2-40B4-BE49-F238E27FC236}">
                  <a16:creationId xmlns:a16="http://schemas.microsoft.com/office/drawing/2014/main" id="{C47CF606-3E10-4EE7-A8B3-F1EC6447EF5E}"/>
                </a:ext>
              </a:extLst>
            </p:cNvPr>
            <p:cNvSpPr txBox="1"/>
            <p:nvPr/>
          </p:nvSpPr>
          <p:spPr>
            <a:xfrm>
              <a:off x="1949052" y="4430840"/>
              <a:ext cx="813043" cy="246221"/>
            </a:xfrm>
            <a:prstGeom prst="rect">
              <a:avLst/>
            </a:prstGeom>
            <a:noFill/>
          </p:spPr>
          <p:txBody>
            <a:bodyPr wrap="none" rtlCol="0">
              <a:spAutoFit/>
            </a:bodyPr>
            <a:lstStyle/>
            <a:p>
              <a:r>
                <a:rPr lang="fr-FR" sz="1000" dirty="0"/>
                <a:t>DifB protein</a:t>
              </a:r>
            </a:p>
          </p:txBody>
        </p:sp>
        <p:sp>
          <p:nvSpPr>
            <p:cNvPr id="19" name="ZoneTexte 18">
              <a:extLst>
                <a:ext uri="{FF2B5EF4-FFF2-40B4-BE49-F238E27FC236}">
                  <a16:creationId xmlns:a16="http://schemas.microsoft.com/office/drawing/2014/main" id="{42C0C632-07AA-41B1-B11C-41E0B6A248F4}"/>
                </a:ext>
              </a:extLst>
            </p:cNvPr>
            <p:cNvSpPr txBox="1"/>
            <p:nvPr/>
          </p:nvSpPr>
          <p:spPr>
            <a:xfrm>
              <a:off x="2705505" y="4422956"/>
              <a:ext cx="1040670" cy="246221"/>
            </a:xfrm>
            <a:prstGeom prst="rect">
              <a:avLst/>
            </a:prstGeom>
            <a:noFill/>
          </p:spPr>
          <p:txBody>
            <a:bodyPr wrap="none" rtlCol="0">
              <a:spAutoFit/>
            </a:bodyPr>
            <a:lstStyle/>
            <a:p>
              <a:r>
                <a:rPr lang="fr-FR" sz="1000" dirty="0"/>
                <a:t>Uncharacterized</a:t>
              </a:r>
            </a:p>
          </p:txBody>
        </p:sp>
        <p:sp>
          <p:nvSpPr>
            <p:cNvPr id="20" name="ZoneTexte 19">
              <a:extLst>
                <a:ext uri="{FF2B5EF4-FFF2-40B4-BE49-F238E27FC236}">
                  <a16:creationId xmlns:a16="http://schemas.microsoft.com/office/drawing/2014/main" id="{81B357E3-4C77-4783-B988-7DA50B317ED7}"/>
                </a:ext>
              </a:extLst>
            </p:cNvPr>
            <p:cNvSpPr txBox="1"/>
            <p:nvPr/>
          </p:nvSpPr>
          <p:spPr>
            <a:xfrm>
              <a:off x="3401208" y="3812291"/>
              <a:ext cx="1154483" cy="246221"/>
            </a:xfrm>
            <a:prstGeom prst="rect">
              <a:avLst/>
            </a:prstGeom>
            <a:noFill/>
          </p:spPr>
          <p:txBody>
            <a:bodyPr wrap="none" rtlCol="0">
              <a:spAutoFit/>
            </a:bodyPr>
            <a:lstStyle/>
            <a:p>
              <a:r>
                <a:rPr lang="fr-FR" sz="1000" dirty="0" err="1"/>
                <a:t>Plectin</a:t>
              </a:r>
              <a:r>
                <a:rPr lang="fr-FR" sz="1000" dirty="0"/>
                <a:t> 1 </a:t>
              </a:r>
              <a:r>
                <a:rPr lang="fr-FR" sz="1000" dirty="0" err="1"/>
                <a:t>isoform</a:t>
              </a:r>
              <a:r>
                <a:rPr lang="fr-FR" sz="1000" dirty="0"/>
                <a:t> 8</a:t>
              </a:r>
            </a:p>
          </p:txBody>
        </p:sp>
        <p:sp>
          <p:nvSpPr>
            <p:cNvPr id="21" name="ZoneTexte 20">
              <a:extLst>
                <a:ext uri="{FF2B5EF4-FFF2-40B4-BE49-F238E27FC236}">
                  <a16:creationId xmlns:a16="http://schemas.microsoft.com/office/drawing/2014/main" id="{A3EEF910-811D-490B-9BAE-FAB578C0AECB}"/>
                </a:ext>
              </a:extLst>
            </p:cNvPr>
            <p:cNvSpPr txBox="1"/>
            <p:nvPr/>
          </p:nvSpPr>
          <p:spPr>
            <a:xfrm>
              <a:off x="5981691" y="3812291"/>
              <a:ext cx="1654620" cy="246221"/>
            </a:xfrm>
            <a:prstGeom prst="rect">
              <a:avLst/>
            </a:prstGeom>
            <a:noFill/>
          </p:spPr>
          <p:txBody>
            <a:bodyPr wrap="none" rtlCol="0">
              <a:spAutoFit/>
            </a:bodyPr>
            <a:lstStyle/>
            <a:p>
              <a:r>
                <a:rPr lang="fr-FR" sz="1000" dirty="0" err="1"/>
                <a:t>Diaminopimelate</a:t>
              </a:r>
              <a:r>
                <a:rPr lang="fr-FR" sz="1000" dirty="0"/>
                <a:t> </a:t>
              </a:r>
              <a:r>
                <a:rPr lang="fr-FR" sz="1000" dirty="0" err="1"/>
                <a:t>epimerase</a:t>
              </a:r>
              <a:endParaRPr lang="fr-FR" sz="1000" dirty="0"/>
            </a:p>
          </p:txBody>
        </p:sp>
        <p:sp>
          <p:nvSpPr>
            <p:cNvPr id="22" name="ZoneTexte 21">
              <a:extLst>
                <a:ext uri="{FF2B5EF4-FFF2-40B4-BE49-F238E27FC236}">
                  <a16:creationId xmlns:a16="http://schemas.microsoft.com/office/drawing/2014/main" id="{CA7FD34F-8EF1-4935-8900-37089C458F5C}"/>
                </a:ext>
              </a:extLst>
            </p:cNvPr>
            <p:cNvSpPr txBox="1"/>
            <p:nvPr/>
          </p:nvSpPr>
          <p:spPr>
            <a:xfrm>
              <a:off x="7110126" y="4144968"/>
              <a:ext cx="1252266" cy="400110"/>
            </a:xfrm>
            <a:prstGeom prst="rect">
              <a:avLst/>
            </a:prstGeom>
            <a:noFill/>
          </p:spPr>
          <p:txBody>
            <a:bodyPr wrap="none" rtlCol="0">
              <a:spAutoFit/>
            </a:bodyPr>
            <a:lstStyle/>
            <a:p>
              <a:r>
                <a:rPr lang="fr-FR" sz="1000" dirty="0" err="1"/>
                <a:t>Diguanylate</a:t>
              </a:r>
              <a:r>
                <a:rPr lang="fr-FR" sz="1000" dirty="0"/>
                <a:t> </a:t>
              </a:r>
              <a:r>
                <a:rPr lang="fr-FR" sz="1000" dirty="0" err="1"/>
                <a:t>cyclase</a:t>
              </a:r>
              <a:r>
                <a:rPr lang="fr-FR" sz="1000" dirty="0"/>
                <a:t> </a:t>
              </a:r>
            </a:p>
            <a:p>
              <a:r>
                <a:rPr lang="fr-FR" sz="1000" dirty="0"/>
                <a:t>(GGDEF)-like protein</a:t>
              </a:r>
            </a:p>
          </p:txBody>
        </p:sp>
        <p:sp>
          <p:nvSpPr>
            <p:cNvPr id="23" name="ZoneTexte 22">
              <a:extLst>
                <a:ext uri="{FF2B5EF4-FFF2-40B4-BE49-F238E27FC236}">
                  <a16:creationId xmlns:a16="http://schemas.microsoft.com/office/drawing/2014/main" id="{776820F1-73C3-4725-B33C-D9CD75383D6B}"/>
                </a:ext>
              </a:extLst>
            </p:cNvPr>
            <p:cNvSpPr txBox="1"/>
            <p:nvPr/>
          </p:nvSpPr>
          <p:spPr>
            <a:xfrm>
              <a:off x="8365772" y="3820768"/>
              <a:ext cx="2069797" cy="246221"/>
            </a:xfrm>
            <a:prstGeom prst="rect">
              <a:avLst/>
            </a:prstGeom>
            <a:noFill/>
          </p:spPr>
          <p:txBody>
            <a:bodyPr wrap="none" rtlCol="0">
              <a:spAutoFit/>
            </a:bodyPr>
            <a:lstStyle/>
            <a:p>
              <a:r>
                <a:rPr lang="fr-FR" sz="1000" dirty="0"/>
                <a:t>Response regulator </a:t>
              </a:r>
              <a:r>
                <a:rPr lang="fr-FR" sz="1000" dirty="0" err="1"/>
                <a:t>receiver</a:t>
              </a:r>
              <a:r>
                <a:rPr lang="fr-FR" sz="1000" dirty="0"/>
                <a:t> domain</a:t>
              </a:r>
            </a:p>
          </p:txBody>
        </p:sp>
        <p:sp>
          <p:nvSpPr>
            <p:cNvPr id="24" name="ZoneTexte 23">
              <a:extLst>
                <a:ext uri="{FF2B5EF4-FFF2-40B4-BE49-F238E27FC236}">
                  <a16:creationId xmlns:a16="http://schemas.microsoft.com/office/drawing/2014/main" id="{0FA25183-543A-49CB-9648-3B58B2966CA6}"/>
                </a:ext>
              </a:extLst>
            </p:cNvPr>
            <p:cNvSpPr txBox="1"/>
            <p:nvPr/>
          </p:nvSpPr>
          <p:spPr>
            <a:xfrm>
              <a:off x="9346713" y="4448216"/>
              <a:ext cx="1000595" cy="246221"/>
            </a:xfrm>
            <a:prstGeom prst="rect">
              <a:avLst/>
            </a:prstGeom>
            <a:noFill/>
          </p:spPr>
          <p:txBody>
            <a:bodyPr wrap="none" rtlCol="0">
              <a:spAutoFit/>
            </a:bodyPr>
            <a:lstStyle/>
            <a:p>
              <a:r>
                <a:rPr lang="fr-FR" sz="1000" dirty="0"/>
                <a:t>Histidine kinase</a:t>
              </a:r>
            </a:p>
          </p:txBody>
        </p:sp>
        <p:sp>
          <p:nvSpPr>
            <p:cNvPr id="25" name="ZoneTexte 24">
              <a:extLst>
                <a:ext uri="{FF2B5EF4-FFF2-40B4-BE49-F238E27FC236}">
                  <a16:creationId xmlns:a16="http://schemas.microsoft.com/office/drawing/2014/main" id="{A1AA85E3-FDC9-48A4-B901-296B105BF3F2}"/>
                </a:ext>
              </a:extLst>
            </p:cNvPr>
            <p:cNvSpPr txBox="1"/>
            <p:nvPr/>
          </p:nvSpPr>
          <p:spPr>
            <a:xfrm>
              <a:off x="9895752" y="4745676"/>
              <a:ext cx="1194558" cy="246221"/>
            </a:xfrm>
            <a:prstGeom prst="rect">
              <a:avLst/>
            </a:prstGeom>
            <a:noFill/>
          </p:spPr>
          <p:txBody>
            <a:bodyPr wrap="none" rtlCol="0">
              <a:spAutoFit/>
            </a:bodyPr>
            <a:lstStyle/>
            <a:p>
              <a:r>
                <a:rPr lang="fr-FR" sz="1000" dirty="0"/>
                <a:t>Response regulator</a:t>
              </a:r>
            </a:p>
          </p:txBody>
        </p:sp>
        <p:sp>
          <p:nvSpPr>
            <p:cNvPr id="26" name="ZoneTexte 25">
              <a:extLst>
                <a:ext uri="{FF2B5EF4-FFF2-40B4-BE49-F238E27FC236}">
                  <a16:creationId xmlns:a16="http://schemas.microsoft.com/office/drawing/2014/main" id="{3CCE452F-8760-4DC7-AC01-F6854F407157}"/>
                </a:ext>
              </a:extLst>
            </p:cNvPr>
            <p:cNvSpPr txBox="1"/>
            <p:nvPr/>
          </p:nvSpPr>
          <p:spPr>
            <a:xfrm>
              <a:off x="10663088" y="4441825"/>
              <a:ext cx="1000595" cy="246221"/>
            </a:xfrm>
            <a:prstGeom prst="rect">
              <a:avLst/>
            </a:prstGeom>
            <a:noFill/>
          </p:spPr>
          <p:txBody>
            <a:bodyPr wrap="none" rtlCol="0">
              <a:spAutoFit/>
            </a:bodyPr>
            <a:lstStyle/>
            <a:p>
              <a:r>
                <a:rPr lang="fr-FR" sz="1000" dirty="0"/>
                <a:t>Histidine kinase</a:t>
              </a:r>
            </a:p>
          </p:txBody>
        </p:sp>
        <p:sp>
          <p:nvSpPr>
            <p:cNvPr id="27" name="Rectangle 26">
              <a:extLst>
                <a:ext uri="{FF2B5EF4-FFF2-40B4-BE49-F238E27FC236}">
                  <a16:creationId xmlns:a16="http://schemas.microsoft.com/office/drawing/2014/main" id="{6DD2FB50-B572-44BB-8EC4-7D8F7040D6A3}"/>
                </a:ext>
              </a:extLst>
            </p:cNvPr>
            <p:cNvSpPr/>
            <p:nvPr/>
          </p:nvSpPr>
          <p:spPr>
            <a:xfrm>
              <a:off x="6562165" y="3699110"/>
              <a:ext cx="547962" cy="89476"/>
            </a:xfrm>
            <a:prstGeom prst="rect">
              <a:avLst/>
            </a:prstGeom>
            <a:solidFill>
              <a:srgbClr val="DD0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9C9A89E8-DEA5-42FC-8A1F-4028E9F4A997}"/>
                </a:ext>
              </a:extLst>
            </p:cNvPr>
            <p:cNvSpPr/>
            <p:nvPr/>
          </p:nvSpPr>
          <p:spPr>
            <a:xfrm>
              <a:off x="7132158" y="4007001"/>
              <a:ext cx="1230233" cy="894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06A6A8DC-06C9-4BF2-8E94-6AAE63E7E74B}"/>
                </a:ext>
              </a:extLst>
            </p:cNvPr>
            <p:cNvSpPr/>
            <p:nvPr/>
          </p:nvSpPr>
          <p:spPr>
            <a:xfrm>
              <a:off x="8390398" y="3705507"/>
              <a:ext cx="1010589" cy="8528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Rectangle 29">
              <a:extLst>
                <a:ext uri="{FF2B5EF4-FFF2-40B4-BE49-F238E27FC236}">
                  <a16:creationId xmlns:a16="http://schemas.microsoft.com/office/drawing/2014/main" id="{35F66E17-DC8A-4514-A6F9-4C94F703D9DD}"/>
                </a:ext>
              </a:extLst>
            </p:cNvPr>
            <p:cNvSpPr/>
            <p:nvPr/>
          </p:nvSpPr>
          <p:spPr>
            <a:xfrm>
              <a:off x="9400987" y="4332956"/>
              <a:ext cx="1045884" cy="8324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A7645942-A388-45F3-99FF-5BC88E2BAA65}"/>
                </a:ext>
              </a:extLst>
            </p:cNvPr>
            <p:cNvSpPr/>
            <p:nvPr/>
          </p:nvSpPr>
          <p:spPr>
            <a:xfrm>
              <a:off x="10730751" y="4336691"/>
              <a:ext cx="1096683" cy="8324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Rectangle 31">
              <a:extLst>
                <a:ext uri="{FF2B5EF4-FFF2-40B4-BE49-F238E27FC236}">
                  <a16:creationId xmlns:a16="http://schemas.microsoft.com/office/drawing/2014/main" id="{2A0E0A18-6663-42EB-B167-304CBAF2B754}"/>
                </a:ext>
              </a:extLst>
            </p:cNvPr>
            <p:cNvSpPr/>
            <p:nvPr/>
          </p:nvSpPr>
          <p:spPr>
            <a:xfrm>
              <a:off x="10435569" y="4638645"/>
              <a:ext cx="306486" cy="8324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Flèche : bas 32">
              <a:extLst>
                <a:ext uri="{FF2B5EF4-FFF2-40B4-BE49-F238E27FC236}">
                  <a16:creationId xmlns:a16="http://schemas.microsoft.com/office/drawing/2014/main" id="{B2140A8F-60FF-4F95-99B7-71C75E03F080}"/>
                </a:ext>
              </a:extLst>
            </p:cNvPr>
            <p:cNvSpPr/>
            <p:nvPr/>
          </p:nvSpPr>
          <p:spPr>
            <a:xfrm rot="16200000">
              <a:off x="7144522" y="3988801"/>
              <a:ext cx="80129" cy="111618"/>
            </a:xfrm>
            <a:prstGeom prst="down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Flèche : bas 33">
              <a:extLst>
                <a:ext uri="{FF2B5EF4-FFF2-40B4-BE49-F238E27FC236}">
                  <a16:creationId xmlns:a16="http://schemas.microsoft.com/office/drawing/2014/main" id="{B3C88F62-6F5A-42EE-89CD-E65CDCF8388B}"/>
                </a:ext>
              </a:extLst>
            </p:cNvPr>
            <p:cNvSpPr/>
            <p:nvPr/>
          </p:nvSpPr>
          <p:spPr>
            <a:xfrm rot="16200000">
              <a:off x="3425911" y="3680153"/>
              <a:ext cx="80129" cy="111618"/>
            </a:xfrm>
            <a:prstGeom prst="down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45" name="Rectangle 44">
            <a:extLst>
              <a:ext uri="{FF2B5EF4-FFF2-40B4-BE49-F238E27FC236}">
                <a16:creationId xmlns:a16="http://schemas.microsoft.com/office/drawing/2014/main" id="{BF5AC320-C090-D51E-2206-8A4B0667D08D}"/>
              </a:ext>
            </a:extLst>
          </p:cNvPr>
          <p:cNvSpPr/>
          <p:nvPr/>
        </p:nvSpPr>
        <p:spPr>
          <a:xfrm>
            <a:off x="3721133" y="5358364"/>
            <a:ext cx="4184543" cy="369332"/>
          </a:xfrm>
          <a:prstGeom prst="rect">
            <a:avLst/>
          </a:prstGeom>
        </p:spPr>
        <p:txBody>
          <a:bodyPr wrap="none">
            <a:spAutoFit/>
          </a:bodyPr>
          <a:lstStyle/>
          <a:p>
            <a:pPr algn="ctr"/>
            <a:r>
              <a:rPr lang="fr-FR" dirty="0"/>
              <a:t>Genomic zone of </a:t>
            </a:r>
            <a:r>
              <a:rPr lang="fr-FR" i="1" dirty="0"/>
              <a:t>Archangium gephyra DPL</a:t>
            </a:r>
          </a:p>
        </p:txBody>
      </p:sp>
      <p:grpSp>
        <p:nvGrpSpPr>
          <p:cNvPr id="46" name="Groupe 45">
            <a:extLst>
              <a:ext uri="{FF2B5EF4-FFF2-40B4-BE49-F238E27FC236}">
                <a16:creationId xmlns:a16="http://schemas.microsoft.com/office/drawing/2014/main" id="{6C081543-3EA1-9AA6-E5CA-8239E209262A}"/>
              </a:ext>
            </a:extLst>
          </p:cNvPr>
          <p:cNvGrpSpPr/>
          <p:nvPr/>
        </p:nvGrpSpPr>
        <p:grpSpPr>
          <a:xfrm>
            <a:off x="166869" y="6357785"/>
            <a:ext cx="7757113" cy="446675"/>
            <a:chOff x="166869" y="6357785"/>
            <a:chExt cx="7757113" cy="446675"/>
          </a:xfrm>
        </p:grpSpPr>
        <p:sp>
          <p:nvSpPr>
            <p:cNvPr id="47" name="Rectangle 46">
              <a:extLst>
                <a:ext uri="{FF2B5EF4-FFF2-40B4-BE49-F238E27FC236}">
                  <a16:creationId xmlns:a16="http://schemas.microsoft.com/office/drawing/2014/main" id="{0599B447-0E1E-B656-02A8-DF8C3EC52894}"/>
                </a:ext>
              </a:extLst>
            </p:cNvPr>
            <p:cNvSpPr/>
            <p:nvPr/>
          </p:nvSpPr>
          <p:spPr>
            <a:xfrm>
              <a:off x="166869" y="6402309"/>
              <a:ext cx="342061" cy="146398"/>
            </a:xfrm>
            <a:prstGeom prst="rect">
              <a:avLst/>
            </a:prstGeom>
            <a:solidFill>
              <a:srgbClr val="F216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48" name="Rectangle 47">
              <a:extLst>
                <a:ext uri="{FF2B5EF4-FFF2-40B4-BE49-F238E27FC236}">
                  <a16:creationId xmlns:a16="http://schemas.microsoft.com/office/drawing/2014/main" id="{213A394C-A0C7-D8D6-7F0F-52A3961E65D1}"/>
                </a:ext>
              </a:extLst>
            </p:cNvPr>
            <p:cNvSpPr/>
            <p:nvPr/>
          </p:nvSpPr>
          <p:spPr>
            <a:xfrm>
              <a:off x="166869" y="6600254"/>
              <a:ext cx="342061" cy="14639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49" name="Rectangle 48">
              <a:extLst>
                <a:ext uri="{FF2B5EF4-FFF2-40B4-BE49-F238E27FC236}">
                  <a16:creationId xmlns:a16="http://schemas.microsoft.com/office/drawing/2014/main" id="{960A41A1-FAA9-5D00-FA45-3B54D86B0493}"/>
                </a:ext>
              </a:extLst>
            </p:cNvPr>
            <p:cNvSpPr/>
            <p:nvPr/>
          </p:nvSpPr>
          <p:spPr>
            <a:xfrm>
              <a:off x="2983191" y="6395577"/>
              <a:ext cx="342061" cy="14639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50" name="Rectangle 49">
              <a:extLst>
                <a:ext uri="{FF2B5EF4-FFF2-40B4-BE49-F238E27FC236}">
                  <a16:creationId xmlns:a16="http://schemas.microsoft.com/office/drawing/2014/main" id="{77C580FA-94C9-906E-CCFA-ABCBA26176C0}"/>
                </a:ext>
              </a:extLst>
            </p:cNvPr>
            <p:cNvSpPr/>
            <p:nvPr/>
          </p:nvSpPr>
          <p:spPr>
            <a:xfrm>
              <a:off x="2983366" y="6598278"/>
              <a:ext cx="342061" cy="1463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51" name="Flèche : bas 63">
              <a:extLst>
                <a:ext uri="{FF2B5EF4-FFF2-40B4-BE49-F238E27FC236}">
                  <a16:creationId xmlns:a16="http://schemas.microsoft.com/office/drawing/2014/main" id="{838CDD10-90CA-9BB3-6D58-39EBA24EE617}"/>
                </a:ext>
              </a:extLst>
            </p:cNvPr>
            <p:cNvSpPr/>
            <p:nvPr/>
          </p:nvSpPr>
          <p:spPr>
            <a:xfrm rot="16200000">
              <a:off x="5568221" y="6404741"/>
              <a:ext cx="146398" cy="191375"/>
            </a:xfrm>
            <a:prstGeom prst="down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dirty="0"/>
            </a:p>
          </p:txBody>
        </p:sp>
        <p:sp>
          <p:nvSpPr>
            <p:cNvPr id="52" name="ZoneTexte 51">
              <a:extLst>
                <a:ext uri="{FF2B5EF4-FFF2-40B4-BE49-F238E27FC236}">
                  <a16:creationId xmlns:a16="http://schemas.microsoft.com/office/drawing/2014/main" id="{7232DA67-06C7-4FBE-11A9-99B4D0AC84C7}"/>
                </a:ext>
              </a:extLst>
            </p:cNvPr>
            <p:cNvSpPr txBox="1"/>
            <p:nvPr/>
          </p:nvSpPr>
          <p:spPr>
            <a:xfrm>
              <a:off x="507833" y="6357785"/>
              <a:ext cx="2113079" cy="230832"/>
            </a:xfrm>
            <a:prstGeom prst="rect">
              <a:avLst/>
            </a:prstGeom>
            <a:noFill/>
          </p:spPr>
          <p:txBody>
            <a:bodyPr wrap="none" rtlCol="0">
              <a:spAutoFit/>
            </a:bodyPr>
            <a:lstStyle/>
            <a:p>
              <a:r>
                <a:rPr lang="fr-FR" sz="900" dirty="0"/>
                <a:t>Gene involved in compound biosynthesis</a:t>
              </a:r>
            </a:p>
          </p:txBody>
        </p:sp>
        <p:sp>
          <p:nvSpPr>
            <p:cNvPr id="53" name="ZoneTexte 52">
              <a:extLst>
                <a:ext uri="{FF2B5EF4-FFF2-40B4-BE49-F238E27FC236}">
                  <a16:creationId xmlns:a16="http://schemas.microsoft.com/office/drawing/2014/main" id="{1ECB7C8E-4E5C-92B4-F8B4-5E782F8489F0}"/>
                </a:ext>
              </a:extLst>
            </p:cNvPr>
            <p:cNvSpPr txBox="1"/>
            <p:nvPr/>
          </p:nvSpPr>
          <p:spPr>
            <a:xfrm>
              <a:off x="507833" y="6556072"/>
              <a:ext cx="1970411" cy="230832"/>
            </a:xfrm>
            <a:prstGeom prst="rect">
              <a:avLst/>
            </a:prstGeom>
            <a:noFill/>
          </p:spPr>
          <p:txBody>
            <a:bodyPr wrap="none" rtlCol="0">
              <a:spAutoFit/>
            </a:bodyPr>
            <a:lstStyle/>
            <a:p>
              <a:r>
                <a:rPr lang="fr-FR" sz="900" dirty="0"/>
                <a:t>Gene involved in compound transport</a:t>
              </a:r>
            </a:p>
          </p:txBody>
        </p:sp>
        <p:sp>
          <p:nvSpPr>
            <p:cNvPr id="54" name="ZoneTexte 53">
              <a:extLst>
                <a:ext uri="{FF2B5EF4-FFF2-40B4-BE49-F238E27FC236}">
                  <a16:creationId xmlns:a16="http://schemas.microsoft.com/office/drawing/2014/main" id="{1B7BAE65-2AE6-32BD-0184-14B285307F7B}"/>
                </a:ext>
              </a:extLst>
            </p:cNvPr>
            <p:cNvSpPr txBox="1"/>
            <p:nvPr/>
          </p:nvSpPr>
          <p:spPr>
            <a:xfrm>
              <a:off x="3324155" y="6363461"/>
              <a:ext cx="946093" cy="230832"/>
            </a:xfrm>
            <a:prstGeom prst="rect">
              <a:avLst/>
            </a:prstGeom>
            <a:noFill/>
          </p:spPr>
          <p:txBody>
            <a:bodyPr wrap="none" rtlCol="0">
              <a:spAutoFit/>
            </a:bodyPr>
            <a:lstStyle/>
            <a:p>
              <a:r>
                <a:rPr lang="fr-FR" sz="900" dirty="0"/>
                <a:t>Regulation gene</a:t>
              </a:r>
            </a:p>
          </p:txBody>
        </p:sp>
        <p:sp>
          <p:nvSpPr>
            <p:cNvPr id="55" name="ZoneTexte 54">
              <a:extLst>
                <a:ext uri="{FF2B5EF4-FFF2-40B4-BE49-F238E27FC236}">
                  <a16:creationId xmlns:a16="http://schemas.microsoft.com/office/drawing/2014/main" id="{9FB28822-3234-81A3-C75C-C896C095BA7A}"/>
                </a:ext>
              </a:extLst>
            </p:cNvPr>
            <p:cNvSpPr txBox="1"/>
            <p:nvPr/>
          </p:nvSpPr>
          <p:spPr>
            <a:xfrm>
              <a:off x="3325252" y="6560977"/>
              <a:ext cx="1919115" cy="230832"/>
            </a:xfrm>
            <a:prstGeom prst="rect">
              <a:avLst/>
            </a:prstGeom>
            <a:noFill/>
          </p:spPr>
          <p:txBody>
            <a:bodyPr wrap="none" rtlCol="0">
              <a:spAutoFit/>
            </a:bodyPr>
            <a:lstStyle/>
            <a:p>
              <a:r>
                <a:rPr lang="fr-FR" sz="900" dirty="0"/>
                <a:t>Uncharacterized protein coding gene</a:t>
              </a:r>
            </a:p>
          </p:txBody>
        </p:sp>
        <p:sp>
          <p:nvSpPr>
            <p:cNvPr id="56" name="ZoneTexte 55">
              <a:extLst>
                <a:ext uri="{FF2B5EF4-FFF2-40B4-BE49-F238E27FC236}">
                  <a16:creationId xmlns:a16="http://schemas.microsoft.com/office/drawing/2014/main" id="{B91542E7-421A-6D07-9C5E-82BA19075CB1}"/>
                </a:ext>
              </a:extLst>
            </p:cNvPr>
            <p:cNvSpPr txBox="1"/>
            <p:nvPr/>
          </p:nvSpPr>
          <p:spPr>
            <a:xfrm>
              <a:off x="5884641" y="6385012"/>
              <a:ext cx="2039341" cy="230832"/>
            </a:xfrm>
            <a:prstGeom prst="rect">
              <a:avLst/>
            </a:prstGeom>
            <a:noFill/>
          </p:spPr>
          <p:txBody>
            <a:bodyPr wrap="none" rtlCol="0">
              <a:spAutoFit/>
            </a:bodyPr>
            <a:lstStyle/>
            <a:p>
              <a:r>
                <a:rPr lang="fr-FR" sz="900" dirty="0"/>
                <a:t>Promotor predicted by Softberry server</a:t>
              </a:r>
            </a:p>
          </p:txBody>
        </p:sp>
        <p:sp>
          <p:nvSpPr>
            <p:cNvPr id="57" name="Rectangle 56">
              <a:extLst>
                <a:ext uri="{FF2B5EF4-FFF2-40B4-BE49-F238E27FC236}">
                  <a16:creationId xmlns:a16="http://schemas.microsoft.com/office/drawing/2014/main" id="{54C0ED38-9477-5CF1-A158-FF11FE6FC0D5}"/>
                </a:ext>
              </a:extLst>
            </p:cNvPr>
            <p:cNvSpPr/>
            <p:nvPr/>
          </p:nvSpPr>
          <p:spPr>
            <a:xfrm>
              <a:off x="5546278" y="6619230"/>
              <a:ext cx="342061" cy="14639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58" name="ZoneTexte 57">
              <a:extLst>
                <a:ext uri="{FF2B5EF4-FFF2-40B4-BE49-F238E27FC236}">
                  <a16:creationId xmlns:a16="http://schemas.microsoft.com/office/drawing/2014/main" id="{61AD1F18-C0FC-F9A1-8D21-F5F72111E707}"/>
                </a:ext>
              </a:extLst>
            </p:cNvPr>
            <p:cNvSpPr txBox="1"/>
            <p:nvPr/>
          </p:nvSpPr>
          <p:spPr>
            <a:xfrm>
              <a:off x="5888339" y="6573628"/>
              <a:ext cx="619080" cy="230832"/>
            </a:xfrm>
            <a:prstGeom prst="rect">
              <a:avLst/>
            </a:prstGeom>
            <a:noFill/>
          </p:spPr>
          <p:txBody>
            <a:bodyPr wrap="none" rtlCol="0">
              <a:spAutoFit/>
            </a:bodyPr>
            <a:lstStyle/>
            <a:p>
              <a:r>
                <a:rPr lang="fr-FR" sz="900" dirty="0"/>
                <a:t>DPL gene</a:t>
              </a:r>
            </a:p>
          </p:txBody>
        </p:sp>
      </p:grpSp>
      <p:sp>
        <p:nvSpPr>
          <p:cNvPr id="59" name="Rectangle 58">
            <a:extLst>
              <a:ext uri="{FF2B5EF4-FFF2-40B4-BE49-F238E27FC236}">
                <a16:creationId xmlns:a16="http://schemas.microsoft.com/office/drawing/2014/main" id="{46D8EC70-018D-0882-61B1-2EB565D3F515}"/>
              </a:ext>
            </a:extLst>
          </p:cNvPr>
          <p:cNvSpPr/>
          <p:nvPr/>
        </p:nvSpPr>
        <p:spPr>
          <a:xfrm>
            <a:off x="101879" y="5640797"/>
            <a:ext cx="11923252" cy="369332"/>
          </a:xfrm>
          <a:prstGeom prst="rect">
            <a:avLst/>
          </a:prstGeom>
        </p:spPr>
        <p:txBody>
          <a:bodyPr wrap="square">
            <a:spAutoFit/>
          </a:bodyPr>
          <a:lstStyle/>
          <a:p>
            <a:pPr algn="ctr"/>
            <a:r>
              <a:rPr lang="fr-FR" dirty="0"/>
              <a:t>The cluster predictions shed-light : a </a:t>
            </a:r>
            <a:r>
              <a:rPr lang="fr-FR" i="1" dirty="0"/>
              <a:t>DifB protein, </a:t>
            </a:r>
            <a:r>
              <a:rPr lang="fr-FR" dirty="0"/>
              <a:t>two</a:t>
            </a:r>
            <a:r>
              <a:rPr lang="fr-FR" i="1" dirty="0"/>
              <a:t> Histidine kinase, </a:t>
            </a:r>
            <a:r>
              <a:rPr lang="fr-FR" dirty="0"/>
              <a:t>two</a:t>
            </a:r>
            <a:r>
              <a:rPr lang="fr-FR" i="1" dirty="0"/>
              <a:t> response regulator  etc…</a:t>
            </a:r>
            <a:r>
              <a:rPr lang="fr-FR" dirty="0"/>
              <a:t> coding genes</a:t>
            </a:r>
          </a:p>
        </p:txBody>
      </p:sp>
    </p:spTree>
    <p:extLst>
      <p:ext uri="{BB962C8B-B14F-4D97-AF65-F5344CB8AC3E}">
        <p14:creationId xmlns:p14="http://schemas.microsoft.com/office/powerpoint/2010/main" val="52425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FB8B7B1-C1DA-E74D-9AC6-A124A7BD8422}"/>
              </a:ext>
            </a:extLst>
          </p:cNvPr>
          <p:cNvSpPr>
            <a:spLocks noGrp="1"/>
          </p:cNvSpPr>
          <p:nvPr>
            <p:ph type="sldNum" sz="quarter" idx="12"/>
          </p:nvPr>
        </p:nvSpPr>
        <p:spPr/>
        <p:txBody>
          <a:bodyPr/>
          <a:lstStyle/>
          <a:p>
            <a:fld id="{09686F39-2411-784F-95B3-ADDC13B8D7F1}" type="slidenum">
              <a:rPr lang="fr-FR" smtClean="0"/>
              <a:t>19</a:t>
            </a:fld>
            <a:endParaRPr lang="fr-FR"/>
          </a:p>
        </p:txBody>
      </p:sp>
      <p:pic>
        <p:nvPicPr>
          <p:cNvPr id="6" name="Image 5">
            <a:extLst>
              <a:ext uri="{FF2B5EF4-FFF2-40B4-BE49-F238E27FC236}">
                <a16:creationId xmlns:a16="http://schemas.microsoft.com/office/drawing/2014/main" id="{3C15966B-0646-DB4F-AEF2-5355B044C7BA}"/>
              </a:ext>
            </a:extLst>
          </p:cNvPr>
          <p:cNvPicPr>
            <a:picLocks noChangeAspect="1"/>
          </p:cNvPicPr>
          <p:nvPr/>
        </p:nvPicPr>
        <p:blipFill>
          <a:blip r:embed="rId3"/>
          <a:stretch>
            <a:fillRect/>
          </a:stretch>
        </p:blipFill>
        <p:spPr>
          <a:xfrm>
            <a:off x="0" y="-218724"/>
            <a:ext cx="12192000" cy="3101807"/>
          </a:xfrm>
          <a:prstGeom prst="rect">
            <a:avLst/>
          </a:prstGeom>
        </p:spPr>
      </p:pic>
      <p:grpSp>
        <p:nvGrpSpPr>
          <p:cNvPr id="46" name="Groupe 45">
            <a:extLst>
              <a:ext uri="{FF2B5EF4-FFF2-40B4-BE49-F238E27FC236}">
                <a16:creationId xmlns:a16="http://schemas.microsoft.com/office/drawing/2014/main" id="{A8328825-F688-4543-CE42-AE0E99F7CD1D}"/>
              </a:ext>
            </a:extLst>
          </p:cNvPr>
          <p:cNvGrpSpPr/>
          <p:nvPr/>
        </p:nvGrpSpPr>
        <p:grpSpPr>
          <a:xfrm>
            <a:off x="58993" y="2937510"/>
            <a:ext cx="12192000" cy="2467429"/>
            <a:chOff x="58993" y="3429000"/>
            <a:chExt cx="12192000" cy="2467429"/>
          </a:xfrm>
        </p:grpSpPr>
        <p:pic>
          <p:nvPicPr>
            <p:cNvPr id="4" name="Image 3">
              <a:extLst>
                <a:ext uri="{FF2B5EF4-FFF2-40B4-BE49-F238E27FC236}">
                  <a16:creationId xmlns:a16="http://schemas.microsoft.com/office/drawing/2014/main" id="{0C504C1C-5559-6A44-AD96-95B9A2083F7D}"/>
                </a:ext>
              </a:extLst>
            </p:cNvPr>
            <p:cNvPicPr>
              <a:picLocks noChangeAspect="1"/>
            </p:cNvPicPr>
            <p:nvPr/>
          </p:nvPicPr>
          <p:blipFill>
            <a:blip r:embed="rId4"/>
            <a:stretch>
              <a:fillRect/>
            </a:stretch>
          </p:blipFill>
          <p:spPr>
            <a:xfrm>
              <a:off x="58993" y="3429000"/>
              <a:ext cx="12192000" cy="2467429"/>
            </a:xfrm>
            <a:prstGeom prst="rect">
              <a:avLst/>
            </a:prstGeom>
          </p:spPr>
        </p:pic>
        <p:sp>
          <p:nvSpPr>
            <p:cNvPr id="3" name="Rectangle 2">
              <a:extLst>
                <a:ext uri="{FF2B5EF4-FFF2-40B4-BE49-F238E27FC236}">
                  <a16:creationId xmlns:a16="http://schemas.microsoft.com/office/drawing/2014/main" id="{E5DBF8D5-4D88-47AB-A13A-ABD733DBC35F}"/>
                </a:ext>
              </a:extLst>
            </p:cNvPr>
            <p:cNvSpPr/>
            <p:nvPr/>
          </p:nvSpPr>
          <p:spPr>
            <a:xfrm>
              <a:off x="2869660" y="3869506"/>
              <a:ext cx="1040670" cy="10700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D4F92922-6181-49E1-9E7B-3E4FCD1DA7EF}"/>
                </a:ext>
              </a:extLst>
            </p:cNvPr>
            <p:cNvSpPr/>
            <p:nvPr/>
          </p:nvSpPr>
          <p:spPr>
            <a:xfrm>
              <a:off x="9121302" y="3859778"/>
              <a:ext cx="1011678" cy="1167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59F246D5-B1C9-4B13-902F-872180A84DD9}"/>
                </a:ext>
              </a:extLst>
            </p:cNvPr>
            <p:cNvSpPr/>
            <p:nvPr/>
          </p:nvSpPr>
          <p:spPr>
            <a:xfrm>
              <a:off x="4743855" y="3869506"/>
              <a:ext cx="2034879" cy="1167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41AAF974-FD6D-47C6-AFEC-707088108B5E}"/>
                </a:ext>
              </a:extLst>
            </p:cNvPr>
            <p:cNvSpPr/>
            <p:nvPr/>
          </p:nvSpPr>
          <p:spPr>
            <a:xfrm>
              <a:off x="7632971" y="3867404"/>
              <a:ext cx="700391" cy="1167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C114E793-8165-4359-B02E-4319639482C4}"/>
                </a:ext>
              </a:extLst>
            </p:cNvPr>
            <p:cNvSpPr/>
            <p:nvPr/>
          </p:nvSpPr>
          <p:spPr>
            <a:xfrm>
              <a:off x="7910209" y="4514696"/>
              <a:ext cx="700391" cy="1167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7AFA736B-B068-49A5-9745-88EA847C5800}"/>
                </a:ext>
              </a:extLst>
            </p:cNvPr>
            <p:cNvSpPr/>
            <p:nvPr/>
          </p:nvSpPr>
          <p:spPr>
            <a:xfrm>
              <a:off x="6522397" y="4514696"/>
              <a:ext cx="1307324" cy="1167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F0A8674C-2F3F-4664-9395-97689FDD2994}"/>
                </a:ext>
              </a:extLst>
            </p:cNvPr>
            <p:cNvSpPr/>
            <p:nvPr/>
          </p:nvSpPr>
          <p:spPr>
            <a:xfrm>
              <a:off x="5521802" y="4502866"/>
              <a:ext cx="1000595" cy="12856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49E64EA8-492C-4D22-9DD5-86EA5E15D91E}"/>
                </a:ext>
              </a:extLst>
            </p:cNvPr>
            <p:cNvSpPr/>
            <p:nvPr/>
          </p:nvSpPr>
          <p:spPr>
            <a:xfrm>
              <a:off x="3607343" y="4502866"/>
              <a:ext cx="1040670" cy="1167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D6ACCDB3-0F34-40D9-85D4-94BE9DA8CDFF}"/>
                </a:ext>
              </a:extLst>
            </p:cNvPr>
            <p:cNvSpPr/>
            <p:nvPr/>
          </p:nvSpPr>
          <p:spPr>
            <a:xfrm>
              <a:off x="3822970" y="4808545"/>
              <a:ext cx="1040670" cy="1167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850ADC23-D504-4AE4-8455-95ECD50CF55E}"/>
                </a:ext>
              </a:extLst>
            </p:cNvPr>
            <p:cNvSpPr/>
            <p:nvPr/>
          </p:nvSpPr>
          <p:spPr>
            <a:xfrm>
              <a:off x="8260404" y="4163512"/>
              <a:ext cx="1552028" cy="1167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F4ECC5F5-E1D3-4120-A235-2B289FBE6646}"/>
                </a:ext>
              </a:extLst>
            </p:cNvPr>
            <p:cNvSpPr txBox="1"/>
            <p:nvPr/>
          </p:nvSpPr>
          <p:spPr>
            <a:xfrm>
              <a:off x="7983166" y="4449951"/>
              <a:ext cx="546945" cy="246221"/>
            </a:xfrm>
            <a:prstGeom prst="rect">
              <a:avLst/>
            </a:prstGeom>
            <a:noFill/>
          </p:spPr>
          <p:txBody>
            <a:bodyPr wrap="none" rtlCol="0">
              <a:spAutoFit/>
            </a:bodyPr>
            <a:lstStyle/>
            <a:p>
              <a:r>
                <a:rPr lang="fr-FR" sz="1000" dirty="0"/>
                <a:t>DP-like</a:t>
              </a:r>
            </a:p>
          </p:txBody>
        </p:sp>
        <p:sp>
          <p:nvSpPr>
            <p:cNvPr id="16" name="ZoneTexte 15">
              <a:extLst>
                <a:ext uri="{FF2B5EF4-FFF2-40B4-BE49-F238E27FC236}">
                  <a16:creationId xmlns:a16="http://schemas.microsoft.com/office/drawing/2014/main" id="{105D5268-127C-4174-B441-3E6DFA15E5BF}"/>
                </a:ext>
              </a:extLst>
            </p:cNvPr>
            <p:cNvSpPr txBox="1"/>
            <p:nvPr/>
          </p:nvSpPr>
          <p:spPr>
            <a:xfrm>
              <a:off x="8276617" y="4096880"/>
              <a:ext cx="1552028" cy="246221"/>
            </a:xfrm>
            <a:prstGeom prst="rect">
              <a:avLst/>
            </a:prstGeom>
            <a:noFill/>
          </p:spPr>
          <p:txBody>
            <a:bodyPr wrap="none" rtlCol="0">
              <a:spAutoFit/>
            </a:bodyPr>
            <a:lstStyle/>
            <a:p>
              <a:r>
                <a:rPr lang="fr-FR" sz="1000" dirty="0" err="1"/>
                <a:t>Carboxylic</a:t>
              </a:r>
              <a:r>
                <a:rPr lang="fr-FR" sz="1000" dirty="0"/>
                <a:t> ester hydrolase</a:t>
              </a:r>
            </a:p>
          </p:txBody>
        </p:sp>
        <p:sp>
          <p:nvSpPr>
            <p:cNvPr id="17" name="ZoneTexte 16">
              <a:extLst>
                <a:ext uri="{FF2B5EF4-FFF2-40B4-BE49-F238E27FC236}">
                  <a16:creationId xmlns:a16="http://schemas.microsoft.com/office/drawing/2014/main" id="{43B54147-2190-4CAB-AB96-AE7DE1288EA3}"/>
                </a:ext>
              </a:extLst>
            </p:cNvPr>
            <p:cNvSpPr txBox="1"/>
            <p:nvPr/>
          </p:nvSpPr>
          <p:spPr>
            <a:xfrm>
              <a:off x="9095910" y="3794221"/>
              <a:ext cx="1031051" cy="246221"/>
            </a:xfrm>
            <a:prstGeom prst="rect">
              <a:avLst/>
            </a:prstGeom>
            <a:noFill/>
          </p:spPr>
          <p:txBody>
            <a:bodyPr wrap="none" rtlCol="0">
              <a:spAutoFit/>
            </a:bodyPr>
            <a:lstStyle/>
            <a:p>
              <a:r>
                <a:rPr lang="fr-FR" sz="1000" dirty="0" err="1"/>
                <a:t>Uracil</a:t>
              </a:r>
              <a:r>
                <a:rPr lang="fr-FR" sz="1000" dirty="0"/>
                <a:t> </a:t>
              </a:r>
              <a:r>
                <a:rPr lang="fr-FR" sz="1000" dirty="0" err="1"/>
                <a:t>permease</a:t>
              </a:r>
              <a:endParaRPr lang="fr-FR" sz="1000" dirty="0"/>
            </a:p>
          </p:txBody>
        </p:sp>
        <p:sp>
          <p:nvSpPr>
            <p:cNvPr id="18" name="ZoneTexte 17">
              <a:extLst>
                <a:ext uri="{FF2B5EF4-FFF2-40B4-BE49-F238E27FC236}">
                  <a16:creationId xmlns:a16="http://schemas.microsoft.com/office/drawing/2014/main" id="{933B11DE-FDA4-4F82-BA1C-6228F0B46331}"/>
                </a:ext>
              </a:extLst>
            </p:cNvPr>
            <p:cNvSpPr txBox="1"/>
            <p:nvPr/>
          </p:nvSpPr>
          <p:spPr>
            <a:xfrm>
              <a:off x="7626952" y="3807904"/>
              <a:ext cx="705642" cy="246221"/>
            </a:xfrm>
            <a:prstGeom prst="rect">
              <a:avLst/>
            </a:prstGeom>
            <a:noFill/>
          </p:spPr>
          <p:txBody>
            <a:bodyPr wrap="none" rtlCol="0">
              <a:spAutoFit/>
            </a:bodyPr>
            <a:lstStyle/>
            <a:p>
              <a:r>
                <a:rPr lang="fr-FR" sz="1000" dirty="0"/>
                <a:t>Hydrolase</a:t>
              </a:r>
            </a:p>
          </p:txBody>
        </p:sp>
        <p:sp>
          <p:nvSpPr>
            <p:cNvPr id="19" name="ZoneTexte 18">
              <a:extLst>
                <a:ext uri="{FF2B5EF4-FFF2-40B4-BE49-F238E27FC236}">
                  <a16:creationId xmlns:a16="http://schemas.microsoft.com/office/drawing/2014/main" id="{82E04380-0E13-4D83-8722-657D14D11394}"/>
                </a:ext>
              </a:extLst>
            </p:cNvPr>
            <p:cNvSpPr txBox="1"/>
            <p:nvPr/>
          </p:nvSpPr>
          <p:spPr>
            <a:xfrm>
              <a:off x="6453302" y="4460741"/>
              <a:ext cx="1479892" cy="246221"/>
            </a:xfrm>
            <a:prstGeom prst="rect">
              <a:avLst/>
            </a:prstGeom>
            <a:noFill/>
          </p:spPr>
          <p:txBody>
            <a:bodyPr wrap="none" rtlCol="0">
              <a:spAutoFit/>
            </a:bodyPr>
            <a:lstStyle/>
            <a:p>
              <a:r>
                <a:rPr lang="fr-FR" sz="1000" dirty="0"/>
                <a:t>Acyl-CoA </a:t>
              </a:r>
              <a:r>
                <a:rPr lang="fr-FR" sz="1000" dirty="0" err="1"/>
                <a:t>dehydrogenase</a:t>
              </a:r>
              <a:endParaRPr lang="fr-FR" sz="1000" dirty="0"/>
            </a:p>
          </p:txBody>
        </p:sp>
        <p:sp>
          <p:nvSpPr>
            <p:cNvPr id="20" name="ZoneTexte 19">
              <a:extLst>
                <a:ext uri="{FF2B5EF4-FFF2-40B4-BE49-F238E27FC236}">
                  <a16:creationId xmlns:a16="http://schemas.microsoft.com/office/drawing/2014/main" id="{816E2F24-7B12-41BA-B400-EAE20FC2F022}"/>
                </a:ext>
              </a:extLst>
            </p:cNvPr>
            <p:cNvSpPr txBox="1"/>
            <p:nvPr/>
          </p:nvSpPr>
          <p:spPr>
            <a:xfrm>
              <a:off x="5521802" y="4447849"/>
              <a:ext cx="1000595" cy="246221"/>
            </a:xfrm>
            <a:prstGeom prst="rect">
              <a:avLst/>
            </a:prstGeom>
            <a:noFill/>
          </p:spPr>
          <p:txBody>
            <a:bodyPr wrap="none" rtlCol="0">
              <a:spAutoFit/>
            </a:bodyPr>
            <a:lstStyle/>
            <a:p>
              <a:r>
                <a:rPr lang="fr-FR" sz="1000" dirty="0"/>
                <a:t>Histidine kinase</a:t>
              </a:r>
            </a:p>
          </p:txBody>
        </p:sp>
        <p:sp>
          <p:nvSpPr>
            <p:cNvPr id="21" name="ZoneTexte 20">
              <a:extLst>
                <a:ext uri="{FF2B5EF4-FFF2-40B4-BE49-F238E27FC236}">
                  <a16:creationId xmlns:a16="http://schemas.microsoft.com/office/drawing/2014/main" id="{FE587337-F0B9-460C-9BF9-B9E7D09AB0DA}"/>
                </a:ext>
              </a:extLst>
            </p:cNvPr>
            <p:cNvSpPr txBox="1"/>
            <p:nvPr/>
          </p:nvSpPr>
          <p:spPr>
            <a:xfrm>
              <a:off x="4721493" y="3811118"/>
              <a:ext cx="2116285" cy="246221"/>
            </a:xfrm>
            <a:prstGeom prst="rect">
              <a:avLst/>
            </a:prstGeom>
            <a:noFill/>
          </p:spPr>
          <p:txBody>
            <a:bodyPr wrap="none" rtlCol="0">
              <a:spAutoFit/>
            </a:bodyPr>
            <a:lstStyle/>
            <a:p>
              <a:r>
                <a:rPr lang="fr-FR" sz="1000" dirty="0" err="1"/>
                <a:t>MerR</a:t>
              </a:r>
              <a:r>
                <a:rPr lang="fr-FR" sz="1000" dirty="0"/>
                <a:t> </a:t>
              </a:r>
              <a:r>
                <a:rPr lang="fr-FR" sz="1000" dirty="0" err="1"/>
                <a:t>family</a:t>
              </a:r>
              <a:r>
                <a:rPr lang="fr-FR" sz="1000" dirty="0"/>
                <a:t> </a:t>
              </a:r>
              <a:r>
                <a:rPr lang="fr-FR" sz="1000" dirty="0" err="1"/>
                <a:t>transcriptional</a:t>
              </a:r>
              <a:r>
                <a:rPr lang="fr-FR" sz="1000" dirty="0"/>
                <a:t> regulator</a:t>
              </a:r>
            </a:p>
          </p:txBody>
        </p:sp>
        <p:sp>
          <p:nvSpPr>
            <p:cNvPr id="22" name="ZoneTexte 21">
              <a:extLst>
                <a:ext uri="{FF2B5EF4-FFF2-40B4-BE49-F238E27FC236}">
                  <a16:creationId xmlns:a16="http://schemas.microsoft.com/office/drawing/2014/main" id="{9976854B-F05A-4EE4-B5AD-D7FE7386D0DC}"/>
                </a:ext>
              </a:extLst>
            </p:cNvPr>
            <p:cNvSpPr txBox="1"/>
            <p:nvPr/>
          </p:nvSpPr>
          <p:spPr>
            <a:xfrm>
              <a:off x="3822970" y="4739254"/>
              <a:ext cx="1040670" cy="246221"/>
            </a:xfrm>
            <a:prstGeom prst="rect">
              <a:avLst/>
            </a:prstGeom>
            <a:noFill/>
          </p:spPr>
          <p:txBody>
            <a:bodyPr wrap="none" rtlCol="0">
              <a:spAutoFit/>
            </a:bodyPr>
            <a:lstStyle/>
            <a:p>
              <a:r>
                <a:rPr lang="fr-FR" sz="1000" dirty="0"/>
                <a:t>Uncharacterized</a:t>
              </a:r>
            </a:p>
          </p:txBody>
        </p:sp>
        <p:sp>
          <p:nvSpPr>
            <p:cNvPr id="23" name="ZoneTexte 22">
              <a:extLst>
                <a:ext uri="{FF2B5EF4-FFF2-40B4-BE49-F238E27FC236}">
                  <a16:creationId xmlns:a16="http://schemas.microsoft.com/office/drawing/2014/main" id="{6C9FA965-DEEA-4711-A858-A7B06D927805}"/>
                </a:ext>
              </a:extLst>
            </p:cNvPr>
            <p:cNvSpPr txBox="1"/>
            <p:nvPr/>
          </p:nvSpPr>
          <p:spPr>
            <a:xfrm>
              <a:off x="3607343" y="4442933"/>
              <a:ext cx="1040670" cy="246221"/>
            </a:xfrm>
            <a:prstGeom prst="rect">
              <a:avLst/>
            </a:prstGeom>
            <a:noFill/>
          </p:spPr>
          <p:txBody>
            <a:bodyPr wrap="none" rtlCol="0">
              <a:spAutoFit/>
            </a:bodyPr>
            <a:lstStyle/>
            <a:p>
              <a:r>
                <a:rPr lang="fr-FR" sz="1000" dirty="0"/>
                <a:t>Uncharacterized</a:t>
              </a:r>
            </a:p>
          </p:txBody>
        </p:sp>
        <p:sp>
          <p:nvSpPr>
            <p:cNvPr id="24" name="ZoneTexte 23">
              <a:extLst>
                <a:ext uri="{FF2B5EF4-FFF2-40B4-BE49-F238E27FC236}">
                  <a16:creationId xmlns:a16="http://schemas.microsoft.com/office/drawing/2014/main" id="{B0725888-9B18-4FB2-9CBC-C69956DC3F16}"/>
                </a:ext>
              </a:extLst>
            </p:cNvPr>
            <p:cNvSpPr txBox="1"/>
            <p:nvPr/>
          </p:nvSpPr>
          <p:spPr>
            <a:xfrm>
              <a:off x="2906913" y="3804854"/>
              <a:ext cx="1003801" cy="246221"/>
            </a:xfrm>
            <a:prstGeom prst="rect">
              <a:avLst/>
            </a:prstGeom>
            <a:noFill/>
          </p:spPr>
          <p:txBody>
            <a:bodyPr wrap="none" rtlCol="0">
              <a:spAutoFit/>
            </a:bodyPr>
            <a:lstStyle/>
            <a:p>
              <a:r>
                <a:rPr lang="fr-FR" sz="1000" dirty="0"/>
                <a:t>Serine </a:t>
              </a:r>
              <a:r>
                <a:rPr lang="fr-FR" sz="1000" dirty="0" err="1"/>
                <a:t>protease</a:t>
              </a:r>
              <a:endParaRPr lang="fr-FR" sz="1000" dirty="0"/>
            </a:p>
          </p:txBody>
        </p:sp>
        <p:sp>
          <p:nvSpPr>
            <p:cNvPr id="25" name="Rectangle 24">
              <a:extLst>
                <a:ext uri="{FF2B5EF4-FFF2-40B4-BE49-F238E27FC236}">
                  <a16:creationId xmlns:a16="http://schemas.microsoft.com/office/drawing/2014/main" id="{51217FCC-78A7-431D-9BAD-962C61DCA05A}"/>
                </a:ext>
              </a:extLst>
            </p:cNvPr>
            <p:cNvSpPr/>
            <p:nvPr/>
          </p:nvSpPr>
          <p:spPr>
            <a:xfrm>
              <a:off x="5230558" y="3676550"/>
              <a:ext cx="445355" cy="71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F3B41C17-57B0-4F79-ADF1-924F03009C61}"/>
                </a:ext>
              </a:extLst>
            </p:cNvPr>
            <p:cNvSpPr/>
            <p:nvPr/>
          </p:nvSpPr>
          <p:spPr>
            <a:xfrm>
              <a:off x="5681211" y="4319956"/>
              <a:ext cx="1156567" cy="7192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2CDABBCC-25AE-49CA-9B3D-576F8E05C4C8}"/>
                </a:ext>
              </a:extLst>
            </p:cNvPr>
            <p:cNvSpPr/>
            <p:nvPr/>
          </p:nvSpPr>
          <p:spPr>
            <a:xfrm>
              <a:off x="6837778" y="4321482"/>
              <a:ext cx="681148" cy="71925"/>
            </a:xfrm>
            <a:prstGeom prst="rect">
              <a:avLst/>
            </a:prstGeom>
            <a:solidFill>
              <a:srgbClr val="DD0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2B589716-BEEA-40DE-A51F-9C3EC0FD1BA3}"/>
                </a:ext>
              </a:extLst>
            </p:cNvPr>
            <p:cNvSpPr/>
            <p:nvPr/>
          </p:nvSpPr>
          <p:spPr>
            <a:xfrm>
              <a:off x="7721935" y="3673039"/>
              <a:ext cx="180930" cy="71925"/>
            </a:xfrm>
            <a:prstGeom prst="rect">
              <a:avLst/>
            </a:prstGeom>
            <a:solidFill>
              <a:srgbClr val="DD0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49C69564-3EE9-4128-A695-E4445C1F473A}"/>
                </a:ext>
              </a:extLst>
            </p:cNvPr>
            <p:cNvSpPr/>
            <p:nvPr/>
          </p:nvSpPr>
          <p:spPr>
            <a:xfrm>
              <a:off x="8276617" y="3990030"/>
              <a:ext cx="886334" cy="71925"/>
            </a:xfrm>
            <a:prstGeom prst="rect">
              <a:avLst/>
            </a:prstGeom>
            <a:solidFill>
              <a:srgbClr val="DD0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Rectangle 29">
              <a:extLst>
                <a:ext uri="{FF2B5EF4-FFF2-40B4-BE49-F238E27FC236}">
                  <a16:creationId xmlns:a16="http://schemas.microsoft.com/office/drawing/2014/main" id="{624EFE1C-91BA-4C61-B967-C921A4CCCD19}"/>
                </a:ext>
              </a:extLst>
            </p:cNvPr>
            <p:cNvSpPr/>
            <p:nvPr/>
          </p:nvSpPr>
          <p:spPr>
            <a:xfrm>
              <a:off x="9183201" y="3673039"/>
              <a:ext cx="728325" cy="7803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66EC4346-32BE-4FF9-A2B1-AFBECF99D275}"/>
                </a:ext>
              </a:extLst>
            </p:cNvPr>
            <p:cNvSpPr/>
            <p:nvPr/>
          </p:nvSpPr>
          <p:spPr>
            <a:xfrm>
              <a:off x="3663820" y="4326176"/>
              <a:ext cx="111967" cy="7345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Rectangle 31">
              <a:extLst>
                <a:ext uri="{FF2B5EF4-FFF2-40B4-BE49-F238E27FC236}">
                  <a16:creationId xmlns:a16="http://schemas.microsoft.com/office/drawing/2014/main" id="{3AE48CE2-1F81-4FA1-AA69-C8314E3FE2BD}"/>
                </a:ext>
              </a:extLst>
            </p:cNvPr>
            <p:cNvSpPr/>
            <p:nvPr/>
          </p:nvSpPr>
          <p:spPr>
            <a:xfrm>
              <a:off x="3885450" y="4628651"/>
              <a:ext cx="1271270" cy="76574"/>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Flèche : bas 32">
              <a:extLst>
                <a:ext uri="{FF2B5EF4-FFF2-40B4-BE49-F238E27FC236}">
                  <a16:creationId xmlns:a16="http://schemas.microsoft.com/office/drawing/2014/main" id="{5FC3D381-251E-4E23-82BB-B33F1EEFCF2D}"/>
                </a:ext>
              </a:extLst>
            </p:cNvPr>
            <p:cNvSpPr/>
            <p:nvPr/>
          </p:nvSpPr>
          <p:spPr>
            <a:xfrm rot="16200000">
              <a:off x="5256442" y="3663680"/>
              <a:ext cx="80129" cy="111618"/>
            </a:xfrm>
            <a:prstGeom prst="down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Flèche : bas 33">
              <a:extLst>
                <a:ext uri="{FF2B5EF4-FFF2-40B4-BE49-F238E27FC236}">
                  <a16:creationId xmlns:a16="http://schemas.microsoft.com/office/drawing/2014/main" id="{2745F548-A7EE-4B1B-88B1-E89C9DBE1EFE}"/>
                </a:ext>
              </a:extLst>
            </p:cNvPr>
            <p:cNvSpPr/>
            <p:nvPr/>
          </p:nvSpPr>
          <p:spPr>
            <a:xfrm>
              <a:off x="3623087" y="4287291"/>
              <a:ext cx="80129" cy="111618"/>
            </a:xfrm>
            <a:prstGeom prst="down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8F82DC31-CBC7-4A2A-9357-DF0F0A6887AA}"/>
                </a:ext>
              </a:extLst>
            </p:cNvPr>
            <p:cNvSpPr/>
            <p:nvPr/>
          </p:nvSpPr>
          <p:spPr>
            <a:xfrm>
              <a:off x="1355235" y="3676550"/>
              <a:ext cx="1487598" cy="68414"/>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47" name="Rectangle 46">
            <a:extLst>
              <a:ext uri="{FF2B5EF4-FFF2-40B4-BE49-F238E27FC236}">
                <a16:creationId xmlns:a16="http://schemas.microsoft.com/office/drawing/2014/main" id="{6750F783-8BEA-4A64-FA1F-6D073FC2C6C5}"/>
              </a:ext>
            </a:extLst>
          </p:cNvPr>
          <p:cNvSpPr/>
          <p:nvPr/>
        </p:nvSpPr>
        <p:spPr>
          <a:xfrm>
            <a:off x="3589336" y="5392654"/>
            <a:ext cx="4448142" cy="369332"/>
          </a:xfrm>
          <a:prstGeom prst="rect">
            <a:avLst/>
          </a:prstGeom>
        </p:spPr>
        <p:txBody>
          <a:bodyPr wrap="none">
            <a:spAutoFit/>
          </a:bodyPr>
          <a:lstStyle/>
          <a:p>
            <a:pPr algn="ctr"/>
            <a:r>
              <a:rPr lang="fr-FR" dirty="0"/>
              <a:t>Genomic zone of </a:t>
            </a:r>
            <a:r>
              <a:rPr lang="fr-FR" i="1" dirty="0"/>
              <a:t>Cystobacter ferrugineus DPL</a:t>
            </a:r>
          </a:p>
        </p:txBody>
      </p:sp>
      <p:grpSp>
        <p:nvGrpSpPr>
          <p:cNvPr id="48" name="Groupe 47">
            <a:extLst>
              <a:ext uri="{FF2B5EF4-FFF2-40B4-BE49-F238E27FC236}">
                <a16:creationId xmlns:a16="http://schemas.microsoft.com/office/drawing/2014/main" id="{22F6B19D-DB2F-05DB-5560-AC84E8DD9D31}"/>
              </a:ext>
            </a:extLst>
          </p:cNvPr>
          <p:cNvGrpSpPr/>
          <p:nvPr/>
        </p:nvGrpSpPr>
        <p:grpSpPr>
          <a:xfrm>
            <a:off x="166869" y="6357785"/>
            <a:ext cx="7757113" cy="446675"/>
            <a:chOff x="166869" y="6357785"/>
            <a:chExt cx="7757113" cy="446675"/>
          </a:xfrm>
        </p:grpSpPr>
        <p:sp>
          <p:nvSpPr>
            <p:cNvPr id="49" name="Rectangle 48">
              <a:extLst>
                <a:ext uri="{FF2B5EF4-FFF2-40B4-BE49-F238E27FC236}">
                  <a16:creationId xmlns:a16="http://schemas.microsoft.com/office/drawing/2014/main" id="{08CDDCFA-95B1-A5DE-83D7-C964A3E9C4E5}"/>
                </a:ext>
              </a:extLst>
            </p:cNvPr>
            <p:cNvSpPr/>
            <p:nvPr/>
          </p:nvSpPr>
          <p:spPr>
            <a:xfrm>
              <a:off x="166869" y="6402309"/>
              <a:ext cx="342061" cy="146398"/>
            </a:xfrm>
            <a:prstGeom prst="rect">
              <a:avLst/>
            </a:prstGeom>
            <a:solidFill>
              <a:srgbClr val="F216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50" name="Rectangle 49">
              <a:extLst>
                <a:ext uri="{FF2B5EF4-FFF2-40B4-BE49-F238E27FC236}">
                  <a16:creationId xmlns:a16="http://schemas.microsoft.com/office/drawing/2014/main" id="{77AC16D2-D975-4E27-69B3-82B26A44E3F9}"/>
                </a:ext>
              </a:extLst>
            </p:cNvPr>
            <p:cNvSpPr/>
            <p:nvPr/>
          </p:nvSpPr>
          <p:spPr>
            <a:xfrm>
              <a:off x="166869" y="6600254"/>
              <a:ext cx="342061" cy="14639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51" name="Rectangle 50">
              <a:extLst>
                <a:ext uri="{FF2B5EF4-FFF2-40B4-BE49-F238E27FC236}">
                  <a16:creationId xmlns:a16="http://schemas.microsoft.com/office/drawing/2014/main" id="{6844032F-1C2A-8C67-1776-F4452359045A}"/>
                </a:ext>
              </a:extLst>
            </p:cNvPr>
            <p:cNvSpPr/>
            <p:nvPr/>
          </p:nvSpPr>
          <p:spPr>
            <a:xfrm>
              <a:off x="2983191" y="6395577"/>
              <a:ext cx="342061" cy="14639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52" name="Rectangle 51">
              <a:extLst>
                <a:ext uri="{FF2B5EF4-FFF2-40B4-BE49-F238E27FC236}">
                  <a16:creationId xmlns:a16="http://schemas.microsoft.com/office/drawing/2014/main" id="{D7EE57F2-E8DC-4109-FB77-AF04BD00C188}"/>
                </a:ext>
              </a:extLst>
            </p:cNvPr>
            <p:cNvSpPr/>
            <p:nvPr/>
          </p:nvSpPr>
          <p:spPr>
            <a:xfrm>
              <a:off x="2983366" y="6598278"/>
              <a:ext cx="342061" cy="1463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53" name="Flèche : bas 63">
              <a:extLst>
                <a:ext uri="{FF2B5EF4-FFF2-40B4-BE49-F238E27FC236}">
                  <a16:creationId xmlns:a16="http://schemas.microsoft.com/office/drawing/2014/main" id="{93299299-C452-94B8-1264-3A55524EFD9A}"/>
                </a:ext>
              </a:extLst>
            </p:cNvPr>
            <p:cNvSpPr/>
            <p:nvPr/>
          </p:nvSpPr>
          <p:spPr>
            <a:xfrm rot="16200000">
              <a:off x="5568221" y="6404741"/>
              <a:ext cx="146398" cy="191375"/>
            </a:xfrm>
            <a:prstGeom prst="down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dirty="0"/>
            </a:p>
          </p:txBody>
        </p:sp>
        <p:sp>
          <p:nvSpPr>
            <p:cNvPr id="54" name="ZoneTexte 53">
              <a:extLst>
                <a:ext uri="{FF2B5EF4-FFF2-40B4-BE49-F238E27FC236}">
                  <a16:creationId xmlns:a16="http://schemas.microsoft.com/office/drawing/2014/main" id="{8D10CE9E-5114-40D0-03B5-1A6180B3305C}"/>
                </a:ext>
              </a:extLst>
            </p:cNvPr>
            <p:cNvSpPr txBox="1"/>
            <p:nvPr/>
          </p:nvSpPr>
          <p:spPr>
            <a:xfrm>
              <a:off x="507833" y="6357785"/>
              <a:ext cx="2113079" cy="230832"/>
            </a:xfrm>
            <a:prstGeom prst="rect">
              <a:avLst/>
            </a:prstGeom>
            <a:noFill/>
          </p:spPr>
          <p:txBody>
            <a:bodyPr wrap="none" rtlCol="0">
              <a:spAutoFit/>
            </a:bodyPr>
            <a:lstStyle/>
            <a:p>
              <a:r>
                <a:rPr lang="fr-FR" sz="900" dirty="0"/>
                <a:t>Gene involved in compound biosynthesis</a:t>
              </a:r>
            </a:p>
          </p:txBody>
        </p:sp>
        <p:sp>
          <p:nvSpPr>
            <p:cNvPr id="55" name="ZoneTexte 54">
              <a:extLst>
                <a:ext uri="{FF2B5EF4-FFF2-40B4-BE49-F238E27FC236}">
                  <a16:creationId xmlns:a16="http://schemas.microsoft.com/office/drawing/2014/main" id="{67ACD657-959C-2617-2B5A-17AC33F9F69B}"/>
                </a:ext>
              </a:extLst>
            </p:cNvPr>
            <p:cNvSpPr txBox="1"/>
            <p:nvPr/>
          </p:nvSpPr>
          <p:spPr>
            <a:xfrm>
              <a:off x="507833" y="6556072"/>
              <a:ext cx="1970411" cy="230832"/>
            </a:xfrm>
            <a:prstGeom prst="rect">
              <a:avLst/>
            </a:prstGeom>
            <a:noFill/>
          </p:spPr>
          <p:txBody>
            <a:bodyPr wrap="none" rtlCol="0">
              <a:spAutoFit/>
            </a:bodyPr>
            <a:lstStyle/>
            <a:p>
              <a:r>
                <a:rPr lang="fr-FR" sz="900" dirty="0"/>
                <a:t>Gene involved in compound transport</a:t>
              </a:r>
            </a:p>
          </p:txBody>
        </p:sp>
        <p:sp>
          <p:nvSpPr>
            <p:cNvPr id="56" name="ZoneTexte 55">
              <a:extLst>
                <a:ext uri="{FF2B5EF4-FFF2-40B4-BE49-F238E27FC236}">
                  <a16:creationId xmlns:a16="http://schemas.microsoft.com/office/drawing/2014/main" id="{1393B416-4EEE-24DC-65A5-299EF41969D1}"/>
                </a:ext>
              </a:extLst>
            </p:cNvPr>
            <p:cNvSpPr txBox="1"/>
            <p:nvPr/>
          </p:nvSpPr>
          <p:spPr>
            <a:xfrm>
              <a:off x="3324155" y="6363461"/>
              <a:ext cx="946093" cy="230832"/>
            </a:xfrm>
            <a:prstGeom prst="rect">
              <a:avLst/>
            </a:prstGeom>
            <a:noFill/>
          </p:spPr>
          <p:txBody>
            <a:bodyPr wrap="none" rtlCol="0">
              <a:spAutoFit/>
            </a:bodyPr>
            <a:lstStyle/>
            <a:p>
              <a:r>
                <a:rPr lang="fr-FR" sz="900" dirty="0"/>
                <a:t>Regulation gene</a:t>
              </a:r>
            </a:p>
          </p:txBody>
        </p:sp>
        <p:sp>
          <p:nvSpPr>
            <p:cNvPr id="57" name="ZoneTexte 56">
              <a:extLst>
                <a:ext uri="{FF2B5EF4-FFF2-40B4-BE49-F238E27FC236}">
                  <a16:creationId xmlns:a16="http://schemas.microsoft.com/office/drawing/2014/main" id="{EFA0E6C9-DF9F-982A-53F0-B0193ED022A1}"/>
                </a:ext>
              </a:extLst>
            </p:cNvPr>
            <p:cNvSpPr txBox="1"/>
            <p:nvPr/>
          </p:nvSpPr>
          <p:spPr>
            <a:xfrm>
              <a:off x="3325252" y="6560977"/>
              <a:ext cx="1919115" cy="230832"/>
            </a:xfrm>
            <a:prstGeom prst="rect">
              <a:avLst/>
            </a:prstGeom>
            <a:noFill/>
          </p:spPr>
          <p:txBody>
            <a:bodyPr wrap="none" rtlCol="0">
              <a:spAutoFit/>
            </a:bodyPr>
            <a:lstStyle/>
            <a:p>
              <a:r>
                <a:rPr lang="fr-FR" sz="900" dirty="0"/>
                <a:t>Uncharacterized protein coding gene</a:t>
              </a:r>
            </a:p>
          </p:txBody>
        </p:sp>
        <p:sp>
          <p:nvSpPr>
            <p:cNvPr id="58" name="ZoneTexte 57">
              <a:extLst>
                <a:ext uri="{FF2B5EF4-FFF2-40B4-BE49-F238E27FC236}">
                  <a16:creationId xmlns:a16="http://schemas.microsoft.com/office/drawing/2014/main" id="{A5F8D4EC-68BC-FCAC-8B32-BD07256CC462}"/>
                </a:ext>
              </a:extLst>
            </p:cNvPr>
            <p:cNvSpPr txBox="1"/>
            <p:nvPr/>
          </p:nvSpPr>
          <p:spPr>
            <a:xfrm>
              <a:off x="5884641" y="6385012"/>
              <a:ext cx="2039341" cy="230832"/>
            </a:xfrm>
            <a:prstGeom prst="rect">
              <a:avLst/>
            </a:prstGeom>
            <a:noFill/>
          </p:spPr>
          <p:txBody>
            <a:bodyPr wrap="none" rtlCol="0">
              <a:spAutoFit/>
            </a:bodyPr>
            <a:lstStyle/>
            <a:p>
              <a:r>
                <a:rPr lang="fr-FR" sz="900" dirty="0"/>
                <a:t>Promotor predicted by Softberry server</a:t>
              </a:r>
            </a:p>
          </p:txBody>
        </p:sp>
        <p:sp>
          <p:nvSpPr>
            <p:cNvPr id="59" name="Rectangle 58">
              <a:extLst>
                <a:ext uri="{FF2B5EF4-FFF2-40B4-BE49-F238E27FC236}">
                  <a16:creationId xmlns:a16="http://schemas.microsoft.com/office/drawing/2014/main" id="{C7BF60EB-DBEC-17CF-8D66-C054F874B9B0}"/>
                </a:ext>
              </a:extLst>
            </p:cNvPr>
            <p:cNvSpPr/>
            <p:nvPr/>
          </p:nvSpPr>
          <p:spPr>
            <a:xfrm>
              <a:off x="5546278" y="6619230"/>
              <a:ext cx="342061" cy="14639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60" name="ZoneTexte 59">
              <a:extLst>
                <a:ext uri="{FF2B5EF4-FFF2-40B4-BE49-F238E27FC236}">
                  <a16:creationId xmlns:a16="http://schemas.microsoft.com/office/drawing/2014/main" id="{CD77713B-08BD-6704-6397-C1F542397789}"/>
                </a:ext>
              </a:extLst>
            </p:cNvPr>
            <p:cNvSpPr txBox="1"/>
            <p:nvPr/>
          </p:nvSpPr>
          <p:spPr>
            <a:xfrm>
              <a:off x="5888339" y="6573628"/>
              <a:ext cx="619080" cy="230832"/>
            </a:xfrm>
            <a:prstGeom prst="rect">
              <a:avLst/>
            </a:prstGeom>
            <a:noFill/>
          </p:spPr>
          <p:txBody>
            <a:bodyPr wrap="none" rtlCol="0">
              <a:spAutoFit/>
            </a:bodyPr>
            <a:lstStyle/>
            <a:p>
              <a:r>
                <a:rPr lang="fr-FR" sz="900" dirty="0"/>
                <a:t>DPL gene</a:t>
              </a:r>
            </a:p>
          </p:txBody>
        </p:sp>
      </p:grpSp>
      <p:sp>
        <p:nvSpPr>
          <p:cNvPr id="61" name="Rectangle 60">
            <a:extLst>
              <a:ext uri="{FF2B5EF4-FFF2-40B4-BE49-F238E27FC236}">
                <a16:creationId xmlns:a16="http://schemas.microsoft.com/office/drawing/2014/main" id="{4C0755CC-A636-B1F6-FE71-6A7CA19EC566}"/>
              </a:ext>
            </a:extLst>
          </p:cNvPr>
          <p:cNvSpPr/>
          <p:nvPr/>
        </p:nvSpPr>
        <p:spPr>
          <a:xfrm>
            <a:off x="-205167" y="5642968"/>
            <a:ext cx="12456160" cy="646331"/>
          </a:xfrm>
          <a:prstGeom prst="rect">
            <a:avLst/>
          </a:prstGeom>
        </p:spPr>
        <p:txBody>
          <a:bodyPr wrap="square">
            <a:spAutoFit/>
          </a:bodyPr>
          <a:lstStyle/>
          <a:p>
            <a:pPr algn="ctr"/>
            <a:r>
              <a:rPr lang="fr-FR" dirty="0"/>
              <a:t>The cluster predictions shed-light : a </a:t>
            </a:r>
            <a:r>
              <a:rPr lang="fr-FR" i="1" dirty="0"/>
              <a:t>Acyl-CoA </a:t>
            </a:r>
            <a:r>
              <a:rPr lang="fr-FR" i="1" dirty="0" err="1"/>
              <a:t>deshydrogenase</a:t>
            </a:r>
            <a:r>
              <a:rPr lang="fr-FR" dirty="0"/>
              <a:t>,  a Histidine kinase, a </a:t>
            </a:r>
            <a:r>
              <a:rPr lang="fr-FR" i="1" dirty="0"/>
              <a:t>serine </a:t>
            </a:r>
            <a:r>
              <a:rPr lang="fr-FR" i="1" dirty="0" err="1"/>
              <a:t>protease</a:t>
            </a:r>
            <a:r>
              <a:rPr lang="fr-FR" dirty="0"/>
              <a:t>, a </a:t>
            </a:r>
            <a:r>
              <a:rPr lang="fr-FR" i="1" dirty="0" err="1"/>
              <a:t>uracil</a:t>
            </a:r>
            <a:r>
              <a:rPr lang="fr-FR" i="1" dirty="0"/>
              <a:t> </a:t>
            </a:r>
            <a:r>
              <a:rPr lang="fr-FR" i="1" dirty="0" err="1"/>
              <a:t>permease</a:t>
            </a:r>
            <a:r>
              <a:rPr lang="fr-FR" i="1" dirty="0"/>
              <a:t> etc…</a:t>
            </a:r>
            <a:r>
              <a:rPr lang="fr-FR" dirty="0"/>
              <a:t> coding genes</a:t>
            </a:r>
          </a:p>
        </p:txBody>
      </p:sp>
    </p:spTree>
    <p:extLst>
      <p:ext uri="{BB962C8B-B14F-4D97-AF65-F5344CB8AC3E}">
        <p14:creationId xmlns:p14="http://schemas.microsoft.com/office/powerpoint/2010/main" val="37051678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7BFDB640-3D12-334D-AEC6-71696D3689CB}"/>
              </a:ext>
            </a:extLst>
          </p:cNvPr>
          <p:cNvSpPr>
            <a:spLocks noGrp="1"/>
          </p:cNvSpPr>
          <p:nvPr>
            <p:ph type="sldNum" sz="quarter" idx="12"/>
          </p:nvPr>
        </p:nvSpPr>
        <p:spPr/>
        <p:txBody>
          <a:bodyPr/>
          <a:lstStyle/>
          <a:p>
            <a:fld id="{09686F39-2411-784F-95B3-ADDC13B8D7F1}" type="slidenum">
              <a:rPr lang="fr-FR" smtClean="0"/>
              <a:t>20</a:t>
            </a:fld>
            <a:endParaRPr lang="fr-FR"/>
          </a:p>
        </p:txBody>
      </p:sp>
      <p:pic>
        <p:nvPicPr>
          <p:cNvPr id="4" name="Image 3">
            <a:extLst>
              <a:ext uri="{FF2B5EF4-FFF2-40B4-BE49-F238E27FC236}">
                <a16:creationId xmlns:a16="http://schemas.microsoft.com/office/drawing/2014/main" id="{695359D8-7BFF-8E44-978C-9FE772C0C070}"/>
              </a:ext>
            </a:extLst>
          </p:cNvPr>
          <p:cNvPicPr>
            <a:picLocks noChangeAspect="1"/>
          </p:cNvPicPr>
          <p:nvPr/>
        </p:nvPicPr>
        <p:blipFill>
          <a:blip r:embed="rId3"/>
          <a:stretch>
            <a:fillRect/>
          </a:stretch>
        </p:blipFill>
        <p:spPr>
          <a:xfrm>
            <a:off x="0" y="2778853"/>
            <a:ext cx="12192000" cy="2504040"/>
          </a:xfrm>
          <a:prstGeom prst="rect">
            <a:avLst/>
          </a:prstGeom>
        </p:spPr>
      </p:pic>
      <p:pic>
        <p:nvPicPr>
          <p:cNvPr id="5" name="Image 4">
            <a:extLst>
              <a:ext uri="{FF2B5EF4-FFF2-40B4-BE49-F238E27FC236}">
                <a16:creationId xmlns:a16="http://schemas.microsoft.com/office/drawing/2014/main" id="{46ACC1BD-FB3E-264E-ADDA-BC1E03B94538}"/>
              </a:ext>
            </a:extLst>
          </p:cNvPr>
          <p:cNvPicPr>
            <a:picLocks noChangeAspect="1"/>
          </p:cNvPicPr>
          <p:nvPr/>
        </p:nvPicPr>
        <p:blipFill>
          <a:blip r:embed="rId4"/>
          <a:stretch>
            <a:fillRect/>
          </a:stretch>
        </p:blipFill>
        <p:spPr>
          <a:xfrm>
            <a:off x="0" y="61621"/>
            <a:ext cx="12192000" cy="2620370"/>
          </a:xfrm>
          <a:prstGeom prst="rect">
            <a:avLst/>
          </a:prstGeom>
        </p:spPr>
      </p:pic>
      <p:sp>
        <p:nvSpPr>
          <p:cNvPr id="6" name="Rectangle 5">
            <a:extLst>
              <a:ext uri="{FF2B5EF4-FFF2-40B4-BE49-F238E27FC236}">
                <a16:creationId xmlns:a16="http://schemas.microsoft.com/office/drawing/2014/main" id="{8CFC5B8C-459B-9B40-1FF2-C4ABE046C13A}"/>
              </a:ext>
            </a:extLst>
          </p:cNvPr>
          <p:cNvSpPr/>
          <p:nvPr/>
        </p:nvSpPr>
        <p:spPr>
          <a:xfrm>
            <a:off x="3649867" y="5621254"/>
            <a:ext cx="4327082" cy="369332"/>
          </a:xfrm>
          <a:prstGeom prst="rect">
            <a:avLst/>
          </a:prstGeom>
        </p:spPr>
        <p:txBody>
          <a:bodyPr wrap="none">
            <a:spAutoFit/>
          </a:bodyPr>
          <a:lstStyle/>
          <a:p>
            <a:pPr algn="ctr"/>
            <a:r>
              <a:rPr lang="fr-FR" dirty="0"/>
              <a:t>Genomic zone of </a:t>
            </a:r>
            <a:r>
              <a:rPr lang="fr-FR" i="1" dirty="0"/>
              <a:t>Streptomyces sp SA 15 DPL</a:t>
            </a:r>
          </a:p>
        </p:txBody>
      </p:sp>
      <p:grpSp>
        <p:nvGrpSpPr>
          <p:cNvPr id="7" name="Groupe 6">
            <a:extLst>
              <a:ext uri="{FF2B5EF4-FFF2-40B4-BE49-F238E27FC236}">
                <a16:creationId xmlns:a16="http://schemas.microsoft.com/office/drawing/2014/main" id="{836B56E3-00F7-24CE-807E-FD913D8D6606}"/>
              </a:ext>
            </a:extLst>
          </p:cNvPr>
          <p:cNvGrpSpPr/>
          <p:nvPr/>
        </p:nvGrpSpPr>
        <p:grpSpPr>
          <a:xfrm>
            <a:off x="166869" y="6357785"/>
            <a:ext cx="7757113" cy="446675"/>
            <a:chOff x="166869" y="6357785"/>
            <a:chExt cx="7757113" cy="446675"/>
          </a:xfrm>
        </p:grpSpPr>
        <p:sp>
          <p:nvSpPr>
            <p:cNvPr id="8" name="Rectangle 7">
              <a:extLst>
                <a:ext uri="{FF2B5EF4-FFF2-40B4-BE49-F238E27FC236}">
                  <a16:creationId xmlns:a16="http://schemas.microsoft.com/office/drawing/2014/main" id="{A434597C-39A5-CC7B-A1EA-DB1E6ABB2B02}"/>
                </a:ext>
              </a:extLst>
            </p:cNvPr>
            <p:cNvSpPr/>
            <p:nvPr/>
          </p:nvSpPr>
          <p:spPr>
            <a:xfrm>
              <a:off x="166869" y="6402309"/>
              <a:ext cx="342061" cy="146398"/>
            </a:xfrm>
            <a:prstGeom prst="rect">
              <a:avLst/>
            </a:prstGeom>
            <a:solidFill>
              <a:srgbClr val="F216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9" name="Rectangle 8">
              <a:extLst>
                <a:ext uri="{FF2B5EF4-FFF2-40B4-BE49-F238E27FC236}">
                  <a16:creationId xmlns:a16="http://schemas.microsoft.com/office/drawing/2014/main" id="{2BAFABBA-6E70-79D4-DD67-3FAE2ED1AE64}"/>
                </a:ext>
              </a:extLst>
            </p:cNvPr>
            <p:cNvSpPr/>
            <p:nvPr/>
          </p:nvSpPr>
          <p:spPr>
            <a:xfrm>
              <a:off x="166869" y="6600254"/>
              <a:ext cx="342061" cy="14639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0" name="Rectangle 9">
              <a:extLst>
                <a:ext uri="{FF2B5EF4-FFF2-40B4-BE49-F238E27FC236}">
                  <a16:creationId xmlns:a16="http://schemas.microsoft.com/office/drawing/2014/main" id="{FBC3011E-F094-F713-B6CA-8B665C5508C1}"/>
                </a:ext>
              </a:extLst>
            </p:cNvPr>
            <p:cNvSpPr/>
            <p:nvPr/>
          </p:nvSpPr>
          <p:spPr>
            <a:xfrm>
              <a:off x="2983191" y="6395577"/>
              <a:ext cx="342061" cy="14639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1" name="Rectangle 10">
              <a:extLst>
                <a:ext uri="{FF2B5EF4-FFF2-40B4-BE49-F238E27FC236}">
                  <a16:creationId xmlns:a16="http://schemas.microsoft.com/office/drawing/2014/main" id="{1DDB0DD9-549E-19A9-1C19-EFB4535C5E64}"/>
                </a:ext>
              </a:extLst>
            </p:cNvPr>
            <p:cNvSpPr/>
            <p:nvPr/>
          </p:nvSpPr>
          <p:spPr>
            <a:xfrm>
              <a:off x="2983366" y="6598278"/>
              <a:ext cx="342061" cy="1463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2" name="Flèche : bas 63">
              <a:extLst>
                <a:ext uri="{FF2B5EF4-FFF2-40B4-BE49-F238E27FC236}">
                  <a16:creationId xmlns:a16="http://schemas.microsoft.com/office/drawing/2014/main" id="{73C1CF25-7A62-4F0E-598A-8E52B36D2138}"/>
                </a:ext>
              </a:extLst>
            </p:cNvPr>
            <p:cNvSpPr/>
            <p:nvPr/>
          </p:nvSpPr>
          <p:spPr>
            <a:xfrm rot="16200000">
              <a:off x="5568221" y="6404741"/>
              <a:ext cx="146398" cy="191375"/>
            </a:xfrm>
            <a:prstGeom prst="down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dirty="0"/>
            </a:p>
          </p:txBody>
        </p:sp>
        <p:sp>
          <p:nvSpPr>
            <p:cNvPr id="13" name="ZoneTexte 12">
              <a:extLst>
                <a:ext uri="{FF2B5EF4-FFF2-40B4-BE49-F238E27FC236}">
                  <a16:creationId xmlns:a16="http://schemas.microsoft.com/office/drawing/2014/main" id="{D31F3334-C08E-3AE8-F468-B2C164CF29E8}"/>
                </a:ext>
              </a:extLst>
            </p:cNvPr>
            <p:cNvSpPr txBox="1"/>
            <p:nvPr/>
          </p:nvSpPr>
          <p:spPr>
            <a:xfrm>
              <a:off x="507833" y="6357785"/>
              <a:ext cx="2113079" cy="230832"/>
            </a:xfrm>
            <a:prstGeom prst="rect">
              <a:avLst/>
            </a:prstGeom>
            <a:noFill/>
          </p:spPr>
          <p:txBody>
            <a:bodyPr wrap="none" rtlCol="0">
              <a:spAutoFit/>
            </a:bodyPr>
            <a:lstStyle/>
            <a:p>
              <a:r>
                <a:rPr lang="fr-FR" sz="900" dirty="0"/>
                <a:t>Gene involved in compound biosynthesis</a:t>
              </a:r>
            </a:p>
          </p:txBody>
        </p:sp>
        <p:sp>
          <p:nvSpPr>
            <p:cNvPr id="14" name="ZoneTexte 13">
              <a:extLst>
                <a:ext uri="{FF2B5EF4-FFF2-40B4-BE49-F238E27FC236}">
                  <a16:creationId xmlns:a16="http://schemas.microsoft.com/office/drawing/2014/main" id="{08997B49-849B-3C0A-446E-4D21854EE175}"/>
                </a:ext>
              </a:extLst>
            </p:cNvPr>
            <p:cNvSpPr txBox="1"/>
            <p:nvPr/>
          </p:nvSpPr>
          <p:spPr>
            <a:xfrm>
              <a:off x="507833" y="6556072"/>
              <a:ext cx="1970411" cy="230832"/>
            </a:xfrm>
            <a:prstGeom prst="rect">
              <a:avLst/>
            </a:prstGeom>
            <a:noFill/>
          </p:spPr>
          <p:txBody>
            <a:bodyPr wrap="none" rtlCol="0">
              <a:spAutoFit/>
            </a:bodyPr>
            <a:lstStyle/>
            <a:p>
              <a:r>
                <a:rPr lang="fr-FR" sz="900" dirty="0"/>
                <a:t>Gene involved in compound transport</a:t>
              </a:r>
            </a:p>
          </p:txBody>
        </p:sp>
        <p:sp>
          <p:nvSpPr>
            <p:cNvPr id="15" name="ZoneTexte 14">
              <a:extLst>
                <a:ext uri="{FF2B5EF4-FFF2-40B4-BE49-F238E27FC236}">
                  <a16:creationId xmlns:a16="http://schemas.microsoft.com/office/drawing/2014/main" id="{9AF5F974-9603-B938-9041-E6E40CE1A589}"/>
                </a:ext>
              </a:extLst>
            </p:cNvPr>
            <p:cNvSpPr txBox="1"/>
            <p:nvPr/>
          </p:nvSpPr>
          <p:spPr>
            <a:xfrm>
              <a:off x="3324155" y="6363461"/>
              <a:ext cx="946093" cy="230832"/>
            </a:xfrm>
            <a:prstGeom prst="rect">
              <a:avLst/>
            </a:prstGeom>
            <a:noFill/>
          </p:spPr>
          <p:txBody>
            <a:bodyPr wrap="none" rtlCol="0">
              <a:spAutoFit/>
            </a:bodyPr>
            <a:lstStyle/>
            <a:p>
              <a:r>
                <a:rPr lang="fr-FR" sz="900" dirty="0"/>
                <a:t>Regulation gene</a:t>
              </a:r>
            </a:p>
          </p:txBody>
        </p:sp>
        <p:sp>
          <p:nvSpPr>
            <p:cNvPr id="16" name="ZoneTexte 15">
              <a:extLst>
                <a:ext uri="{FF2B5EF4-FFF2-40B4-BE49-F238E27FC236}">
                  <a16:creationId xmlns:a16="http://schemas.microsoft.com/office/drawing/2014/main" id="{5138A6B4-E6F5-9C1E-8546-8F885F175228}"/>
                </a:ext>
              </a:extLst>
            </p:cNvPr>
            <p:cNvSpPr txBox="1"/>
            <p:nvPr/>
          </p:nvSpPr>
          <p:spPr>
            <a:xfrm>
              <a:off x="3325252" y="6560977"/>
              <a:ext cx="1919115" cy="230832"/>
            </a:xfrm>
            <a:prstGeom prst="rect">
              <a:avLst/>
            </a:prstGeom>
            <a:noFill/>
          </p:spPr>
          <p:txBody>
            <a:bodyPr wrap="none" rtlCol="0">
              <a:spAutoFit/>
            </a:bodyPr>
            <a:lstStyle/>
            <a:p>
              <a:r>
                <a:rPr lang="fr-FR" sz="900" dirty="0"/>
                <a:t>Uncharacterized protein coding gene</a:t>
              </a:r>
            </a:p>
          </p:txBody>
        </p:sp>
        <p:sp>
          <p:nvSpPr>
            <p:cNvPr id="17" name="ZoneTexte 16">
              <a:extLst>
                <a:ext uri="{FF2B5EF4-FFF2-40B4-BE49-F238E27FC236}">
                  <a16:creationId xmlns:a16="http://schemas.microsoft.com/office/drawing/2014/main" id="{CAF2E00C-A9BF-152B-9644-893953EE778C}"/>
                </a:ext>
              </a:extLst>
            </p:cNvPr>
            <p:cNvSpPr txBox="1"/>
            <p:nvPr/>
          </p:nvSpPr>
          <p:spPr>
            <a:xfrm>
              <a:off x="5884641" y="6385012"/>
              <a:ext cx="2039341" cy="230832"/>
            </a:xfrm>
            <a:prstGeom prst="rect">
              <a:avLst/>
            </a:prstGeom>
            <a:noFill/>
          </p:spPr>
          <p:txBody>
            <a:bodyPr wrap="none" rtlCol="0">
              <a:spAutoFit/>
            </a:bodyPr>
            <a:lstStyle/>
            <a:p>
              <a:r>
                <a:rPr lang="fr-FR" sz="900" dirty="0"/>
                <a:t>Promotor predicted by Softberry server</a:t>
              </a:r>
            </a:p>
          </p:txBody>
        </p:sp>
        <p:sp>
          <p:nvSpPr>
            <p:cNvPr id="18" name="Rectangle 17">
              <a:extLst>
                <a:ext uri="{FF2B5EF4-FFF2-40B4-BE49-F238E27FC236}">
                  <a16:creationId xmlns:a16="http://schemas.microsoft.com/office/drawing/2014/main" id="{A4A8371E-82F8-FFEE-C45D-76B5BC776833}"/>
                </a:ext>
              </a:extLst>
            </p:cNvPr>
            <p:cNvSpPr/>
            <p:nvPr/>
          </p:nvSpPr>
          <p:spPr>
            <a:xfrm>
              <a:off x="5546278" y="6619230"/>
              <a:ext cx="342061" cy="14639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9" name="ZoneTexte 18">
              <a:extLst>
                <a:ext uri="{FF2B5EF4-FFF2-40B4-BE49-F238E27FC236}">
                  <a16:creationId xmlns:a16="http://schemas.microsoft.com/office/drawing/2014/main" id="{82F0D371-F53B-E760-CFDB-1E779459A2AF}"/>
                </a:ext>
              </a:extLst>
            </p:cNvPr>
            <p:cNvSpPr txBox="1"/>
            <p:nvPr/>
          </p:nvSpPr>
          <p:spPr>
            <a:xfrm>
              <a:off x="5888339" y="6573628"/>
              <a:ext cx="619080" cy="230832"/>
            </a:xfrm>
            <a:prstGeom prst="rect">
              <a:avLst/>
            </a:prstGeom>
            <a:noFill/>
          </p:spPr>
          <p:txBody>
            <a:bodyPr wrap="none" rtlCol="0">
              <a:spAutoFit/>
            </a:bodyPr>
            <a:lstStyle/>
            <a:p>
              <a:r>
                <a:rPr lang="fr-FR" sz="900" dirty="0"/>
                <a:t>DPL gene</a:t>
              </a:r>
            </a:p>
          </p:txBody>
        </p:sp>
      </p:grpSp>
    </p:spTree>
    <p:extLst>
      <p:ext uri="{BB962C8B-B14F-4D97-AF65-F5344CB8AC3E}">
        <p14:creationId xmlns:p14="http://schemas.microsoft.com/office/powerpoint/2010/main" val="22695460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5CD8A24-E4FC-7B48-88D4-305C5DE4FFC0}"/>
              </a:ext>
            </a:extLst>
          </p:cNvPr>
          <p:cNvSpPr>
            <a:spLocks noGrp="1"/>
          </p:cNvSpPr>
          <p:nvPr>
            <p:ph type="sldNum" sz="quarter" idx="12"/>
          </p:nvPr>
        </p:nvSpPr>
        <p:spPr/>
        <p:txBody>
          <a:bodyPr/>
          <a:lstStyle/>
          <a:p>
            <a:fld id="{09686F39-2411-784F-95B3-ADDC13B8D7F1}" type="slidenum">
              <a:rPr lang="fr-FR" smtClean="0"/>
              <a:t>21</a:t>
            </a:fld>
            <a:endParaRPr lang="fr-FR"/>
          </a:p>
        </p:txBody>
      </p:sp>
      <p:pic>
        <p:nvPicPr>
          <p:cNvPr id="6" name="Image 5">
            <a:extLst>
              <a:ext uri="{FF2B5EF4-FFF2-40B4-BE49-F238E27FC236}">
                <a16:creationId xmlns:a16="http://schemas.microsoft.com/office/drawing/2014/main" id="{1A1DFB64-9DBB-2C4A-BCBD-2F7D7EEDE6BA}"/>
              </a:ext>
            </a:extLst>
          </p:cNvPr>
          <p:cNvPicPr>
            <a:picLocks noChangeAspect="1"/>
          </p:cNvPicPr>
          <p:nvPr/>
        </p:nvPicPr>
        <p:blipFill>
          <a:blip r:embed="rId3"/>
          <a:stretch>
            <a:fillRect/>
          </a:stretch>
        </p:blipFill>
        <p:spPr>
          <a:xfrm>
            <a:off x="-19860" y="-78585"/>
            <a:ext cx="12192000" cy="2776999"/>
          </a:xfrm>
          <a:prstGeom prst="rect">
            <a:avLst/>
          </a:prstGeom>
        </p:spPr>
      </p:pic>
      <p:grpSp>
        <p:nvGrpSpPr>
          <p:cNvPr id="58" name="Groupe 57">
            <a:extLst>
              <a:ext uri="{FF2B5EF4-FFF2-40B4-BE49-F238E27FC236}">
                <a16:creationId xmlns:a16="http://schemas.microsoft.com/office/drawing/2014/main" id="{33B53D7D-3A14-BEC1-00B5-429110C20904}"/>
              </a:ext>
            </a:extLst>
          </p:cNvPr>
          <p:cNvGrpSpPr/>
          <p:nvPr/>
        </p:nvGrpSpPr>
        <p:grpSpPr>
          <a:xfrm>
            <a:off x="0" y="2720340"/>
            <a:ext cx="12192000" cy="2540506"/>
            <a:chOff x="0" y="3429000"/>
            <a:chExt cx="12192000" cy="2540506"/>
          </a:xfrm>
        </p:grpSpPr>
        <p:pic>
          <p:nvPicPr>
            <p:cNvPr id="4" name="Image 3">
              <a:extLst>
                <a:ext uri="{FF2B5EF4-FFF2-40B4-BE49-F238E27FC236}">
                  <a16:creationId xmlns:a16="http://schemas.microsoft.com/office/drawing/2014/main" id="{559D6818-3693-EE40-A0EB-D78EC9FA84B8}"/>
                </a:ext>
              </a:extLst>
            </p:cNvPr>
            <p:cNvPicPr>
              <a:picLocks noChangeAspect="1"/>
            </p:cNvPicPr>
            <p:nvPr/>
          </p:nvPicPr>
          <p:blipFill>
            <a:blip r:embed="rId4"/>
            <a:stretch>
              <a:fillRect/>
            </a:stretch>
          </p:blipFill>
          <p:spPr>
            <a:xfrm>
              <a:off x="0" y="3429000"/>
              <a:ext cx="12192000" cy="2540506"/>
            </a:xfrm>
            <a:prstGeom prst="rect">
              <a:avLst/>
            </a:prstGeom>
          </p:spPr>
        </p:pic>
        <p:sp>
          <p:nvSpPr>
            <p:cNvPr id="3" name="Rectangle 2">
              <a:extLst>
                <a:ext uri="{FF2B5EF4-FFF2-40B4-BE49-F238E27FC236}">
                  <a16:creationId xmlns:a16="http://schemas.microsoft.com/office/drawing/2014/main" id="{B3F05500-CCD7-4AA4-B98E-CC3F3CD77D40}"/>
                </a:ext>
              </a:extLst>
            </p:cNvPr>
            <p:cNvSpPr/>
            <p:nvPr/>
          </p:nvSpPr>
          <p:spPr>
            <a:xfrm>
              <a:off x="2104119" y="3898760"/>
              <a:ext cx="1143261" cy="10048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55F944F0-0ACA-4ED8-88ED-FB7D512071E0}"/>
                </a:ext>
              </a:extLst>
            </p:cNvPr>
            <p:cNvSpPr/>
            <p:nvPr/>
          </p:nvSpPr>
          <p:spPr>
            <a:xfrm>
              <a:off x="6251749" y="3898760"/>
              <a:ext cx="723482" cy="10048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19ED6B16-82DB-4EB9-A5B0-A4EDDE67BA8A}"/>
                </a:ext>
              </a:extLst>
            </p:cNvPr>
            <p:cNvSpPr/>
            <p:nvPr/>
          </p:nvSpPr>
          <p:spPr>
            <a:xfrm>
              <a:off x="2572743" y="4198255"/>
              <a:ext cx="2470220" cy="10048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D978B542-9C79-48CA-8AC5-32451D12D220}"/>
                </a:ext>
              </a:extLst>
            </p:cNvPr>
            <p:cNvSpPr/>
            <p:nvPr/>
          </p:nvSpPr>
          <p:spPr>
            <a:xfrm>
              <a:off x="4362658" y="4523433"/>
              <a:ext cx="1718739" cy="10048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91F3A9B2-BC22-431E-B899-832246BFE412}"/>
                </a:ext>
              </a:extLst>
            </p:cNvPr>
            <p:cNvSpPr/>
            <p:nvPr/>
          </p:nvSpPr>
          <p:spPr>
            <a:xfrm>
              <a:off x="5653207" y="4833649"/>
              <a:ext cx="1040670" cy="10048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647C0623-F33D-4CB2-B583-DB1AA1A7E022}"/>
                </a:ext>
              </a:extLst>
            </p:cNvPr>
            <p:cNvSpPr/>
            <p:nvPr/>
          </p:nvSpPr>
          <p:spPr>
            <a:xfrm>
              <a:off x="6693877" y="4531824"/>
              <a:ext cx="1286107" cy="29177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2725FAA8-9124-4751-8D41-82A498B1015A}"/>
                </a:ext>
              </a:extLst>
            </p:cNvPr>
            <p:cNvSpPr/>
            <p:nvPr/>
          </p:nvSpPr>
          <p:spPr>
            <a:xfrm>
              <a:off x="8238810" y="4499198"/>
              <a:ext cx="1508745" cy="13476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6D80DE49-F89F-4A9C-8F3B-15E80B8FB629}"/>
                </a:ext>
              </a:extLst>
            </p:cNvPr>
            <p:cNvSpPr/>
            <p:nvPr/>
          </p:nvSpPr>
          <p:spPr>
            <a:xfrm>
              <a:off x="8740807" y="3898760"/>
              <a:ext cx="1985388" cy="10274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D365F52E-A0A9-4BB6-9B95-5E6BF5796FF9}"/>
                </a:ext>
              </a:extLst>
            </p:cNvPr>
            <p:cNvSpPr/>
            <p:nvPr/>
          </p:nvSpPr>
          <p:spPr>
            <a:xfrm>
              <a:off x="10032442" y="4509246"/>
              <a:ext cx="1849674" cy="13476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A89C7637-0FA9-403B-B365-73BA526F5C5C}"/>
                </a:ext>
              </a:extLst>
            </p:cNvPr>
            <p:cNvSpPr txBox="1"/>
            <p:nvPr/>
          </p:nvSpPr>
          <p:spPr>
            <a:xfrm>
              <a:off x="6340017" y="3835939"/>
              <a:ext cx="546945" cy="246221"/>
            </a:xfrm>
            <a:prstGeom prst="rect">
              <a:avLst/>
            </a:prstGeom>
            <a:noFill/>
          </p:spPr>
          <p:txBody>
            <a:bodyPr wrap="none" rtlCol="0">
              <a:spAutoFit/>
            </a:bodyPr>
            <a:lstStyle/>
            <a:p>
              <a:r>
                <a:rPr lang="fr-FR" sz="1000" dirty="0"/>
                <a:t>DP-like</a:t>
              </a:r>
            </a:p>
          </p:txBody>
        </p:sp>
        <p:sp>
          <p:nvSpPr>
            <p:cNvPr id="15" name="ZoneTexte 14">
              <a:extLst>
                <a:ext uri="{FF2B5EF4-FFF2-40B4-BE49-F238E27FC236}">
                  <a16:creationId xmlns:a16="http://schemas.microsoft.com/office/drawing/2014/main" id="{3A7E8B78-3A0A-413F-B4BD-FEDDD063E21C}"/>
                </a:ext>
              </a:extLst>
            </p:cNvPr>
            <p:cNvSpPr txBox="1"/>
            <p:nvPr/>
          </p:nvSpPr>
          <p:spPr>
            <a:xfrm>
              <a:off x="5667099" y="4758249"/>
              <a:ext cx="1040670" cy="246221"/>
            </a:xfrm>
            <a:prstGeom prst="rect">
              <a:avLst/>
            </a:prstGeom>
            <a:noFill/>
          </p:spPr>
          <p:txBody>
            <a:bodyPr wrap="none" rtlCol="0">
              <a:spAutoFit/>
            </a:bodyPr>
            <a:lstStyle/>
            <a:p>
              <a:r>
                <a:rPr lang="fr-FR" sz="1000" dirty="0"/>
                <a:t>Uncharacterized</a:t>
              </a:r>
            </a:p>
          </p:txBody>
        </p:sp>
        <p:sp>
          <p:nvSpPr>
            <p:cNvPr id="16" name="ZoneTexte 15">
              <a:extLst>
                <a:ext uri="{FF2B5EF4-FFF2-40B4-BE49-F238E27FC236}">
                  <a16:creationId xmlns:a16="http://schemas.microsoft.com/office/drawing/2014/main" id="{54C89B9A-76A4-4232-A5AD-880F45D7FF2D}"/>
                </a:ext>
              </a:extLst>
            </p:cNvPr>
            <p:cNvSpPr txBox="1"/>
            <p:nvPr/>
          </p:nvSpPr>
          <p:spPr>
            <a:xfrm>
              <a:off x="4357400" y="4442984"/>
              <a:ext cx="1718740" cy="246221"/>
            </a:xfrm>
            <a:prstGeom prst="rect">
              <a:avLst/>
            </a:prstGeom>
            <a:noFill/>
          </p:spPr>
          <p:txBody>
            <a:bodyPr wrap="none" rtlCol="0">
              <a:spAutoFit/>
            </a:bodyPr>
            <a:lstStyle/>
            <a:p>
              <a:r>
                <a:rPr lang="fr-FR" sz="1000" dirty="0" err="1"/>
                <a:t>Glycosyltransferase</a:t>
              </a:r>
              <a:r>
                <a:rPr lang="fr-FR" sz="1000" dirty="0"/>
                <a:t> (</a:t>
              </a:r>
              <a:r>
                <a:rPr lang="fr-FR" sz="1000" dirty="0" err="1"/>
                <a:t>cell</a:t>
              </a:r>
              <a:r>
                <a:rPr lang="fr-FR" sz="1000" dirty="0"/>
                <a:t> </a:t>
              </a:r>
              <a:r>
                <a:rPr lang="fr-FR" sz="1000" dirty="0" err="1"/>
                <a:t>wall</a:t>
              </a:r>
              <a:r>
                <a:rPr lang="fr-FR" sz="1000" dirty="0"/>
                <a:t>)</a:t>
              </a:r>
            </a:p>
          </p:txBody>
        </p:sp>
        <p:sp>
          <p:nvSpPr>
            <p:cNvPr id="17" name="ZoneTexte 16">
              <a:extLst>
                <a:ext uri="{FF2B5EF4-FFF2-40B4-BE49-F238E27FC236}">
                  <a16:creationId xmlns:a16="http://schemas.microsoft.com/office/drawing/2014/main" id="{A4C1B05F-6B9F-4066-A6F9-47F6B41AE5D1}"/>
                </a:ext>
              </a:extLst>
            </p:cNvPr>
            <p:cNvSpPr txBox="1"/>
            <p:nvPr/>
          </p:nvSpPr>
          <p:spPr>
            <a:xfrm>
              <a:off x="2675750" y="4121499"/>
              <a:ext cx="2347117" cy="246221"/>
            </a:xfrm>
            <a:prstGeom prst="rect">
              <a:avLst/>
            </a:prstGeom>
            <a:noFill/>
          </p:spPr>
          <p:txBody>
            <a:bodyPr wrap="none" rtlCol="0">
              <a:spAutoFit/>
            </a:bodyPr>
            <a:lstStyle/>
            <a:p>
              <a:r>
                <a:rPr lang="fr-FR" sz="1000" dirty="0" err="1"/>
                <a:t>Nucleoside</a:t>
              </a:r>
              <a:r>
                <a:rPr lang="fr-FR" sz="1000" dirty="0"/>
                <a:t>-diphosphate-</a:t>
              </a:r>
              <a:r>
                <a:rPr lang="fr-FR" sz="1000" dirty="0" err="1"/>
                <a:t>sugar</a:t>
              </a:r>
              <a:r>
                <a:rPr lang="fr-FR" sz="1000" dirty="0"/>
                <a:t> </a:t>
              </a:r>
              <a:r>
                <a:rPr lang="fr-FR" sz="1000" dirty="0" err="1"/>
                <a:t>epimerase</a:t>
              </a:r>
              <a:endParaRPr lang="fr-FR" sz="1000" dirty="0"/>
            </a:p>
          </p:txBody>
        </p:sp>
        <p:sp>
          <p:nvSpPr>
            <p:cNvPr id="18" name="ZoneTexte 17">
              <a:extLst>
                <a:ext uri="{FF2B5EF4-FFF2-40B4-BE49-F238E27FC236}">
                  <a16:creationId xmlns:a16="http://schemas.microsoft.com/office/drawing/2014/main" id="{69E81C4B-49F6-4E96-9956-830905382380}"/>
                </a:ext>
              </a:extLst>
            </p:cNvPr>
            <p:cNvSpPr txBox="1"/>
            <p:nvPr/>
          </p:nvSpPr>
          <p:spPr>
            <a:xfrm>
              <a:off x="2122050" y="3824198"/>
              <a:ext cx="1143262" cy="246221"/>
            </a:xfrm>
            <a:prstGeom prst="rect">
              <a:avLst/>
            </a:prstGeom>
            <a:noFill/>
          </p:spPr>
          <p:txBody>
            <a:bodyPr wrap="none" rtlCol="0">
              <a:spAutoFit/>
            </a:bodyPr>
            <a:lstStyle/>
            <a:p>
              <a:r>
                <a:rPr lang="fr-FR" sz="1000" dirty="0" err="1"/>
                <a:t>Methyltransferase</a:t>
              </a:r>
              <a:endParaRPr lang="fr-FR" sz="1000" dirty="0"/>
            </a:p>
          </p:txBody>
        </p:sp>
        <p:sp>
          <p:nvSpPr>
            <p:cNvPr id="19" name="ZoneTexte 18">
              <a:extLst>
                <a:ext uri="{FF2B5EF4-FFF2-40B4-BE49-F238E27FC236}">
                  <a16:creationId xmlns:a16="http://schemas.microsoft.com/office/drawing/2014/main" id="{681F7D8F-3E6F-45E2-830C-38711AAB9EE6}"/>
                </a:ext>
              </a:extLst>
            </p:cNvPr>
            <p:cNvSpPr txBox="1"/>
            <p:nvPr/>
          </p:nvSpPr>
          <p:spPr>
            <a:xfrm>
              <a:off x="6653719" y="4489150"/>
              <a:ext cx="1443024" cy="400110"/>
            </a:xfrm>
            <a:prstGeom prst="rect">
              <a:avLst/>
            </a:prstGeom>
            <a:noFill/>
          </p:spPr>
          <p:txBody>
            <a:bodyPr wrap="none" rtlCol="0">
              <a:spAutoFit/>
            </a:bodyPr>
            <a:lstStyle/>
            <a:p>
              <a:r>
                <a:rPr lang="fr-FR" sz="1000" dirty="0"/>
                <a:t>Regulator of </a:t>
              </a:r>
              <a:r>
                <a:rPr lang="fr-FR" sz="1000" dirty="0" err="1"/>
                <a:t>nucleoside</a:t>
              </a:r>
              <a:r>
                <a:rPr lang="fr-FR" sz="1000" dirty="0"/>
                <a:t> </a:t>
              </a:r>
            </a:p>
            <a:p>
              <a:r>
                <a:rPr lang="fr-FR" sz="1000" dirty="0"/>
                <a:t>diphosphate kinase</a:t>
              </a:r>
            </a:p>
          </p:txBody>
        </p:sp>
        <p:sp>
          <p:nvSpPr>
            <p:cNvPr id="20" name="ZoneTexte 19">
              <a:extLst>
                <a:ext uri="{FF2B5EF4-FFF2-40B4-BE49-F238E27FC236}">
                  <a16:creationId xmlns:a16="http://schemas.microsoft.com/office/drawing/2014/main" id="{7960F525-3E21-4B9C-B17E-168854C97C83}"/>
                </a:ext>
              </a:extLst>
            </p:cNvPr>
            <p:cNvSpPr txBox="1"/>
            <p:nvPr/>
          </p:nvSpPr>
          <p:spPr>
            <a:xfrm>
              <a:off x="8224755" y="4441539"/>
              <a:ext cx="1508746" cy="246221"/>
            </a:xfrm>
            <a:prstGeom prst="rect">
              <a:avLst/>
            </a:prstGeom>
            <a:noFill/>
          </p:spPr>
          <p:txBody>
            <a:bodyPr wrap="none" rtlCol="0">
              <a:spAutoFit/>
            </a:bodyPr>
            <a:lstStyle/>
            <a:p>
              <a:r>
                <a:rPr lang="fr-FR" sz="1000" dirty="0" err="1"/>
                <a:t>Glutathione</a:t>
              </a:r>
              <a:r>
                <a:rPr lang="fr-FR" sz="1000" dirty="0"/>
                <a:t> S-</a:t>
              </a:r>
              <a:r>
                <a:rPr lang="fr-FR" sz="1000" dirty="0" err="1"/>
                <a:t>transferase</a:t>
              </a:r>
              <a:endParaRPr lang="fr-FR" sz="1000" dirty="0"/>
            </a:p>
          </p:txBody>
        </p:sp>
        <p:sp>
          <p:nvSpPr>
            <p:cNvPr id="21" name="ZoneTexte 20">
              <a:extLst>
                <a:ext uri="{FF2B5EF4-FFF2-40B4-BE49-F238E27FC236}">
                  <a16:creationId xmlns:a16="http://schemas.microsoft.com/office/drawing/2014/main" id="{CFB295F5-E83B-4068-BB1C-B1511CA8A4C9}"/>
                </a:ext>
              </a:extLst>
            </p:cNvPr>
            <p:cNvSpPr txBox="1"/>
            <p:nvPr/>
          </p:nvSpPr>
          <p:spPr>
            <a:xfrm>
              <a:off x="8690214" y="3835939"/>
              <a:ext cx="2114681" cy="246221"/>
            </a:xfrm>
            <a:prstGeom prst="rect">
              <a:avLst/>
            </a:prstGeom>
            <a:noFill/>
          </p:spPr>
          <p:txBody>
            <a:bodyPr wrap="none" rtlCol="0">
              <a:spAutoFit/>
            </a:bodyPr>
            <a:lstStyle/>
            <a:p>
              <a:r>
                <a:rPr lang="fr-FR" sz="1000" dirty="0" err="1"/>
                <a:t>Transcriptional</a:t>
              </a:r>
              <a:r>
                <a:rPr lang="fr-FR" sz="1000" dirty="0"/>
                <a:t> regulator, </a:t>
              </a:r>
              <a:r>
                <a:rPr lang="fr-FR" sz="1000" dirty="0" err="1"/>
                <a:t>HxlR</a:t>
              </a:r>
              <a:r>
                <a:rPr lang="fr-FR" sz="1000" dirty="0"/>
                <a:t> </a:t>
              </a:r>
              <a:r>
                <a:rPr lang="fr-FR" sz="1000" dirty="0" err="1"/>
                <a:t>family</a:t>
              </a:r>
              <a:endParaRPr lang="fr-FR" sz="1000" dirty="0"/>
            </a:p>
          </p:txBody>
        </p:sp>
        <p:sp>
          <p:nvSpPr>
            <p:cNvPr id="22" name="ZoneTexte 21">
              <a:extLst>
                <a:ext uri="{FF2B5EF4-FFF2-40B4-BE49-F238E27FC236}">
                  <a16:creationId xmlns:a16="http://schemas.microsoft.com/office/drawing/2014/main" id="{3970FDDB-19B0-480C-89A5-EE0FFB99B4C0}"/>
                </a:ext>
              </a:extLst>
            </p:cNvPr>
            <p:cNvSpPr txBox="1"/>
            <p:nvPr/>
          </p:nvSpPr>
          <p:spPr>
            <a:xfrm>
              <a:off x="9960713" y="4442984"/>
              <a:ext cx="2004075" cy="246221"/>
            </a:xfrm>
            <a:prstGeom prst="rect">
              <a:avLst/>
            </a:prstGeom>
            <a:noFill/>
          </p:spPr>
          <p:txBody>
            <a:bodyPr wrap="none" rtlCol="0">
              <a:spAutoFit/>
            </a:bodyPr>
            <a:lstStyle/>
            <a:p>
              <a:r>
                <a:rPr lang="fr-FR" sz="1000" dirty="0"/>
                <a:t>Type II/IV secretion system protein</a:t>
              </a:r>
            </a:p>
          </p:txBody>
        </p:sp>
        <p:sp>
          <p:nvSpPr>
            <p:cNvPr id="23" name="Rectangle 22">
              <a:extLst>
                <a:ext uri="{FF2B5EF4-FFF2-40B4-BE49-F238E27FC236}">
                  <a16:creationId xmlns:a16="http://schemas.microsoft.com/office/drawing/2014/main" id="{F9F310A6-E167-4EB6-8F46-D1031F7F6F7E}"/>
                </a:ext>
              </a:extLst>
            </p:cNvPr>
            <p:cNvSpPr/>
            <p:nvPr/>
          </p:nvSpPr>
          <p:spPr>
            <a:xfrm>
              <a:off x="3103808" y="4020247"/>
              <a:ext cx="1258850" cy="78185"/>
            </a:xfrm>
            <a:prstGeom prst="rect">
              <a:avLst/>
            </a:prstGeom>
            <a:solidFill>
              <a:srgbClr val="DD0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AF587D25-4C8C-4538-A893-48779FDF3F56}"/>
                </a:ext>
              </a:extLst>
            </p:cNvPr>
            <p:cNvSpPr/>
            <p:nvPr/>
          </p:nvSpPr>
          <p:spPr>
            <a:xfrm>
              <a:off x="4362657" y="4327377"/>
              <a:ext cx="1658215" cy="78185"/>
            </a:xfrm>
            <a:prstGeom prst="rect">
              <a:avLst/>
            </a:prstGeom>
            <a:solidFill>
              <a:srgbClr val="DD0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568CD6A6-B784-4D14-9B16-2744D71CFA39}"/>
                </a:ext>
              </a:extLst>
            </p:cNvPr>
            <p:cNvSpPr/>
            <p:nvPr/>
          </p:nvSpPr>
          <p:spPr>
            <a:xfrm>
              <a:off x="2438399" y="3714749"/>
              <a:ext cx="620333" cy="78185"/>
            </a:xfrm>
            <a:prstGeom prst="rect">
              <a:avLst/>
            </a:prstGeom>
            <a:solidFill>
              <a:srgbClr val="DD0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E4470194-0694-4D7D-80EC-E9642AA089F2}"/>
                </a:ext>
              </a:extLst>
            </p:cNvPr>
            <p:cNvSpPr/>
            <p:nvPr/>
          </p:nvSpPr>
          <p:spPr>
            <a:xfrm>
              <a:off x="7016956" y="4334524"/>
              <a:ext cx="688100" cy="7818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133199DC-82E2-45F3-BCB3-97B4357448AB}"/>
                </a:ext>
              </a:extLst>
            </p:cNvPr>
            <p:cNvSpPr/>
            <p:nvPr/>
          </p:nvSpPr>
          <p:spPr>
            <a:xfrm>
              <a:off x="9376573" y="3713209"/>
              <a:ext cx="752662" cy="7818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0D484E72-BCEC-4820-BED3-DC0153707A50}"/>
                </a:ext>
              </a:extLst>
            </p:cNvPr>
            <p:cNvSpPr/>
            <p:nvPr/>
          </p:nvSpPr>
          <p:spPr>
            <a:xfrm>
              <a:off x="10129234" y="4333816"/>
              <a:ext cx="1551903" cy="70415"/>
            </a:xfrm>
            <a:prstGeom prst="rect">
              <a:avLst/>
            </a:prstGeom>
            <a:solidFill>
              <a:srgbClr val="DD0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9019AD79-6129-4E63-917F-C47FEE25DD66}"/>
                </a:ext>
              </a:extLst>
            </p:cNvPr>
            <p:cNvSpPr/>
            <p:nvPr/>
          </p:nvSpPr>
          <p:spPr>
            <a:xfrm>
              <a:off x="8242682" y="4327378"/>
              <a:ext cx="973033" cy="81172"/>
            </a:xfrm>
            <a:prstGeom prst="rect">
              <a:avLst/>
            </a:prstGeom>
            <a:solidFill>
              <a:srgbClr val="DD09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Flèche : bas 29">
              <a:extLst>
                <a:ext uri="{FF2B5EF4-FFF2-40B4-BE49-F238E27FC236}">
                  <a16:creationId xmlns:a16="http://schemas.microsoft.com/office/drawing/2014/main" id="{9B72C458-ABC6-4AB8-872F-F531BA3027C2}"/>
                </a:ext>
              </a:extLst>
            </p:cNvPr>
            <p:cNvSpPr/>
            <p:nvPr/>
          </p:nvSpPr>
          <p:spPr>
            <a:xfrm rot="16200000">
              <a:off x="6355762" y="3688956"/>
              <a:ext cx="80129" cy="111618"/>
            </a:xfrm>
            <a:prstGeom prst="down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Flèche : bas 30">
              <a:extLst>
                <a:ext uri="{FF2B5EF4-FFF2-40B4-BE49-F238E27FC236}">
                  <a16:creationId xmlns:a16="http://schemas.microsoft.com/office/drawing/2014/main" id="{ED41ECDF-7D4E-4F99-A211-42E2E4128E2A}"/>
                </a:ext>
              </a:extLst>
            </p:cNvPr>
            <p:cNvSpPr/>
            <p:nvPr/>
          </p:nvSpPr>
          <p:spPr>
            <a:xfrm rot="16200000">
              <a:off x="9231460" y="3690631"/>
              <a:ext cx="80129" cy="111618"/>
            </a:xfrm>
            <a:prstGeom prst="down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Rectangle 31">
              <a:extLst>
                <a:ext uri="{FF2B5EF4-FFF2-40B4-BE49-F238E27FC236}">
                  <a16:creationId xmlns:a16="http://schemas.microsoft.com/office/drawing/2014/main" id="{5D279468-0A46-4136-BA2F-79278C2C6F89}"/>
                </a:ext>
              </a:extLst>
            </p:cNvPr>
            <p:cNvSpPr/>
            <p:nvPr/>
          </p:nvSpPr>
          <p:spPr>
            <a:xfrm>
              <a:off x="6020872" y="4638426"/>
              <a:ext cx="183280" cy="90192"/>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43" name="Rectangle 42">
            <a:extLst>
              <a:ext uri="{FF2B5EF4-FFF2-40B4-BE49-F238E27FC236}">
                <a16:creationId xmlns:a16="http://schemas.microsoft.com/office/drawing/2014/main" id="{52D3C3F3-AD7D-02CF-419A-16F1A73E9822}"/>
              </a:ext>
            </a:extLst>
          </p:cNvPr>
          <p:cNvSpPr/>
          <p:nvPr/>
        </p:nvSpPr>
        <p:spPr>
          <a:xfrm>
            <a:off x="3853004" y="5312644"/>
            <a:ext cx="3920818" cy="369332"/>
          </a:xfrm>
          <a:prstGeom prst="rect">
            <a:avLst/>
          </a:prstGeom>
        </p:spPr>
        <p:txBody>
          <a:bodyPr wrap="none">
            <a:spAutoFit/>
          </a:bodyPr>
          <a:lstStyle/>
          <a:p>
            <a:pPr algn="ctr"/>
            <a:r>
              <a:rPr lang="fr-FR" dirty="0"/>
              <a:t>Genomic zone of </a:t>
            </a:r>
            <a:r>
              <a:rPr lang="fr-FR" i="1" dirty="0"/>
              <a:t>stigmatella </a:t>
            </a:r>
            <a:r>
              <a:rPr lang="en-GB" i="1" dirty="0"/>
              <a:t>erecta</a:t>
            </a:r>
            <a:r>
              <a:rPr lang="fr-FR" i="1" dirty="0"/>
              <a:t> DPL</a:t>
            </a:r>
          </a:p>
        </p:txBody>
      </p:sp>
      <p:grpSp>
        <p:nvGrpSpPr>
          <p:cNvPr id="44" name="Groupe 43">
            <a:extLst>
              <a:ext uri="{FF2B5EF4-FFF2-40B4-BE49-F238E27FC236}">
                <a16:creationId xmlns:a16="http://schemas.microsoft.com/office/drawing/2014/main" id="{E4221C2E-1366-EE3A-F418-126EDF0632C4}"/>
              </a:ext>
            </a:extLst>
          </p:cNvPr>
          <p:cNvGrpSpPr/>
          <p:nvPr/>
        </p:nvGrpSpPr>
        <p:grpSpPr>
          <a:xfrm>
            <a:off x="166869" y="6357785"/>
            <a:ext cx="7757113" cy="446675"/>
            <a:chOff x="166869" y="6357785"/>
            <a:chExt cx="7757113" cy="446675"/>
          </a:xfrm>
        </p:grpSpPr>
        <p:sp>
          <p:nvSpPr>
            <p:cNvPr id="45" name="Rectangle 44">
              <a:extLst>
                <a:ext uri="{FF2B5EF4-FFF2-40B4-BE49-F238E27FC236}">
                  <a16:creationId xmlns:a16="http://schemas.microsoft.com/office/drawing/2014/main" id="{035B3ADF-BAEF-AEB1-791B-B0F3B9F79C2E}"/>
                </a:ext>
              </a:extLst>
            </p:cNvPr>
            <p:cNvSpPr/>
            <p:nvPr/>
          </p:nvSpPr>
          <p:spPr>
            <a:xfrm>
              <a:off x="166869" y="6402309"/>
              <a:ext cx="342061" cy="146398"/>
            </a:xfrm>
            <a:prstGeom prst="rect">
              <a:avLst/>
            </a:prstGeom>
            <a:solidFill>
              <a:srgbClr val="F216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46" name="Rectangle 45">
              <a:extLst>
                <a:ext uri="{FF2B5EF4-FFF2-40B4-BE49-F238E27FC236}">
                  <a16:creationId xmlns:a16="http://schemas.microsoft.com/office/drawing/2014/main" id="{791AD1CA-B113-A61D-CF03-50F9259D2C3C}"/>
                </a:ext>
              </a:extLst>
            </p:cNvPr>
            <p:cNvSpPr/>
            <p:nvPr/>
          </p:nvSpPr>
          <p:spPr>
            <a:xfrm>
              <a:off x="166869" y="6600254"/>
              <a:ext cx="342061" cy="14639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47" name="Rectangle 46">
              <a:extLst>
                <a:ext uri="{FF2B5EF4-FFF2-40B4-BE49-F238E27FC236}">
                  <a16:creationId xmlns:a16="http://schemas.microsoft.com/office/drawing/2014/main" id="{9A7A0091-71CE-B125-02EA-A5DB1FC79E07}"/>
                </a:ext>
              </a:extLst>
            </p:cNvPr>
            <p:cNvSpPr/>
            <p:nvPr/>
          </p:nvSpPr>
          <p:spPr>
            <a:xfrm>
              <a:off x="2983191" y="6395577"/>
              <a:ext cx="342061" cy="14639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48" name="Rectangle 47">
              <a:extLst>
                <a:ext uri="{FF2B5EF4-FFF2-40B4-BE49-F238E27FC236}">
                  <a16:creationId xmlns:a16="http://schemas.microsoft.com/office/drawing/2014/main" id="{2572177D-927A-8983-677E-063A0131B67F}"/>
                </a:ext>
              </a:extLst>
            </p:cNvPr>
            <p:cNvSpPr/>
            <p:nvPr/>
          </p:nvSpPr>
          <p:spPr>
            <a:xfrm>
              <a:off x="2983366" y="6598278"/>
              <a:ext cx="342061" cy="1463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49" name="Flèche : bas 63">
              <a:extLst>
                <a:ext uri="{FF2B5EF4-FFF2-40B4-BE49-F238E27FC236}">
                  <a16:creationId xmlns:a16="http://schemas.microsoft.com/office/drawing/2014/main" id="{C61AE982-A014-3828-9215-D2221BD58BA5}"/>
                </a:ext>
              </a:extLst>
            </p:cNvPr>
            <p:cNvSpPr/>
            <p:nvPr/>
          </p:nvSpPr>
          <p:spPr>
            <a:xfrm rot="16200000">
              <a:off x="5568221" y="6404741"/>
              <a:ext cx="146398" cy="191375"/>
            </a:xfrm>
            <a:prstGeom prst="down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dirty="0"/>
            </a:p>
          </p:txBody>
        </p:sp>
        <p:sp>
          <p:nvSpPr>
            <p:cNvPr id="50" name="ZoneTexte 49">
              <a:extLst>
                <a:ext uri="{FF2B5EF4-FFF2-40B4-BE49-F238E27FC236}">
                  <a16:creationId xmlns:a16="http://schemas.microsoft.com/office/drawing/2014/main" id="{DB13FF29-410C-887E-7774-F9C00AB0BDEA}"/>
                </a:ext>
              </a:extLst>
            </p:cNvPr>
            <p:cNvSpPr txBox="1"/>
            <p:nvPr/>
          </p:nvSpPr>
          <p:spPr>
            <a:xfrm>
              <a:off x="507833" y="6357785"/>
              <a:ext cx="2113079" cy="230832"/>
            </a:xfrm>
            <a:prstGeom prst="rect">
              <a:avLst/>
            </a:prstGeom>
            <a:noFill/>
          </p:spPr>
          <p:txBody>
            <a:bodyPr wrap="none" rtlCol="0">
              <a:spAutoFit/>
            </a:bodyPr>
            <a:lstStyle/>
            <a:p>
              <a:r>
                <a:rPr lang="fr-FR" sz="900" dirty="0"/>
                <a:t>Gene involved in compound biosynthesis</a:t>
              </a:r>
            </a:p>
          </p:txBody>
        </p:sp>
        <p:sp>
          <p:nvSpPr>
            <p:cNvPr id="51" name="ZoneTexte 50">
              <a:extLst>
                <a:ext uri="{FF2B5EF4-FFF2-40B4-BE49-F238E27FC236}">
                  <a16:creationId xmlns:a16="http://schemas.microsoft.com/office/drawing/2014/main" id="{44CF29CD-2C2C-D871-449C-30972BCE0045}"/>
                </a:ext>
              </a:extLst>
            </p:cNvPr>
            <p:cNvSpPr txBox="1"/>
            <p:nvPr/>
          </p:nvSpPr>
          <p:spPr>
            <a:xfrm>
              <a:off x="507833" y="6556072"/>
              <a:ext cx="1970411" cy="230832"/>
            </a:xfrm>
            <a:prstGeom prst="rect">
              <a:avLst/>
            </a:prstGeom>
            <a:noFill/>
          </p:spPr>
          <p:txBody>
            <a:bodyPr wrap="none" rtlCol="0">
              <a:spAutoFit/>
            </a:bodyPr>
            <a:lstStyle/>
            <a:p>
              <a:r>
                <a:rPr lang="fr-FR" sz="900" dirty="0"/>
                <a:t>Gene involved in compound transport</a:t>
              </a:r>
            </a:p>
          </p:txBody>
        </p:sp>
        <p:sp>
          <p:nvSpPr>
            <p:cNvPr id="52" name="ZoneTexte 51">
              <a:extLst>
                <a:ext uri="{FF2B5EF4-FFF2-40B4-BE49-F238E27FC236}">
                  <a16:creationId xmlns:a16="http://schemas.microsoft.com/office/drawing/2014/main" id="{6BD4DADB-CCD2-3BE4-6593-3C76833BF2B0}"/>
                </a:ext>
              </a:extLst>
            </p:cNvPr>
            <p:cNvSpPr txBox="1"/>
            <p:nvPr/>
          </p:nvSpPr>
          <p:spPr>
            <a:xfrm>
              <a:off x="3324155" y="6363461"/>
              <a:ext cx="946093" cy="230832"/>
            </a:xfrm>
            <a:prstGeom prst="rect">
              <a:avLst/>
            </a:prstGeom>
            <a:noFill/>
          </p:spPr>
          <p:txBody>
            <a:bodyPr wrap="none" rtlCol="0">
              <a:spAutoFit/>
            </a:bodyPr>
            <a:lstStyle/>
            <a:p>
              <a:r>
                <a:rPr lang="fr-FR" sz="900" dirty="0"/>
                <a:t>Regulation gene</a:t>
              </a:r>
            </a:p>
          </p:txBody>
        </p:sp>
        <p:sp>
          <p:nvSpPr>
            <p:cNvPr id="53" name="ZoneTexte 52">
              <a:extLst>
                <a:ext uri="{FF2B5EF4-FFF2-40B4-BE49-F238E27FC236}">
                  <a16:creationId xmlns:a16="http://schemas.microsoft.com/office/drawing/2014/main" id="{1CAA2DC1-B413-95D2-0E1F-6D95267C4587}"/>
                </a:ext>
              </a:extLst>
            </p:cNvPr>
            <p:cNvSpPr txBox="1"/>
            <p:nvPr/>
          </p:nvSpPr>
          <p:spPr>
            <a:xfrm>
              <a:off x="3325252" y="6560977"/>
              <a:ext cx="1919115" cy="230832"/>
            </a:xfrm>
            <a:prstGeom prst="rect">
              <a:avLst/>
            </a:prstGeom>
            <a:noFill/>
          </p:spPr>
          <p:txBody>
            <a:bodyPr wrap="none" rtlCol="0">
              <a:spAutoFit/>
            </a:bodyPr>
            <a:lstStyle/>
            <a:p>
              <a:r>
                <a:rPr lang="fr-FR" sz="900" dirty="0"/>
                <a:t>Uncharacterized protein coding gene</a:t>
              </a:r>
            </a:p>
          </p:txBody>
        </p:sp>
        <p:sp>
          <p:nvSpPr>
            <p:cNvPr id="54" name="ZoneTexte 53">
              <a:extLst>
                <a:ext uri="{FF2B5EF4-FFF2-40B4-BE49-F238E27FC236}">
                  <a16:creationId xmlns:a16="http://schemas.microsoft.com/office/drawing/2014/main" id="{5ADDADF9-8209-B66E-6901-0DD851F099E4}"/>
                </a:ext>
              </a:extLst>
            </p:cNvPr>
            <p:cNvSpPr txBox="1"/>
            <p:nvPr/>
          </p:nvSpPr>
          <p:spPr>
            <a:xfrm>
              <a:off x="5884641" y="6385012"/>
              <a:ext cx="2039341" cy="230832"/>
            </a:xfrm>
            <a:prstGeom prst="rect">
              <a:avLst/>
            </a:prstGeom>
            <a:noFill/>
          </p:spPr>
          <p:txBody>
            <a:bodyPr wrap="none" rtlCol="0">
              <a:spAutoFit/>
            </a:bodyPr>
            <a:lstStyle/>
            <a:p>
              <a:r>
                <a:rPr lang="fr-FR" sz="900" dirty="0"/>
                <a:t>Promotor predicted by Softberry server</a:t>
              </a:r>
            </a:p>
          </p:txBody>
        </p:sp>
        <p:sp>
          <p:nvSpPr>
            <p:cNvPr id="55" name="Rectangle 54">
              <a:extLst>
                <a:ext uri="{FF2B5EF4-FFF2-40B4-BE49-F238E27FC236}">
                  <a16:creationId xmlns:a16="http://schemas.microsoft.com/office/drawing/2014/main" id="{74A938FC-5212-EC56-5344-AC22A72C50CC}"/>
                </a:ext>
              </a:extLst>
            </p:cNvPr>
            <p:cNvSpPr/>
            <p:nvPr/>
          </p:nvSpPr>
          <p:spPr>
            <a:xfrm>
              <a:off x="5546278" y="6619230"/>
              <a:ext cx="342061" cy="14639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56" name="ZoneTexte 55">
              <a:extLst>
                <a:ext uri="{FF2B5EF4-FFF2-40B4-BE49-F238E27FC236}">
                  <a16:creationId xmlns:a16="http://schemas.microsoft.com/office/drawing/2014/main" id="{D43F6C58-38BD-684E-948B-869CCFFE5A57}"/>
                </a:ext>
              </a:extLst>
            </p:cNvPr>
            <p:cNvSpPr txBox="1"/>
            <p:nvPr/>
          </p:nvSpPr>
          <p:spPr>
            <a:xfrm>
              <a:off x="5888339" y="6573628"/>
              <a:ext cx="619080" cy="230832"/>
            </a:xfrm>
            <a:prstGeom prst="rect">
              <a:avLst/>
            </a:prstGeom>
            <a:noFill/>
          </p:spPr>
          <p:txBody>
            <a:bodyPr wrap="none" rtlCol="0">
              <a:spAutoFit/>
            </a:bodyPr>
            <a:lstStyle/>
            <a:p>
              <a:r>
                <a:rPr lang="fr-FR" sz="900" dirty="0"/>
                <a:t>DPL gene</a:t>
              </a:r>
            </a:p>
          </p:txBody>
        </p:sp>
      </p:grpSp>
      <p:sp>
        <p:nvSpPr>
          <p:cNvPr id="57" name="Rectangle 56">
            <a:extLst>
              <a:ext uri="{FF2B5EF4-FFF2-40B4-BE49-F238E27FC236}">
                <a16:creationId xmlns:a16="http://schemas.microsoft.com/office/drawing/2014/main" id="{BF640DCA-FA3F-EF32-46AB-1E511690BB78}"/>
              </a:ext>
            </a:extLst>
          </p:cNvPr>
          <p:cNvSpPr/>
          <p:nvPr/>
        </p:nvSpPr>
        <p:spPr>
          <a:xfrm>
            <a:off x="-205167" y="5642968"/>
            <a:ext cx="12456160" cy="646331"/>
          </a:xfrm>
          <a:prstGeom prst="rect">
            <a:avLst/>
          </a:prstGeom>
        </p:spPr>
        <p:txBody>
          <a:bodyPr wrap="square">
            <a:spAutoFit/>
          </a:bodyPr>
          <a:lstStyle/>
          <a:p>
            <a:pPr algn="ctr"/>
            <a:r>
              <a:rPr lang="fr-FR" dirty="0"/>
              <a:t>The cluster predictions shed-light : a </a:t>
            </a:r>
            <a:r>
              <a:rPr lang="fr-FR" i="1" dirty="0"/>
              <a:t>glycosyl transferase, a type II/type IV secretion system protein, few regulators etc…</a:t>
            </a:r>
            <a:r>
              <a:rPr lang="fr-FR" dirty="0"/>
              <a:t> coding genes</a:t>
            </a:r>
          </a:p>
        </p:txBody>
      </p:sp>
    </p:spTree>
    <p:extLst>
      <p:ext uri="{BB962C8B-B14F-4D97-AF65-F5344CB8AC3E}">
        <p14:creationId xmlns:p14="http://schemas.microsoft.com/office/powerpoint/2010/main" val="40747767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7BB511E-1C4D-9041-8907-4D6F035E70A1}"/>
              </a:ext>
            </a:extLst>
          </p:cNvPr>
          <p:cNvSpPr>
            <a:spLocks noGrp="1"/>
          </p:cNvSpPr>
          <p:nvPr>
            <p:ph type="sldNum" sz="quarter" idx="12"/>
          </p:nvPr>
        </p:nvSpPr>
        <p:spPr/>
        <p:txBody>
          <a:bodyPr/>
          <a:lstStyle/>
          <a:p>
            <a:fld id="{09686F39-2411-784F-95B3-ADDC13B8D7F1}" type="slidenum">
              <a:rPr lang="fr-FR" smtClean="0"/>
              <a:t>22</a:t>
            </a:fld>
            <a:endParaRPr lang="fr-FR"/>
          </a:p>
        </p:txBody>
      </p:sp>
      <p:pic>
        <p:nvPicPr>
          <p:cNvPr id="4" name="Image 3">
            <a:extLst>
              <a:ext uri="{FF2B5EF4-FFF2-40B4-BE49-F238E27FC236}">
                <a16:creationId xmlns:a16="http://schemas.microsoft.com/office/drawing/2014/main" id="{5A6B9720-0512-7B48-9B8B-1E8B98E7AAE8}"/>
              </a:ext>
            </a:extLst>
          </p:cNvPr>
          <p:cNvPicPr>
            <a:picLocks noChangeAspect="1"/>
          </p:cNvPicPr>
          <p:nvPr/>
        </p:nvPicPr>
        <p:blipFill rotWithShape="1">
          <a:blip r:embed="rId3"/>
          <a:srcRect t="47476"/>
          <a:stretch/>
        </p:blipFill>
        <p:spPr>
          <a:xfrm>
            <a:off x="0" y="2811780"/>
            <a:ext cx="12192000" cy="3429000"/>
          </a:xfrm>
          <a:prstGeom prst="rect">
            <a:avLst/>
          </a:prstGeom>
        </p:spPr>
      </p:pic>
      <p:pic>
        <p:nvPicPr>
          <p:cNvPr id="5" name="Image 4">
            <a:extLst>
              <a:ext uri="{FF2B5EF4-FFF2-40B4-BE49-F238E27FC236}">
                <a16:creationId xmlns:a16="http://schemas.microsoft.com/office/drawing/2014/main" id="{F95F4AFA-D349-404E-885C-21843A389DF5}"/>
              </a:ext>
            </a:extLst>
          </p:cNvPr>
          <p:cNvPicPr>
            <a:picLocks noChangeAspect="1"/>
          </p:cNvPicPr>
          <p:nvPr/>
        </p:nvPicPr>
        <p:blipFill>
          <a:blip r:embed="rId4"/>
          <a:stretch>
            <a:fillRect/>
          </a:stretch>
        </p:blipFill>
        <p:spPr>
          <a:xfrm>
            <a:off x="0" y="8783"/>
            <a:ext cx="12192000" cy="2765946"/>
          </a:xfrm>
          <a:prstGeom prst="rect">
            <a:avLst/>
          </a:prstGeom>
        </p:spPr>
      </p:pic>
      <p:sp>
        <p:nvSpPr>
          <p:cNvPr id="6" name="Rectangle 5">
            <a:extLst>
              <a:ext uri="{FF2B5EF4-FFF2-40B4-BE49-F238E27FC236}">
                <a16:creationId xmlns:a16="http://schemas.microsoft.com/office/drawing/2014/main" id="{B5D951CA-D25F-AD81-F60B-FF84B788CC2A}"/>
              </a:ext>
            </a:extLst>
          </p:cNvPr>
          <p:cNvSpPr/>
          <p:nvPr/>
        </p:nvSpPr>
        <p:spPr>
          <a:xfrm>
            <a:off x="3843686" y="6132711"/>
            <a:ext cx="4504631" cy="369332"/>
          </a:xfrm>
          <a:prstGeom prst="rect">
            <a:avLst/>
          </a:prstGeom>
        </p:spPr>
        <p:txBody>
          <a:bodyPr wrap="none">
            <a:spAutoFit/>
          </a:bodyPr>
          <a:lstStyle/>
          <a:p>
            <a:pPr algn="ctr"/>
            <a:r>
              <a:rPr lang="fr-FR" dirty="0"/>
              <a:t>Genomic zone of </a:t>
            </a:r>
            <a:r>
              <a:rPr lang="fr-FR" i="1" dirty="0"/>
              <a:t>Streptomyces alboflavus DPL</a:t>
            </a:r>
          </a:p>
        </p:txBody>
      </p:sp>
      <p:grpSp>
        <p:nvGrpSpPr>
          <p:cNvPr id="7" name="Groupe 6">
            <a:extLst>
              <a:ext uri="{FF2B5EF4-FFF2-40B4-BE49-F238E27FC236}">
                <a16:creationId xmlns:a16="http://schemas.microsoft.com/office/drawing/2014/main" id="{57C19BF4-ECB8-30B6-FC85-9713A69BB45E}"/>
              </a:ext>
            </a:extLst>
          </p:cNvPr>
          <p:cNvGrpSpPr/>
          <p:nvPr/>
        </p:nvGrpSpPr>
        <p:grpSpPr>
          <a:xfrm>
            <a:off x="166869" y="6426365"/>
            <a:ext cx="7757113" cy="446675"/>
            <a:chOff x="166869" y="6357785"/>
            <a:chExt cx="7757113" cy="446675"/>
          </a:xfrm>
        </p:grpSpPr>
        <p:sp>
          <p:nvSpPr>
            <p:cNvPr id="8" name="Rectangle 7">
              <a:extLst>
                <a:ext uri="{FF2B5EF4-FFF2-40B4-BE49-F238E27FC236}">
                  <a16:creationId xmlns:a16="http://schemas.microsoft.com/office/drawing/2014/main" id="{91CFFE05-1190-07E7-4C22-85E3C3D9BDA0}"/>
                </a:ext>
              </a:extLst>
            </p:cNvPr>
            <p:cNvSpPr/>
            <p:nvPr/>
          </p:nvSpPr>
          <p:spPr>
            <a:xfrm>
              <a:off x="166869" y="6402309"/>
              <a:ext cx="342061" cy="146398"/>
            </a:xfrm>
            <a:prstGeom prst="rect">
              <a:avLst/>
            </a:prstGeom>
            <a:solidFill>
              <a:srgbClr val="F216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9" name="Rectangle 8">
              <a:extLst>
                <a:ext uri="{FF2B5EF4-FFF2-40B4-BE49-F238E27FC236}">
                  <a16:creationId xmlns:a16="http://schemas.microsoft.com/office/drawing/2014/main" id="{6F55A833-CE2A-751C-F887-E9D03DA54BF2}"/>
                </a:ext>
              </a:extLst>
            </p:cNvPr>
            <p:cNvSpPr/>
            <p:nvPr/>
          </p:nvSpPr>
          <p:spPr>
            <a:xfrm>
              <a:off x="166869" y="6600254"/>
              <a:ext cx="342061" cy="14639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0" name="Rectangle 9">
              <a:extLst>
                <a:ext uri="{FF2B5EF4-FFF2-40B4-BE49-F238E27FC236}">
                  <a16:creationId xmlns:a16="http://schemas.microsoft.com/office/drawing/2014/main" id="{AB01680F-AFBF-94CA-FE47-CC4C579ED98E}"/>
                </a:ext>
              </a:extLst>
            </p:cNvPr>
            <p:cNvSpPr/>
            <p:nvPr/>
          </p:nvSpPr>
          <p:spPr>
            <a:xfrm>
              <a:off x="2983191" y="6395577"/>
              <a:ext cx="342061" cy="14639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1" name="Rectangle 10">
              <a:extLst>
                <a:ext uri="{FF2B5EF4-FFF2-40B4-BE49-F238E27FC236}">
                  <a16:creationId xmlns:a16="http://schemas.microsoft.com/office/drawing/2014/main" id="{1707419E-3FD8-5898-FA41-92D0ACCC83C2}"/>
                </a:ext>
              </a:extLst>
            </p:cNvPr>
            <p:cNvSpPr/>
            <p:nvPr/>
          </p:nvSpPr>
          <p:spPr>
            <a:xfrm>
              <a:off x="2983366" y="6598278"/>
              <a:ext cx="342061" cy="1463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2" name="Flèche : bas 63">
              <a:extLst>
                <a:ext uri="{FF2B5EF4-FFF2-40B4-BE49-F238E27FC236}">
                  <a16:creationId xmlns:a16="http://schemas.microsoft.com/office/drawing/2014/main" id="{317BE693-F615-5C7E-93B8-4DED45662C6D}"/>
                </a:ext>
              </a:extLst>
            </p:cNvPr>
            <p:cNvSpPr/>
            <p:nvPr/>
          </p:nvSpPr>
          <p:spPr>
            <a:xfrm rot="16200000">
              <a:off x="5568221" y="6404741"/>
              <a:ext cx="146398" cy="191375"/>
            </a:xfrm>
            <a:prstGeom prst="down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dirty="0"/>
            </a:p>
          </p:txBody>
        </p:sp>
        <p:sp>
          <p:nvSpPr>
            <p:cNvPr id="13" name="ZoneTexte 12">
              <a:extLst>
                <a:ext uri="{FF2B5EF4-FFF2-40B4-BE49-F238E27FC236}">
                  <a16:creationId xmlns:a16="http://schemas.microsoft.com/office/drawing/2014/main" id="{8266A39B-2F77-27F8-BDC2-9E334DF2B432}"/>
                </a:ext>
              </a:extLst>
            </p:cNvPr>
            <p:cNvSpPr txBox="1"/>
            <p:nvPr/>
          </p:nvSpPr>
          <p:spPr>
            <a:xfrm>
              <a:off x="507833" y="6357785"/>
              <a:ext cx="2113079" cy="230832"/>
            </a:xfrm>
            <a:prstGeom prst="rect">
              <a:avLst/>
            </a:prstGeom>
            <a:noFill/>
          </p:spPr>
          <p:txBody>
            <a:bodyPr wrap="none" rtlCol="0">
              <a:spAutoFit/>
            </a:bodyPr>
            <a:lstStyle/>
            <a:p>
              <a:r>
                <a:rPr lang="fr-FR" sz="900" dirty="0"/>
                <a:t>Gene involved in compound biosynthesis</a:t>
              </a:r>
            </a:p>
          </p:txBody>
        </p:sp>
        <p:sp>
          <p:nvSpPr>
            <p:cNvPr id="14" name="ZoneTexte 13">
              <a:extLst>
                <a:ext uri="{FF2B5EF4-FFF2-40B4-BE49-F238E27FC236}">
                  <a16:creationId xmlns:a16="http://schemas.microsoft.com/office/drawing/2014/main" id="{568500A3-1CBA-A028-1203-4596EF1BC915}"/>
                </a:ext>
              </a:extLst>
            </p:cNvPr>
            <p:cNvSpPr txBox="1"/>
            <p:nvPr/>
          </p:nvSpPr>
          <p:spPr>
            <a:xfrm>
              <a:off x="507833" y="6556072"/>
              <a:ext cx="1970411" cy="230832"/>
            </a:xfrm>
            <a:prstGeom prst="rect">
              <a:avLst/>
            </a:prstGeom>
            <a:noFill/>
          </p:spPr>
          <p:txBody>
            <a:bodyPr wrap="none" rtlCol="0">
              <a:spAutoFit/>
            </a:bodyPr>
            <a:lstStyle/>
            <a:p>
              <a:r>
                <a:rPr lang="fr-FR" sz="900" dirty="0"/>
                <a:t>Gene involved in compound transport</a:t>
              </a:r>
            </a:p>
          </p:txBody>
        </p:sp>
        <p:sp>
          <p:nvSpPr>
            <p:cNvPr id="15" name="ZoneTexte 14">
              <a:extLst>
                <a:ext uri="{FF2B5EF4-FFF2-40B4-BE49-F238E27FC236}">
                  <a16:creationId xmlns:a16="http://schemas.microsoft.com/office/drawing/2014/main" id="{729F1484-CEFE-964D-B6A5-28CBD209BA8E}"/>
                </a:ext>
              </a:extLst>
            </p:cNvPr>
            <p:cNvSpPr txBox="1"/>
            <p:nvPr/>
          </p:nvSpPr>
          <p:spPr>
            <a:xfrm>
              <a:off x="3324155" y="6363461"/>
              <a:ext cx="946093" cy="230832"/>
            </a:xfrm>
            <a:prstGeom prst="rect">
              <a:avLst/>
            </a:prstGeom>
            <a:noFill/>
          </p:spPr>
          <p:txBody>
            <a:bodyPr wrap="none" rtlCol="0">
              <a:spAutoFit/>
            </a:bodyPr>
            <a:lstStyle/>
            <a:p>
              <a:r>
                <a:rPr lang="fr-FR" sz="900" dirty="0"/>
                <a:t>Regulation gene</a:t>
              </a:r>
            </a:p>
          </p:txBody>
        </p:sp>
        <p:sp>
          <p:nvSpPr>
            <p:cNvPr id="16" name="ZoneTexte 15">
              <a:extLst>
                <a:ext uri="{FF2B5EF4-FFF2-40B4-BE49-F238E27FC236}">
                  <a16:creationId xmlns:a16="http://schemas.microsoft.com/office/drawing/2014/main" id="{2B7870EB-F5F1-490C-1B16-D6779154C105}"/>
                </a:ext>
              </a:extLst>
            </p:cNvPr>
            <p:cNvSpPr txBox="1"/>
            <p:nvPr/>
          </p:nvSpPr>
          <p:spPr>
            <a:xfrm>
              <a:off x="3325252" y="6560977"/>
              <a:ext cx="1919115" cy="230832"/>
            </a:xfrm>
            <a:prstGeom prst="rect">
              <a:avLst/>
            </a:prstGeom>
            <a:noFill/>
          </p:spPr>
          <p:txBody>
            <a:bodyPr wrap="none" rtlCol="0">
              <a:spAutoFit/>
            </a:bodyPr>
            <a:lstStyle/>
            <a:p>
              <a:r>
                <a:rPr lang="fr-FR" sz="900" dirty="0"/>
                <a:t>Uncharacterized protein coding gene</a:t>
              </a:r>
            </a:p>
          </p:txBody>
        </p:sp>
        <p:sp>
          <p:nvSpPr>
            <p:cNvPr id="17" name="ZoneTexte 16">
              <a:extLst>
                <a:ext uri="{FF2B5EF4-FFF2-40B4-BE49-F238E27FC236}">
                  <a16:creationId xmlns:a16="http://schemas.microsoft.com/office/drawing/2014/main" id="{2DBF1127-0DF6-8E1D-CB65-E652696D2FCB}"/>
                </a:ext>
              </a:extLst>
            </p:cNvPr>
            <p:cNvSpPr txBox="1"/>
            <p:nvPr/>
          </p:nvSpPr>
          <p:spPr>
            <a:xfrm>
              <a:off x="5884641" y="6385012"/>
              <a:ext cx="2039341" cy="230832"/>
            </a:xfrm>
            <a:prstGeom prst="rect">
              <a:avLst/>
            </a:prstGeom>
            <a:noFill/>
          </p:spPr>
          <p:txBody>
            <a:bodyPr wrap="none" rtlCol="0">
              <a:spAutoFit/>
            </a:bodyPr>
            <a:lstStyle/>
            <a:p>
              <a:r>
                <a:rPr lang="fr-FR" sz="900" dirty="0"/>
                <a:t>Promotor predicted by Softberry server</a:t>
              </a:r>
            </a:p>
          </p:txBody>
        </p:sp>
        <p:sp>
          <p:nvSpPr>
            <p:cNvPr id="18" name="Rectangle 17">
              <a:extLst>
                <a:ext uri="{FF2B5EF4-FFF2-40B4-BE49-F238E27FC236}">
                  <a16:creationId xmlns:a16="http://schemas.microsoft.com/office/drawing/2014/main" id="{77E3981E-1155-A2FB-8034-B4249E29831B}"/>
                </a:ext>
              </a:extLst>
            </p:cNvPr>
            <p:cNvSpPr/>
            <p:nvPr/>
          </p:nvSpPr>
          <p:spPr>
            <a:xfrm>
              <a:off x="5546278" y="6619230"/>
              <a:ext cx="342061" cy="14639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9" name="ZoneTexte 18">
              <a:extLst>
                <a:ext uri="{FF2B5EF4-FFF2-40B4-BE49-F238E27FC236}">
                  <a16:creationId xmlns:a16="http://schemas.microsoft.com/office/drawing/2014/main" id="{5EB9FE99-532A-35AB-9ED2-675BC5F94350}"/>
                </a:ext>
              </a:extLst>
            </p:cNvPr>
            <p:cNvSpPr txBox="1"/>
            <p:nvPr/>
          </p:nvSpPr>
          <p:spPr>
            <a:xfrm>
              <a:off x="5888339" y="6573628"/>
              <a:ext cx="619080" cy="230832"/>
            </a:xfrm>
            <a:prstGeom prst="rect">
              <a:avLst/>
            </a:prstGeom>
            <a:noFill/>
          </p:spPr>
          <p:txBody>
            <a:bodyPr wrap="none" rtlCol="0">
              <a:spAutoFit/>
            </a:bodyPr>
            <a:lstStyle/>
            <a:p>
              <a:r>
                <a:rPr lang="fr-FR" sz="900" dirty="0"/>
                <a:t>DPL gene</a:t>
              </a:r>
            </a:p>
          </p:txBody>
        </p:sp>
      </p:grpSp>
    </p:spTree>
    <p:extLst>
      <p:ext uri="{BB962C8B-B14F-4D97-AF65-F5344CB8AC3E}">
        <p14:creationId xmlns:p14="http://schemas.microsoft.com/office/powerpoint/2010/main" val="10801873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BE4BDB9-E4B5-1B4A-8019-EEFDA3E8677A}"/>
              </a:ext>
            </a:extLst>
          </p:cNvPr>
          <p:cNvSpPr>
            <a:spLocks noGrp="1"/>
          </p:cNvSpPr>
          <p:nvPr>
            <p:ph type="sldNum" sz="quarter" idx="12"/>
          </p:nvPr>
        </p:nvSpPr>
        <p:spPr/>
        <p:txBody>
          <a:bodyPr/>
          <a:lstStyle/>
          <a:p>
            <a:fld id="{09686F39-2411-784F-95B3-ADDC13B8D7F1}" type="slidenum">
              <a:rPr lang="fr-FR" smtClean="0"/>
              <a:t>23</a:t>
            </a:fld>
            <a:endParaRPr lang="fr-FR"/>
          </a:p>
        </p:txBody>
      </p:sp>
      <p:pic>
        <p:nvPicPr>
          <p:cNvPr id="3" name="Image 2">
            <a:extLst>
              <a:ext uri="{FF2B5EF4-FFF2-40B4-BE49-F238E27FC236}">
                <a16:creationId xmlns:a16="http://schemas.microsoft.com/office/drawing/2014/main" id="{BFF7A584-A93F-FF45-95C6-81D638C598E4}"/>
              </a:ext>
            </a:extLst>
          </p:cNvPr>
          <p:cNvPicPr>
            <a:picLocks noChangeAspect="1"/>
          </p:cNvPicPr>
          <p:nvPr/>
        </p:nvPicPr>
        <p:blipFill>
          <a:blip r:embed="rId3"/>
          <a:stretch>
            <a:fillRect/>
          </a:stretch>
        </p:blipFill>
        <p:spPr>
          <a:xfrm>
            <a:off x="0" y="488998"/>
            <a:ext cx="12192000" cy="2419048"/>
          </a:xfrm>
          <a:prstGeom prst="rect">
            <a:avLst/>
          </a:prstGeom>
        </p:spPr>
      </p:pic>
      <p:pic>
        <p:nvPicPr>
          <p:cNvPr id="4" name="Image 3">
            <a:extLst>
              <a:ext uri="{FF2B5EF4-FFF2-40B4-BE49-F238E27FC236}">
                <a16:creationId xmlns:a16="http://schemas.microsoft.com/office/drawing/2014/main" id="{7BF9CCA9-9D1D-A246-9D67-8467E86B4B28}"/>
              </a:ext>
            </a:extLst>
          </p:cNvPr>
          <p:cNvPicPr>
            <a:picLocks noChangeAspect="1"/>
          </p:cNvPicPr>
          <p:nvPr/>
        </p:nvPicPr>
        <p:blipFill>
          <a:blip r:embed="rId4"/>
          <a:stretch>
            <a:fillRect/>
          </a:stretch>
        </p:blipFill>
        <p:spPr>
          <a:xfrm>
            <a:off x="0" y="3194599"/>
            <a:ext cx="12192000" cy="1918661"/>
          </a:xfrm>
          <a:prstGeom prst="rect">
            <a:avLst/>
          </a:prstGeom>
        </p:spPr>
      </p:pic>
      <p:sp>
        <p:nvSpPr>
          <p:cNvPr id="5" name="Rectangle 4">
            <a:extLst>
              <a:ext uri="{FF2B5EF4-FFF2-40B4-BE49-F238E27FC236}">
                <a16:creationId xmlns:a16="http://schemas.microsoft.com/office/drawing/2014/main" id="{8B0071FF-3A08-A51E-FA73-A5F822486A93}"/>
              </a:ext>
            </a:extLst>
          </p:cNvPr>
          <p:cNvSpPr/>
          <p:nvPr/>
        </p:nvSpPr>
        <p:spPr>
          <a:xfrm>
            <a:off x="3535767" y="5621254"/>
            <a:ext cx="4555286" cy="369332"/>
          </a:xfrm>
          <a:prstGeom prst="rect">
            <a:avLst/>
          </a:prstGeom>
        </p:spPr>
        <p:txBody>
          <a:bodyPr wrap="none">
            <a:spAutoFit/>
          </a:bodyPr>
          <a:lstStyle/>
          <a:p>
            <a:pPr algn="ctr"/>
            <a:r>
              <a:rPr lang="fr-FR" dirty="0"/>
              <a:t>Genomic zone of </a:t>
            </a:r>
            <a:r>
              <a:rPr lang="fr-FR" i="1" dirty="0"/>
              <a:t>Streptomyces sp nwu339 DPL</a:t>
            </a:r>
          </a:p>
        </p:txBody>
      </p:sp>
      <p:grpSp>
        <p:nvGrpSpPr>
          <p:cNvPr id="6" name="Groupe 5">
            <a:extLst>
              <a:ext uri="{FF2B5EF4-FFF2-40B4-BE49-F238E27FC236}">
                <a16:creationId xmlns:a16="http://schemas.microsoft.com/office/drawing/2014/main" id="{557B5B78-99DA-2BD2-4DD2-639C8B251F78}"/>
              </a:ext>
            </a:extLst>
          </p:cNvPr>
          <p:cNvGrpSpPr/>
          <p:nvPr/>
        </p:nvGrpSpPr>
        <p:grpSpPr>
          <a:xfrm>
            <a:off x="166869" y="6357785"/>
            <a:ext cx="7757113" cy="446675"/>
            <a:chOff x="166869" y="6357785"/>
            <a:chExt cx="7757113" cy="446675"/>
          </a:xfrm>
        </p:grpSpPr>
        <p:sp>
          <p:nvSpPr>
            <p:cNvPr id="7" name="Rectangle 6">
              <a:extLst>
                <a:ext uri="{FF2B5EF4-FFF2-40B4-BE49-F238E27FC236}">
                  <a16:creationId xmlns:a16="http://schemas.microsoft.com/office/drawing/2014/main" id="{A102BB1F-518B-A6D9-48FD-8977D4668A80}"/>
                </a:ext>
              </a:extLst>
            </p:cNvPr>
            <p:cNvSpPr/>
            <p:nvPr/>
          </p:nvSpPr>
          <p:spPr>
            <a:xfrm>
              <a:off x="166869" y="6402309"/>
              <a:ext cx="342061" cy="146398"/>
            </a:xfrm>
            <a:prstGeom prst="rect">
              <a:avLst/>
            </a:prstGeom>
            <a:solidFill>
              <a:srgbClr val="F216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8" name="Rectangle 7">
              <a:extLst>
                <a:ext uri="{FF2B5EF4-FFF2-40B4-BE49-F238E27FC236}">
                  <a16:creationId xmlns:a16="http://schemas.microsoft.com/office/drawing/2014/main" id="{70928CC5-67F8-AFD7-3C46-0E2054F2F087}"/>
                </a:ext>
              </a:extLst>
            </p:cNvPr>
            <p:cNvSpPr/>
            <p:nvPr/>
          </p:nvSpPr>
          <p:spPr>
            <a:xfrm>
              <a:off x="166869" y="6600254"/>
              <a:ext cx="342061" cy="14639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9" name="Rectangle 8">
              <a:extLst>
                <a:ext uri="{FF2B5EF4-FFF2-40B4-BE49-F238E27FC236}">
                  <a16:creationId xmlns:a16="http://schemas.microsoft.com/office/drawing/2014/main" id="{76D81E1E-BF38-513D-717D-998A6353FC7C}"/>
                </a:ext>
              </a:extLst>
            </p:cNvPr>
            <p:cNvSpPr/>
            <p:nvPr/>
          </p:nvSpPr>
          <p:spPr>
            <a:xfrm>
              <a:off x="2983191" y="6395577"/>
              <a:ext cx="342061" cy="14639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0" name="Rectangle 9">
              <a:extLst>
                <a:ext uri="{FF2B5EF4-FFF2-40B4-BE49-F238E27FC236}">
                  <a16:creationId xmlns:a16="http://schemas.microsoft.com/office/drawing/2014/main" id="{F0B5AEA5-53A9-9365-2C9A-7E01388210EA}"/>
                </a:ext>
              </a:extLst>
            </p:cNvPr>
            <p:cNvSpPr/>
            <p:nvPr/>
          </p:nvSpPr>
          <p:spPr>
            <a:xfrm>
              <a:off x="2983366" y="6598278"/>
              <a:ext cx="342061" cy="1463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1" name="Flèche : bas 63">
              <a:extLst>
                <a:ext uri="{FF2B5EF4-FFF2-40B4-BE49-F238E27FC236}">
                  <a16:creationId xmlns:a16="http://schemas.microsoft.com/office/drawing/2014/main" id="{9A83B7B7-FE72-DE76-2A12-376A5F8EAD86}"/>
                </a:ext>
              </a:extLst>
            </p:cNvPr>
            <p:cNvSpPr/>
            <p:nvPr/>
          </p:nvSpPr>
          <p:spPr>
            <a:xfrm rot="16200000">
              <a:off x="5568221" y="6404741"/>
              <a:ext cx="146398" cy="191375"/>
            </a:xfrm>
            <a:prstGeom prst="down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dirty="0"/>
            </a:p>
          </p:txBody>
        </p:sp>
        <p:sp>
          <p:nvSpPr>
            <p:cNvPr id="12" name="ZoneTexte 11">
              <a:extLst>
                <a:ext uri="{FF2B5EF4-FFF2-40B4-BE49-F238E27FC236}">
                  <a16:creationId xmlns:a16="http://schemas.microsoft.com/office/drawing/2014/main" id="{09F8A891-A093-EA15-56B7-3B053FA894E8}"/>
                </a:ext>
              </a:extLst>
            </p:cNvPr>
            <p:cNvSpPr txBox="1"/>
            <p:nvPr/>
          </p:nvSpPr>
          <p:spPr>
            <a:xfrm>
              <a:off x="507833" y="6357785"/>
              <a:ext cx="2113079" cy="230832"/>
            </a:xfrm>
            <a:prstGeom prst="rect">
              <a:avLst/>
            </a:prstGeom>
            <a:noFill/>
          </p:spPr>
          <p:txBody>
            <a:bodyPr wrap="none" rtlCol="0">
              <a:spAutoFit/>
            </a:bodyPr>
            <a:lstStyle/>
            <a:p>
              <a:r>
                <a:rPr lang="fr-FR" sz="900" dirty="0"/>
                <a:t>Gene involved in compound biosynthesis</a:t>
              </a:r>
            </a:p>
          </p:txBody>
        </p:sp>
        <p:sp>
          <p:nvSpPr>
            <p:cNvPr id="13" name="ZoneTexte 12">
              <a:extLst>
                <a:ext uri="{FF2B5EF4-FFF2-40B4-BE49-F238E27FC236}">
                  <a16:creationId xmlns:a16="http://schemas.microsoft.com/office/drawing/2014/main" id="{7F2770FF-7356-D291-D1F1-65FA682051B5}"/>
                </a:ext>
              </a:extLst>
            </p:cNvPr>
            <p:cNvSpPr txBox="1"/>
            <p:nvPr/>
          </p:nvSpPr>
          <p:spPr>
            <a:xfrm>
              <a:off x="507833" y="6556072"/>
              <a:ext cx="1970411" cy="230832"/>
            </a:xfrm>
            <a:prstGeom prst="rect">
              <a:avLst/>
            </a:prstGeom>
            <a:noFill/>
          </p:spPr>
          <p:txBody>
            <a:bodyPr wrap="none" rtlCol="0">
              <a:spAutoFit/>
            </a:bodyPr>
            <a:lstStyle/>
            <a:p>
              <a:r>
                <a:rPr lang="fr-FR" sz="900" dirty="0"/>
                <a:t>Gene involved in compound transport</a:t>
              </a:r>
            </a:p>
          </p:txBody>
        </p:sp>
        <p:sp>
          <p:nvSpPr>
            <p:cNvPr id="14" name="ZoneTexte 13">
              <a:extLst>
                <a:ext uri="{FF2B5EF4-FFF2-40B4-BE49-F238E27FC236}">
                  <a16:creationId xmlns:a16="http://schemas.microsoft.com/office/drawing/2014/main" id="{50F4ECCC-60B3-7D40-4E8F-2DC96F962720}"/>
                </a:ext>
              </a:extLst>
            </p:cNvPr>
            <p:cNvSpPr txBox="1"/>
            <p:nvPr/>
          </p:nvSpPr>
          <p:spPr>
            <a:xfrm>
              <a:off x="3324155" y="6363461"/>
              <a:ext cx="946093" cy="230832"/>
            </a:xfrm>
            <a:prstGeom prst="rect">
              <a:avLst/>
            </a:prstGeom>
            <a:noFill/>
          </p:spPr>
          <p:txBody>
            <a:bodyPr wrap="none" rtlCol="0">
              <a:spAutoFit/>
            </a:bodyPr>
            <a:lstStyle/>
            <a:p>
              <a:r>
                <a:rPr lang="fr-FR" sz="900" dirty="0"/>
                <a:t>Regulation gene</a:t>
              </a:r>
            </a:p>
          </p:txBody>
        </p:sp>
        <p:sp>
          <p:nvSpPr>
            <p:cNvPr id="15" name="ZoneTexte 14">
              <a:extLst>
                <a:ext uri="{FF2B5EF4-FFF2-40B4-BE49-F238E27FC236}">
                  <a16:creationId xmlns:a16="http://schemas.microsoft.com/office/drawing/2014/main" id="{DCE47F42-38B4-5B3D-3A26-2F769BC836DC}"/>
                </a:ext>
              </a:extLst>
            </p:cNvPr>
            <p:cNvSpPr txBox="1"/>
            <p:nvPr/>
          </p:nvSpPr>
          <p:spPr>
            <a:xfrm>
              <a:off x="3325252" y="6560977"/>
              <a:ext cx="1919115" cy="230832"/>
            </a:xfrm>
            <a:prstGeom prst="rect">
              <a:avLst/>
            </a:prstGeom>
            <a:noFill/>
          </p:spPr>
          <p:txBody>
            <a:bodyPr wrap="none" rtlCol="0">
              <a:spAutoFit/>
            </a:bodyPr>
            <a:lstStyle/>
            <a:p>
              <a:r>
                <a:rPr lang="fr-FR" sz="900" dirty="0"/>
                <a:t>Uncharacterized protein coding gene</a:t>
              </a:r>
            </a:p>
          </p:txBody>
        </p:sp>
        <p:sp>
          <p:nvSpPr>
            <p:cNvPr id="16" name="ZoneTexte 15">
              <a:extLst>
                <a:ext uri="{FF2B5EF4-FFF2-40B4-BE49-F238E27FC236}">
                  <a16:creationId xmlns:a16="http://schemas.microsoft.com/office/drawing/2014/main" id="{9AA234EE-AB29-B660-231F-3BB65079C147}"/>
                </a:ext>
              </a:extLst>
            </p:cNvPr>
            <p:cNvSpPr txBox="1"/>
            <p:nvPr/>
          </p:nvSpPr>
          <p:spPr>
            <a:xfrm>
              <a:off x="5884641" y="6385012"/>
              <a:ext cx="2039341" cy="230832"/>
            </a:xfrm>
            <a:prstGeom prst="rect">
              <a:avLst/>
            </a:prstGeom>
            <a:noFill/>
          </p:spPr>
          <p:txBody>
            <a:bodyPr wrap="none" rtlCol="0">
              <a:spAutoFit/>
            </a:bodyPr>
            <a:lstStyle/>
            <a:p>
              <a:r>
                <a:rPr lang="fr-FR" sz="900" dirty="0"/>
                <a:t>Promotor predicted by Softberry server</a:t>
              </a:r>
            </a:p>
          </p:txBody>
        </p:sp>
        <p:sp>
          <p:nvSpPr>
            <p:cNvPr id="17" name="Rectangle 16">
              <a:extLst>
                <a:ext uri="{FF2B5EF4-FFF2-40B4-BE49-F238E27FC236}">
                  <a16:creationId xmlns:a16="http://schemas.microsoft.com/office/drawing/2014/main" id="{73C0E103-128B-5BE6-3F81-7CF90CD1B291}"/>
                </a:ext>
              </a:extLst>
            </p:cNvPr>
            <p:cNvSpPr/>
            <p:nvPr/>
          </p:nvSpPr>
          <p:spPr>
            <a:xfrm>
              <a:off x="5546278" y="6619230"/>
              <a:ext cx="342061" cy="14639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8" name="ZoneTexte 17">
              <a:extLst>
                <a:ext uri="{FF2B5EF4-FFF2-40B4-BE49-F238E27FC236}">
                  <a16:creationId xmlns:a16="http://schemas.microsoft.com/office/drawing/2014/main" id="{AFCB5AA7-4CAB-A6D8-E718-ECA764EEA5CE}"/>
                </a:ext>
              </a:extLst>
            </p:cNvPr>
            <p:cNvSpPr txBox="1"/>
            <p:nvPr/>
          </p:nvSpPr>
          <p:spPr>
            <a:xfrm>
              <a:off x="5888339" y="6573628"/>
              <a:ext cx="619080" cy="230832"/>
            </a:xfrm>
            <a:prstGeom prst="rect">
              <a:avLst/>
            </a:prstGeom>
            <a:noFill/>
          </p:spPr>
          <p:txBody>
            <a:bodyPr wrap="none" rtlCol="0">
              <a:spAutoFit/>
            </a:bodyPr>
            <a:lstStyle/>
            <a:p>
              <a:r>
                <a:rPr lang="fr-FR" sz="900" dirty="0"/>
                <a:t>DPL gene</a:t>
              </a:r>
            </a:p>
          </p:txBody>
        </p:sp>
      </p:grpSp>
    </p:spTree>
    <p:extLst>
      <p:ext uri="{BB962C8B-B14F-4D97-AF65-F5344CB8AC3E}">
        <p14:creationId xmlns:p14="http://schemas.microsoft.com/office/powerpoint/2010/main" val="39009280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22B1F20E-A617-4F44-AFD0-378EBB81A8BA}"/>
              </a:ext>
            </a:extLst>
          </p:cNvPr>
          <p:cNvPicPr>
            <a:picLocks noChangeAspect="1"/>
          </p:cNvPicPr>
          <p:nvPr/>
        </p:nvPicPr>
        <p:blipFill rotWithShape="1">
          <a:blip r:embed="rId3"/>
          <a:srcRect b="55399"/>
          <a:stretch/>
        </p:blipFill>
        <p:spPr>
          <a:xfrm>
            <a:off x="0" y="0"/>
            <a:ext cx="12192000" cy="2419815"/>
          </a:xfrm>
          <a:prstGeom prst="rect">
            <a:avLst/>
          </a:prstGeom>
        </p:spPr>
      </p:pic>
      <p:sp>
        <p:nvSpPr>
          <p:cNvPr id="4" name="Espace réservé du numéro de diapositive 3">
            <a:extLst>
              <a:ext uri="{FF2B5EF4-FFF2-40B4-BE49-F238E27FC236}">
                <a16:creationId xmlns:a16="http://schemas.microsoft.com/office/drawing/2014/main" id="{59064DB8-B220-AF44-8349-9272CEFD859F}"/>
              </a:ext>
            </a:extLst>
          </p:cNvPr>
          <p:cNvSpPr>
            <a:spLocks noGrp="1"/>
          </p:cNvSpPr>
          <p:nvPr>
            <p:ph type="sldNum" sz="quarter" idx="12"/>
          </p:nvPr>
        </p:nvSpPr>
        <p:spPr/>
        <p:txBody>
          <a:bodyPr/>
          <a:lstStyle/>
          <a:p>
            <a:fld id="{09686F39-2411-784F-95B3-ADDC13B8D7F1}" type="slidenum">
              <a:rPr lang="fr-FR" smtClean="0"/>
              <a:t>24</a:t>
            </a:fld>
            <a:endParaRPr lang="fr-FR"/>
          </a:p>
        </p:txBody>
      </p:sp>
      <p:grpSp>
        <p:nvGrpSpPr>
          <p:cNvPr id="2" name="Groupe 1">
            <a:extLst>
              <a:ext uri="{FF2B5EF4-FFF2-40B4-BE49-F238E27FC236}">
                <a16:creationId xmlns:a16="http://schemas.microsoft.com/office/drawing/2014/main" id="{E9250995-350E-F412-CD4D-5CFDBD88FEB5}"/>
              </a:ext>
            </a:extLst>
          </p:cNvPr>
          <p:cNvGrpSpPr/>
          <p:nvPr/>
        </p:nvGrpSpPr>
        <p:grpSpPr>
          <a:xfrm>
            <a:off x="0" y="2528818"/>
            <a:ext cx="12192000" cy="2595632"/>
            <a:chOff x="0" y="3546088"/>
            <a:chExt cx="12192000" cy="2595632"/>
          </a:xfrm>
        </p:grpSpPr>
        <p:pic>
          <p:nvPicPr>
            <p:cNvPr id="6" name="Image 5">
              <a:extLst>
                <a:ext uri="{FF2B5EF4-FFF2-40B4-BE49-F238E27FC236}">
                  <a16:creationId xmlns:a16="http://schemas.microsoft.com/office/drawing/2014/main" id="{E9B1AC42-7FC5-4478-B0E1-7592E1BE1F92}"/>
                </a:ext>
              </a:extLst>
            </p:cNvPr>
            <p:cNvPicPr>
              <a:picLocks noChangeAspect="1"/>
            </p:cNvPicPr>
            <p:nvPr/>
          </p:nvPicPr>
          <p:blipFill rotWithShape="1">
            <a:blip r:embed="rId3"/>
            <a:srcRect t="52158"/>
            <a:stretch/>
          </p:blipFill>
          <p:spPr>
            <a:xfrm>
              <a:off x="0" y="3546088"/>
              <a:ext cx="12192000" cy="2595632"/>
            </a:xfrm>
            <a:prstGeom prst="rect">
              <a:avLst/>
            </a:prstGeom>
          </p:spPr>
        </p:pic>
        <p:sp>
          <p:nvSpPr>
            <p:cNvPr id="7" name="Rectangle 6">
              <a:extLst>
                <a:ext uri="{FF2B5EF4-FFF2-40B4-BE49-F238E27FC236}">
                  <a16:creationId xmlns:a16="http://schemas.microsoft.com/office/drawing/2014/main" id="{7B815C59-A6AC-4E2C-ABAB-38F7A93223E3}"/>
                </a:ext>
              </a:extLst>
            </p:cNvPr>
            <p:cNvSpPr/>
            <p:nvPr/>
          </p:nvSpPr>
          <p:spPr>
            <a:xfrm>
              <a:off x="3608961" y="4309354"/>
              <a:ext cx="710119" cy="1288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1DE3071C-6CC5-46A7-81A6-F55F6C0E9752}"/>
                </a:ext>
              </a:extLst>
            </p:cNvPr>
            <p:cNvSpPr/>
            <p:nvPr/>
          </p:nvSpPr>
          <p:spPr>
            <a:xfrm>
              <a:off x="3663442" y="4671388"/>
              <a:ext cx="1197764" cy="32385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01858F71-1713-4EA1-B7E0-FFA98CF77F28}"/>
                </a:ext>
              </a:extLst>
            </p:cNvPr>
            <p:cNvSpPr/>
            <p:nvPr/>
          </p:nvSpPr>
          <p:spPr>
            <a:xfrm>
              <a:off x="4361161" y="3985098"/>
              <a:ext cx="1114407" cy="1288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F557C490-55E3-49DC-888A-AB30C409A7C6}"/>
                </a:ext>
              </a:extLst>
            </p:cNvPr>
            <p:cNvSpPr/>
            <p:nvPr/>
          </p:nvSpPr>
          <p:spPr>
            <a:xfrm>
              <a:off x="5527344" y="3985098"/>
              <a:ext cx="957762" cy="55399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40069D45-A8C6-4A41-BBBC-16BD935AE1D3}"/>
                </a:ext>
              </a:extLst>
            </p:cNvPr>
            <p:cNvSpPr/>
            <p:nvPr/>
          </p:nvSpPr>
          <p:spPr>
            <a:xfrm>
              <a:off x="6485105" y="3973660"/>
              <a:ext cx="1051397" cy="14027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B7BCD9B0-8D9C-46FE-A885-00DC8FA58B30}"/>
                </a:ext>
              </a:extLst>
            </p:cNvPr>
            <p:cNvSpPr/>
            <p:nvPr/>
          </p:nvSpPr>
          <p:spPr>
            <a:xfrm>
              <a:off x="6688633" y="4309354"/>
              <a:ext cx="1824688" cy="1288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DFD21D7A-3335-4CD8-98B5-A7BC9CFE62BD}"/>
                </a:ext>
              </a:extLst>
            </p:cNvPr>
            <p:cNvSpPr/>
            <p:nvPr/>
          </p:nvSpPr>
          <p:spPr>
            <a:xfrm>
              <a:off x="7723762" y="4661869"/>
              <a:ext cx="840780" cy="12042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28F71BAD-22C8-4337-A8BE-82902D1A4B87}"/>
                </a:ext>
              </a:extLst>
            </p:cNvPr>
            <p:cNvSpPr/>
            <p:nvPr/>
          </p:nvSpPr>
          <p:spPr>
            <a:xfrm>
              <a:off x="9151236" y="3914957"/>
              <a:ext cx="979721" cy="47294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AE29F99F-177C-4A88-8AD6-EC9260668924}"/>
                </a:ext>
              </a:extLst>
            </p:cNvPr>
            <p:cNvSpPr/>
            <p:nvPr/>
          </p:nvSpPr>
          <p:spPr>
            <a:xfrm>
              <a:off x="8779958" y="4977320"/>
              <a:ext cx="1800493" cy="1288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60DF6ECC-8B9D-4D34-96B4-6E814DE08753}"/>
                </a:ext>
              </a:extLst>
            </p:cNvPr>
            <p:cNvSpPr/>
            <p:nvPr/>
          </p:nvSpPr>
          <p:spPr>
            <a:xfrm>
              <a:off x="10264301" y="4644938"/>
              <a:ext cx="1764253" cy="13735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ZoneTexte 16">
              <a:extLst>
                <a:ext uri="{FF2B5EF4-FFF2-40B4-BE49-F238E27FC236}">
                  <a16:creationId xmlns:a16="http://schemas.microsoft.com/office/drawing/2014/main" id="{46193072-9C70-4CE9-B509-5383278B223F}"/>
                </a:ext>
              </a:extLst>
            </p:cNvPr>
            <p:cNvSpPr txBox="1"/>
            <p:nvPr/>
          </p:nvSpPr>
          <p:spPr>
            <a:xfrm>
              <a:off x="3661887" y="4250659"/>
              <a:ext cx="546945" cy="246221"/>
            </a:xfrm>
            <a:prstGeom prst="rect">
              <a:avLst/>
            </a:prstGeom>
            <a:noFill/>
          </p:spPr>
          <p:txBody>
            <a:bodyPr wrap="none" rtlCol="0">
              <a:spAutoFit/>
            </a:bodyPr>
            <a:lstStyle/>
            <a:p>
              <a:r>
                <a:rPr lang="fr-FR" sz="1000" dirty="0"/>
                <a:t>DP-like</a:t>
              </a:r>
            </a:p>
          </p:txBody>
        </p:sp>
        <p:sp>
          <p:nvSpPr>
            <p:cNvPr id="18" name="ZoneTexte 17">
              <a:extLst>
                <a:ext uri="{FF2B5EF4-FFF2-40B4-BE49-F238E27FC236}">
                  <a16:creationId xmlns:a16="http://schemas.microsoft.com/office/drawing/2014/main" id="{900331FE-9D13-4DD4-8BD1-06C55C8E6DD2}"/>
                </a:ext>
              </a:extLst>
            </p:cNvPr>
            <p:cNvSpPr txBox="1"/>
            <p:nvPr/>
          </p:nvSpPr>
          <p:spPr>
            <a:xfrm>
              <a:off x="3690354" y="4644938"/>
              <a:ext cx="1197764" cy="400110"/>
            </a:xfrm>
            <a:prstGeom prst="rect">
              <a:avLst/>
            </a:prstGeom>
            <a:noFill/>
          </p:spPr>
          <p:txBody>
            <a:bodyPr wrap="none" rtlCol="0">
              <a:spAutoFit/>
            </a:bodyPr>
            <a:lstStyle/>
            <a:p>
              <a:r>
                <a:rPr lang="fr-FR" sz="1000" dirty="0"/>
                <a:t>UDP-glucose stérol </a:t>
              </a:r>
            </a:p>
            <a:p>
              <a:r>
                <a:rPr lang="fr-FR" sz="1000" dirty="0" err="1"/>
                <a:t>glucosyltransferase</a:t>
              </a:r>
              <a:endParaRPr lang="fr-FR" sz="1000" dirty="0"/>
            </a:p>
          </p:txBody>
        </p:sp>
        <p:sp>
          <p:nvSpPr>
            <p:cNvPr id="19" name="ZoneTexte 18">
              <a:extLst>
                <a:ext uri="{FF2B5EF4-FFF2-40B4-BE49-F238E27FC236}">
                  <a16:creationId xmlns:a16="http://schemas.microsoft.com/office/drawing/2014/main" id="{30D7353F-50B2-426D-ABF4-7CD3F0EE2486}"/>
                </a:ext>
              </a:extLst>
            </p:cNvPr>
            <p:cNvSpPr txBox="1"/>
            <p:nvPr/>
          </p:nvSpPr>
          <p:spPr>
            <a:xfrm>
              <a:off x="4387048" y="3926401"/>
              <a:ext cx="1114408" cy="246221"/>
            </a:xfrm>
            <a:prstGeom prst="rect">
              <a:avLst/>
            </a:prstGeom>
            <a:noFill/>
          </p:spPr>
          <p:txBody>
            <a:bodyPr wrap="none" rtlCol="0">
              <a:spAutoFit/>
            </a:bodyPr>
            <a:lstStyle/>
            <a:p>
              <a:r>
                <a:rPr lang="fr-FR" sz="1000" dirty="0"/>
                <a:t>Cytochrome P450</a:t>
              </a:r>
            </a:p>
          </p:txBody>
        </p:sp>
        <p:sp>
          <p:nvSpPr>
            <p:cNvPr id="20" name="ZoneTexte 19">
              <a:extLst>
                <a:ext uri="{FF2B5EF4-FFF2-40B4-BE49-F238E27FC236}">
                  <a16:creationId xmlns:a16="http://schemas.microsoft.com/office/drawing/2014/main" id="{B907CFAD-7A6F-4E97-BE42-D2C5ADF090E6}"/>
                </a:ext>
              </a:extLst>
            </p:cNvPr>
            <p:cNvSpPr txBox="1"/>
            <p:nvPr/>
          </p:nvSpPr>
          <p:spPr>
            <a:xfrm>
              <a:off x="5475568" y="3973660"/>
              <a:ext cx="1099981" cy="553998"/>
            </a:xfrm>
            <a:prstGeom prst="rect">
              <a:avLst/>
            </a:prstGeom>
            <a:noFill/>
          </p:spPr>
          <p:txBody>
            <a:bodyPr wrap="none" rtlCol="0">
              <a:spAutoFit/>
            </a:bodyPr>
            <a:lstStyle/>
            <a:p>
              <a:r>
                <a:rPr lang="fr-FR" sz="1000" dirty="0"/>
                <a:t>Glutamate-1-</a:t>
              </a:r>
            </a:p>
            <a:p>
              <a:r>
                <a:rPr lang="fr-FR" sz="1000" dirty="0" err="1"/>
                <a:t>semialdehyde</a:t>
              </a:r>
              <a:endParaRPr lang="fr-FR" sz="1000" dirty="0"/>
            </a:p>
            <a:p>
              <a:r>
                <a:rPr lang="fr-FR" sz="1000" dirty="0"/>
                <a:t>aminotransferase</a:t>
              </a:r>
            </a:p>
          </p:txBody>
        </p:sp>
        <p:sp>
          <p:nvSpPr>
            <p:cNvPr id="21" name="ZoneTexte 20">
              <a:extLst>
                <a:ext uri="{FF2B5EF4-FFF2-40B4-BE49-F238E27FC236}">
                  <a16:creationId xmlns:a16="http://schemas.microsoft.com/office/drawing/2014/main" id="{5C68C10D-830C-4EF4-B043-5972B3EAB447}"/>
                </a:ext>
              </a:extLst>
            </p:cNvPr>
            <p:cNvSpPr txBox="1"/>
            <p:nvPr/>
          </p:nvSpPr>
          <p:spPr>
            <a:xfrm>
              <a:off x="6428506" y="3926401"/>
              <a:ext cx="1107996" cy="246221"/>
            </a:xfrm>
            <a:prstGeom prst="rect">
              <a:avLst/>
            </a:prstGeom>
            <a:noFill/>
          </p:spPr>
          <p:txBody>
            <a:bodyPr wrap="none" rtlCol="0">
              <a:spAutoFit/>
            </a:bodyPr>
            <a:lstStyle/>
            <a:p>
              <a:r>
                <a:rPr lang="fr-FR" sz="1000" dirty="0"/>
                <a:t>Terpène synthase</a:t>
              </a:r>
            </a:p>
          </p:txBody>
        </p:sp>
        <p:sp>
          <p:nvSpPr>
            <p:cNvPr id="22" name="ZoneTexte 21">
              <a:extLst>
                <a:ext uri="{FF2B5EF4-FFF2-40B4-BE49-F238E27FC236}">
                  <a16:creationId xmlns:a16="http://schemas.microsoft.com/office/drawing/2014/main" id="{A9BE73B2-64FD-4199-A059-F871C8B9AEBD}"/>
                </a:ext>
              </a:extLst>
            </p:cNvPr>
            <p:cNvSpPr txBox="1"/>
            <p:nvPr/>
          </p:nvSpPr>
          <p:spPr>
            <a:xfrm>
              <a:off x="6637411" y="4264789"/>
              <a:ext cx="1927131" cy="246221"/>
            </a:xfrm>
            <a:prstGeom prst="rect">
              <a:avLst/>
            </a:prstGeom>
            <a:noFill/>
          </p:spPr>
          <p:txBody>
            <a:bodyPr wrap="none" rtlCol="0">
              <a:spAutoFit/>
            </a:bodyPr>
            <a:lstStyle/>
            <a:p>
              <a:r>
                <a:rPr lang="fr-FR" sz="1000" dirty="0"/>
                <a:t>Octaprenyl diphosphate synthase</a:t>
              </a:r>
            </a:p>
          </p:txBody>
        </p:sp>
        <p:sp>
          <p:nvSpPr>
            <p:cNvPr id="23" name="ZoneTexte 22">
              <a:extLst>
                <a:ext uri="{FF2B5EF4-FFF2-40B4-BE49-F238E27FC236}">
                  <a16:creationId xmlns:a16="http://schemas.microsoft.com/office/drawing/2014/main" id="{34EC8E01-181C-40F8-9D59-18E7724830DA}"/>
                </a:ext>
              </a:extLst>
            </p:cNvPr>
            <p:cNvSpPr txBox="1"/>
            <p:nvPr/>
          </p:nvSpPr>
          <p:spPr>
            <a:xfrm>
              <a:off x="7651190" y="4594768"/>
              <a:ext cx="1000595" cy="246221"/>
            </a:xfrm>
            <a:prstGeom prst="rect">
              <a:avLst/>
            </a:prstGeom>
            <a:noFill/>
          </p:spPr>
          <p:txBody>
            <a:bodyPr wrap="none" rtlCol="0">
              <a:spAutoFit/>
            </a:bodyPr>
            <a:lstStyle/>
            <a:p>
              <a:r>
                <a:rPr lang="fr-FR" sz="1000" dirty="0"/>
                <a:t>Histidine kinase</a:t>
              </a:r>
            </a:p>
          </p:txBody>
        </p:sp>
        <p:sp>
          <p:nvSpPr>
            <p:cNvPr id="24" name="ZoneTexte 23">
              <a:extLst>
                <a:ext uri="{FF2B5EF4-FFF2-40B4-BE49-F238E27FC236}">
                  <a16:creationId xmlns:a16="http://schemas.microsoft.com/office/drawing/2014/main" id="{D14FC2CC-4663-4BF7-AA4C-AE7B367A3B1B}"/>
                </a:ext>
              </a:extLst>
            </p:cNvPr>
            <p:cNvSpPr txBox="1"/>
            <p:nvPr/>
          </p:nvSpPr>
          <p:spPr>
            <a:xfrm>
              <a:off x="9089504" y="3854810"/>
              <a:ext cx="1103187" cy="553998"/>
            </a:xfrm>
            <a:prstGeom prst="rect">
              <a:avLst/>
            </a:prstGeom>
            <a:noFill/>
          </p:spPr>
          <p:txBody>
            <a:bodyPr wrap="none" rtlCol="0">
              <a:spAutoFit/>
            </a:bodyPr>
            <a:lstStyle/>
            <a:p>
              <a:r>
                <a:rPr lang="fr-FR" sz="1000" dirty="0" err="1"/>
                <a:t>Osmosensitive</a:t>
              </a:r>
              <a:r>
                <a:rPr lang="fr-FR" sz="1000" dirty="0"/>
                <a:t> K+</a:t>
              </a:r>
            </a:p>
            <a:p>
              <a:r>
                <a:rPr lang="fr-FR" sz="1000" dirty="0"/>
                <a:t>Channel histidine</a:t>
              </a:r>
            </a:p>
            <a:p>
              <a:r>
                <a:rPr lang="fr-FR" sz="1000" dirty="0"/>
                <a:t>Kinase </a:t>
              </a:r>
              <a:r>
                <a:rPr lang="fr-FR" sz="1000" dirty="0" err="1"/>
                <a:t>KdpD</a:t>
              </a:r>
              <a:endParaRPr lang="fr-FR" sz="1000" dirty="0"/>
            </a:p>
          </p:txBody>
        </p:sp>
        <p:sp>
          <p:nvSpPr>
            <p:cNvPr id="25" name="ZoneTexte 24">
              <a:extLst>
                <a:ext uri="{FF2B5EF4-FFF2-40B4-BE49-F238E27FC236}">
                  <a16:creationId xmlns:a16="http://schemas.microsoft.com/office/drawing/2014/main" id="{449080DB-32D9-435B-B535-E81B4EA8E944}"/>
                </a:ext>
              </a:extLst>
            </p:cNvPr>
            <p:cNvSpPr txBox="1"/>
            <p:nvPr/>
          </p:nvSpPr>
          <p:spPr>
            <a:xfrm>
              <a:off x="10271820" y="4589744"/>
              <a:ext cx="1800493" cy="400110"/>
            </a:xfrm>
            <a:prstGeom prst="rect">
              <a:avLst/>
            </a:prstGeom>
            <a:noFill/>
          </p:spPr>
          <p:txBody>
            <a:bodyPr wrap="none" rtlCol="0">
              <a:spAutoFit/>
            </a:bodyPr>
            <a:lstStyle/>
            <a:p>
              <a:r>
                <a:rPr lang="fr-FR" sz="1000" dirty="0"/>
                <a:t>Potassium transporting ATPase</a:t>
              </a:r>
            </a:p>
            <a:p>
              <a:endParaRPr lang="fr-FR" sz="1000" dirty="0"/>
            </a:p>
          </p:txBody>
        </p:sp>
        <p:sp>
          <p:nvSpPr>
            <p:cNvPr id="26" name="ZoneTexte 25">
              <a:extLst>
                <a:ext uri="{FF2B5EF4-FFF2-40B4-BE49-F238E27FC236}">
                  <a16:creationId xmlns:a16="http://schemas.microsoft.com/office/drawing/2014/main" id="{4151304A-9C1E-49AD-883B-8CEC8BCEFAE8}"/>
                </a:ext>
              </a:extLst>
            </p:cNvPr>
            <p:cNvSpPr txBox="1"/>
            <p:nvPr/>
          </p:nvSpPr>
          <p:spPr>
            <a:xfrm>
              <a:off x="8868564" y="4918625"/>
              <a:ext cx="1800493" cy="246221"/>
            </a:xfrm>
            <a:prstGeom prst="rect">
              <a:avLst/>
            </a:prstGeom>
            <a:noFill/>
          </p:spPr>
          <p:txBody>
            <a:bodyPr wrap="none" rtlCol="0">
              <a:spAutoFit/>
            </a:bodyPr>
            <a:lstStyle/>
            <a:p>
              <a:r>
                <a:rPr lang="fr-FR" sz="1000" dirty="0"/>
                <a:t>Potassium transporting ATPase</a:t>
              </a:r>
            </a:p>
          </p:txBody>
        </p:sp>
        <p:sp>
          <p:nvSpPr>
            <p:cNvPr id="27" name="Rectangle 26">
              <a:extLst>
                <a:ext uri="{FF2B5EF4-FFF2-40B4-BE49-F238E27FC236}">
                  <a16:creationId xmlns:a16="http://schemas.microsoft.com/office/drawing/2014/main" id="{32E4321B-E509-4857-B483-60AD129F5F8B}"/>
                </a:ext>
              </a:extLst>
            </p:cNvPr>
            <p:cNvSpPr/>
            <p:nvPr/>
          </p:nvSpPr>
          <p:spPr>
            <a:xfrm>
              <a:off x="7803497" y="4453373"/>
              <a:ext cx="1535055" cy="8237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D9A685D5-C504-4892-B1D0-D4DDA8DF4500}"/>
                </a:ext>
              </a:extLst>
            </p:cNvPr>
            <p:cNvSpPr/>
            <p:nvPr/>
          </p:nvSpPr>
          <p:spPr>
            <a:xfrm>
              <a:off x="9349210" y="4458706"/>
              <a:ext cx="428037" cy="8237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1EF95AE0-6F76-44E8-A933-162E79624E0C}"/>
                </a:ext>
              </a:extLst>
            </p:cNvPr>
            <p:cNvSpPr/>
            <p:nvPr/>
          </p:nvSpPr>
          <p:spPr>
            <a:xfrm>
              <a:off x="7144637" y="4113930"/>
              <a:ext cx="620655" cy="78035"/>
            </a:xfrm>
            <a:prstGeom prst="rect">
              <a:avLst/>
            </a:prstGeom>
            <a:solidFill>
              <a:srgbClr val="F216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Rectangle 29">
              <a:extLst>
                <a:ext uri="{FF2B5EF4-FFF2-40B4-BE49-F238E27FC236}">
                  <a16:creationId xmlns:a16="http://schemas.microsoft.com/office/drawing/2014/main" id="{1CC98C57-D019-461D-8290-8EA403D0C87C}"/>
                </a:ext>
              </a:extLst>
            </p:cNvPr>
            <p:cNvSpPr/>
            <p:nvPr/>
          </p:nvSpPr>
          <p:spPr>
            <a:xfrm>
              <a:off x="5653012" y="3784139"/>
              <a:ext cx="866234" cy="78764"/>
            </a:xfrm>
            <a:prstGeom prst="rect">
              <a:avLst/>
            </a:prstGeom>
            <a:solidFill>
              <a:srgbClr val="F216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64001AC7-DE39-412A-BB06-6F9D86440707}"/>
                </a:ext>
              </a:extLst>
            </p:cNvPr>
            <p:cNvSpPr/>
            <p:nvPr/>
          </p:nvSpPr>
          <p:spPr>
            <a:xfrm>
              <a:off x="4786780" y="3779271"/>
              <a:ext cx="858280" cy="78764"/>
            </a:xfrm>
            <a:prstGeom prst="rect">
              <a:avLst/>
            </a:prstGeom>
            <a:solidFill>
              <a:srgbClr val="F216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Rectangle 31">
              <a:extLst>
                <a:ext uri="{FF2B5EF4-FFF2-40B4-BE49-F238E27FC236}">
                  <a16:creationId xmlns:a16="http://schemas.microsoft.com/office/drawing/2014/main" id="{555DB99D-27E0-4699-AB8C-E1B8D66D28E4}"/>
                </a:ext>
              </a:extLst>
            </p:cNvPr>
            <p:cNvSpPr/>
            <p:nvPr/>
          </p:nvSpPr>
          <p:spPr>
            <a:xfrm>
              <a:off x="3956082" y="4464636"/>
              <a:ext cx="756717" cy="67222"/>
            </a:xfrm>
            <a:prstGeom prst="rect">
              <a:avLst/>
            </a:prstGeom>
            <a:solidFill>
              <a:srgbClr val="F216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2DE37D30-4ED8-4B14-8E74-70F87E3EC4D1}"/>
                </a:ext>
              </a:extLst>
            </p:cNvPr>
            <p:cNvSpPr/>
            <p:nvPr/>
          </p:nvSpPr>
          <p:spPr>
            <a:xfrm>
              <a:off x="2568673" y="4790387"/>
              <a:ext cx="809395" cy="83299"/>
            </a:xfrm>
            <a:prstGeom prst="rect">
              <a:avLst/>
            </a:prstGeom>
            <a:solidFill>
              <a:srgbClr val="F216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EAF8E1F2-53E6-40CE-9266-AC04D038FEE7}"/>
                </a:ext>
              </a:extLst>
            </p:cNvPr>
            <p:cNvSpPr/>
            <p:nvPr/>
          </p:nvSpPr>
          <p:spPr>
            <a:xfrm>
              <a:off x="2319497" y="4464636"/>
              <a:ext cx="148909" cy="70011"/>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0B0C2225-686E-4C5A-B1AC-535B26E2E5AA}"/>
                </a:ext>
              </a:extLst>
            </p:cNvPr>
            <p:cNvSpPr/>
            <p:nvPr/>
          </p:nvSpPr>
          <p:spPr>
            <a:xfrm>
              <a:off x="1743811" y="4788445"/>
              <a:ext cx="501917" cy="83299"/>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0AEAD799-E81B-4576-AD9E-91CC043948EA}"/>
                </a:ext>
              </a:extLst>
            </p:cNvPr>
            <p:cNvSpPr/>
            <p:nvPr/>
          </p:nvSpPr>
          <p:spPr>
            <a:xfrm>
              <a:off x="1594903" y="3787363"/>
              <a:ext cx="115452" cy="75539"/>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Rectangle 36">
              <a:extLst>
                <a:ext uri="{FF2B5EF4-FFF2-40B4-BE49-F238E27FC236}">
                  <a16:creationId xmlns:a16="http://schemas.microsoft.com/office/drawing/2014/main" id="{1F42B017-C0B5-4935-A448-11606C18888C}"/>
                </a:ext>
              </a:extLst>
            </p:cNvPr>
            <p:cNvSpPr/>
            <p:nvPr/>
          </p:nvSpPr>
          <p:spPr>
            <a:xfrm>
              <a:off x="1302902" y="4461465"/>
              <a:ext cx="272757" cy="81275"/>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Flèche : bas 41">
              <a:extLst>
                <a:ext uri="{FF2B5EF4-FFF2-40B4-BE49-F238E27FC236}">
                  <a16:creationId xmlns:a16="http://schemas.microsoft.com/office/drawing/2014/main" id="{B0751104-3F09-4223-BDAD-5FF1A22FB334}"/>
                </a:ext>
              </a:extLst>
            </p:cNvPr>
            <p:cNvSpPr/>
            <p:nvPr/>
          </p:nvSpPr>
          <p:spPr>
            <a:xfrm rot="16200000">
              <a:off x="5668757" y="3762161"/>
              <a:ext cx="80129" cy="111618"/>
            </a:xfrm>
            <a:prstGeom prst="down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3" name="Rectangle 52">
            <a:extLst>
              <a:ext uri="{FF2B5EF4-FFF2-40B4-BE49-F238E27FC236}">
                <a16:creationId xmlns:a16="http://schemas.microsoft.com/office/drawing/2014/main" id="{06246AD5-41CC-25E7-37AD-4C3CB396157F}"/>
              </a:ext>
            </a:extLst>
          </p:cNvPr>
          <p:cNvSpPr/>
          <p:nvPr/>
        </p:nvSpPr>
        <p:spPr>
          <a:xfrm>
            <a:off x="3956082" y="5139637"/>
            <a:ext cx="4367286" cy="369332"/>
          </a:xfrm>
          <a:prstGeom prst="rect">
            <a:avLst/>
          </a:prstGeom>
        </p:spPr>
        <p:txBody>
          <a:bodyPr wrap="none">
            <a:spAutoFit/>
          </a:bodyPr>
          <a:lstStyle/>
          <a:p>
            <a:pPr algn="ctr"/>
            <a:r>
              <a:rPr lang="fr-FR" dirty="0"/>
              <a:t>Genomic zone of </a:t>
            </a:r>
            <a:r>
              <a:rPr lang="fr-FR" i="1" dirty="0"/>
              <a:t>Streptomyces formicae DPL</a:t>
            </a:r>
          </a:p>
        </p:txBody>
      </p:sp>
      <p:grpSp>
        <p:nvGrpSpPr>
          <p:cNvPr id="54" name="Groupe 53">
            <a:extLst>
              <a:ext uri="{FF2B5EF4-FFF2-40B4-BE49-F238E27FC236}">
                <a16:creationId xmlns:a16="http://schemas.microsoft.com/office/drawing/2014/main" id="{E3791F6B-CECD-5576-9759-6AAFF10F60F9}"/>
              </a:ext>
            </a:extLst>
          </p:cNvPr>
          <p:cNvGrpSpPr/>
          <p:nvPr/>
        </p:nvGrpSpPr>
        <p:grpSpPr>
          <a:xfrm>
            <a:off x="166869" y="6357785"/>
            <a:ext cx="7757113" cy="446675"/>
            <a:chOff x="166869" y="6357785"/>
            <a:chExt cx="7757113" cy="446675"/>
          </a:xfrm>
        </p:grpSpPr>
        <p:sp>
          <p:nvSpPr>
            <p:cNvPr id="55" name="Rectangle 54">
              <a:extLst>
                <a:ext uri="{FF2B5EF4-FFF2-40B4-BE49-F238E27FC236}">
                  <a16:creationId xmlns:a16="http://schemas.microsoft.com/office/drawing/2014/main" id="{E896C8A0-128B-B18F-DEF7-A7220FA8621B}"/>
                </a:ext>
              </a:extLst>
            </p:cNvPr>
            <p:cNvSpPr/>
            <p:nvPr/>
          </p:nvSpPr>
          <p:spPr>
            <a:xfrm>
              <a:off x="166869" y="6402309"/>
              <a:ext cx="342061" cy="146398"/>
            </a:xfrm>
            <a:prstGeom prst="rect">
              <a:avLst/>
            </a:prstGeom>
            <a:solidFill>
              <a:srgbClr val="F216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56" name="Rectangle 55">
              <a:extLst>
                <a:ext uri="{FF2B5EF4-FFF2-40B4-BE49-F238E27FC236}">
                  <a16:creationId xmlns:a16="http://schemas.microsoft.com/office/drawing/2014/main" id="{80AE82EB-397F-682E-D248-E93E0DA3C648}"/>
                </a:ext>
              </a:extLst>
            </p:cNvPr>
            <p:cNvSpPr/>
            <p:nvPr/>
          </p:nvSpPr>
          <p:spPr>
            <a:xfrm>
              <a:off x="166869" y="6600254"/>
              <a:ext cx="342061" cy="14639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57" name="Rectangle 56">
              <a:extLst>
                <a:ext uri="{FF2B5EF4-FFF2-40B4-BE49-F238E27FC236}">
                  <a16:creationId xmlns:a16="http://schemas.microsoft.com/office/drawing/2014/main" id="{0AC02BB8-13EF-A25C-B3AB-97FB4DB28D07}"/>
                </a:ext>
              </a:extLst>
            </p:cNvPr>
            <p:cNvSpPr/>
            <p:nvPr/>
          </p:nvSpPr>
          <p:spPr>
            <a:xfrm>
              <a:off x="2983191" y="6395577"/>
              <a:ext cx="342061" cy="14639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58" name="Rectangle 57">
              <a:extLst>
                <a:ext uri="{FF2B5EF4-FFF2-40B4-BE49-F238E27FC236}">
                  <a16:creationId xmlns:a16="http://schemas.microsoft.com/office/drawing/2014/main" id="{FA307299-2440-7023-DE9E-43BEEFBEB32B}"/>
                </a:ext>
              </a:extLst>
            </p:cNvPr>
            <p:cNvSpPr/>
            <p:nvPr/>
          </p:nvSpPr>
          <p:spPr>
            <a:xfrm>
              <a:off x="2983366" y="6598278"/>
              <a:ext cx="342061" cy="1463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59" name="Flèche : bas 63">
              <a:extLst>
                <a:ext uri="{FF2B5EF4-FFF2-40B4-BE49-F238E27FC236}">
                  <a16:creationId xmlns:a16="http://schemas.microsoft.com/office/drawing/2014/main" id="{5515E5A3-9648-E5AD-F842-CC4FDF4579E4}"/>
                </a:ext>
              </a:extLst>
            </p:cNvPr>
            <p:cNvSpPr/>
            <p:nvPr/>
          </p:nvSpPr>
          <p:spPr>
            <a:xfrm rot="16200000">
              <a:off x="5568221" y="6404741"/>
              <a:ext cx="146398" cy="191375"/>
            </a:xfrm>
            <a:prstGeom prst="down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dirty="0"/>
            </a:p>
          </p:txBody>
        </p:sp>
        <p:sp>
          <p:nvSpPr>
            <p:cNvPr id="60" name="ZoneTexte 59">
              <a:extLst>
                <a:ext uri="{FF2B5EF4-FFF2-40B4-BE49-F238E27FC236}">
                  <a16:creationId xmlns:a16="http://schemas.microsoft.com/office/drawing/2014/main" id="{A2B1BEE9-1818-0A86-CA8A-5CDEE4CD7A5E}"/>
                </a:ext>
              </a:extLst>
            </p:cNvPr>
            <p:cNvSpPr txBox="1"/>
            <p:nvPr/>
          </p:nvSpPr>
          <p:spPr>
            <a:xfrm>
              <a:off x="507833" y="6357785"/>
              <a:ext cx="2113079" cy="230832"/>
            </a:xfrm>
            <a:prstGeom prst="rect">
              <a:avLst/>
            </a:prstGeom>
            <a:noFill/>
          </p:spPr>
          <p:txBody>
            <a:bodyPr wrap="none" rtlCol="0">
              <a:spAutoFit/>
            </a:bodyPr>
            <a:lstStyle/>
            <a:p>
              <a:r>
                <a:rPr lang="fr-FR" sz="900" dirty="0"/>
                <a:t>Gene involved in compound biosynthesis</a:t>
              </a:r>
            </a:p>
          </p:txBody>
        </p:sp>
        <p:sp>
          <p:nvSpPr>
            <p:cNvPr id="61" name="ZoneTexte 60">
              <a:extLst>
                <a:ext uri="{FF2B5EF4-FFF2-40B4-BE49-F238E27FC236}">
                  <a16:creationId xmlns:a16="http://schemas.microsoft.com/office/drawing/2014/main" id="{C1E3736B-655D-E2D5-7B5C-3605384204D1}"/>
                </a:ext>
              </a:extLst>
            </p:cNvPr>
            <p:cNvSpPr txBox="1"/>
            <p:nvPr/>
          </p:nvSpPr>
          <p:spPr>
            <a:xfrm>
              <a:off x="507833" y="6556072"/>
              <a:ext cx="1970411" cy="230832"/>
            </a:xfrm>
            <a:prstGeom prst="rect">
              <a:avLst/>
            </a:prstGeom>
            <a:noFill/>
          </p:spPr>
          <p:txBody>
            <a:bodyPr wrap="none" rtlCol="0">
              <a:spAutoFit/>
            </a:bodyPr>
            <a:lstStyle/>
            <a:p>
              <a:r>
                <a:rPr lang="fr-FR" sz="900" dirty="0"/>
                <a:t>Gene involved in compound transport</a:t>
              </a:r>
            </a:p>
          </p:txBody>
        </p:sp>
        <p:sp>
          <p:nvSpPr>
            <p:cNvPr id="62" name="ZoneTexte 61">
              <a:extLst>
                <a:ext uri="{FF2B5EF4-FFF2-40B4-BE49-F238E27FC236}">
                  <a16:creationId xmlns:a16="http://schemas.microsoft.com/office/drawing/2014/main" id="{CCA96ED2-6C03-F70A-45C9-06CDFA3CB76E}"/>
                </a:ext>
              </a:extLst>
            </p:cNvPr>
            <p:cNvSpPr txBox="1"/>
            <p:nvPr/>
          </p:nvSpPr>
          <p:spPr>
            <a:xfrm>
              <a:off x="3324155" y="6363461"/>
              <a:ext cx="946093" cy="230832"/>
            </a:xfrm>
            <a:prstGeom prst="rect">
              <a:avLst/>
            </a:prstGeom>
            <a:noFill/>
          </p:spPr>
          <p:txBody>
            <a:bodyPr wrap="none" rtlCol="0">
              <a:spAutoFit/>
            </a:bodyPr>
            <a:lstStyle/>
            <a:p>
              <a:r>
                <a:rPr lang="fr-FR" sz="900" dirty="0"/>
                <a:t>Regulation gene</a:t>
              </a:r>
            </a:p>
          </p:txBody>
        </p:sp>
        <p:sp>
          <p:nvSpPr>
            <p:cNvPr id="63" name="ZoneTexte 62">
              <a:extLst>
                <a:ext uri="{FF2B5EF4-FFF2-40B4-BE49-F238E27FC236}">
                  <a16:creationId xmlns:a16="http://schemas.microsoft.com/office/drawing/2014/main" id="{972E9655-15E4-4340-5642-EE30630CB621}"/>
                </a:ext>
              </a:extLst>
            </p:cNvPr>
            <p:cNvSpPr txBox="1"/>
            <p:nvPr/>
          </p:nvSpPr>
          <p:spPr>
            <a:xfrm>
              <a:off x="3325252" y="6560977"/>
              <a:ext cx="1919115" cy="230832"/>
            </a:xfrm>
            <a:prstGeom prst="rect">
              <a:avLst/>
            </a:prstGeom>
            <a:noFill/>
          </p:spPr>
          <p:txBody>
            <a:bodyPr wrap="none" rtlCol="0">
              <a:spAutoFit/>
            </a:bodyPr>
            <a:lstStyle/>
            <a:p>
              <a:r>
                <a:rPr lang="fr-FR" sz="900" dirty="0"/>
                <a:t>Uncharacterized protein coding gene</a:t>
              </a:r>
            </a:p>
          </p:txBody>
        </p:sp>
        <p:sp>
          <p:nvSpPr>
            <p:cNvPr id="64" name="ZoneTexte 63">
              <a:extLst>
                <a:ext uri="{FF2B5EF4-FFF2-40B4-BE49-F238E27FC236}">
                  <a16:creationId xmlns:a16="http://schemas.microsoft.com/office/drawing/2014/main" id="{E4107401-C6C8-EBB0-373E-0F5572A078F3}"/>
                </a:ext>
              </a:extLst>
            </p:cNvPr>
            <p:cNvSpPr txBox="1"/>
            <p:nvPr/>
          </p:nvSpPr>
          <p:spPr>
            <a:xfrm>
              <a:off x="5884641" y="6385012"/>
              <a:ext cx="2039341" cy="230832"/>
            </a:xfrm>
            <a:prstGeom prst="rect">
              <a:avLst/>
            </a:prstGeom>
            <a:noFill/>
          </p:spPr>
          <p:txBody>
            <a:bodyPr wrap="none" rtlCol="0">
              <a:spAutoFit/>
            </a:bodyPr>
            <a:lstStyle/>
            <a:p>
              <a:r>
                <a:rPr lang="fr-FR" sz="900" dirty="0"/>
                <a:t>Promotor predicted by Softberry server</a:t>
              </a:r>
            </a:p>
          </p:txBody>
        </p:sp>
        <p:sp>
          <p:nvSpPr>
            <p:cNvPr id="65" name="Rectangle 64">
              <a:extLst>
                <a:ext uri="{FF2B5EF4-FFF2-40B4-BE49-F238E27FC236}">
                  <a16:creationId xmlns:a16="http://schemas.microsoft.com/office/drawing/2014/main" id="{552C8B94-B574-06D4-1C56-EE01FB5679AB}"/>
                </a:ext>
              </a:extLst>
            </p:cNvPr>
            <p:cNvSpPr/>
            <p:nvPr/>
          </p:nvSpPr>
          <p:spPr>
            <a:xfrm>
              <a:off x="5546278" y="6619230"/>
              <a:ext cx="342061" cy="14639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66" name="ZoneTexte 65">
              <a:extLst>
                <a:ext uri="{FF2B5EF4-FFF2-40B4-BE49-F238E27FC236}">
                  <a16:creationId xmlns:a16="http://schemas.microsoft.com/office/drawing/2014/main" id="{1F5BF1C3-188E-2101-1558-4B6DFA2CE77F}"/>
                </a:ext>
              </a:extLst>
            </p:cNvPr>
            <p:cNvSpPr txBox="1"/>
            <p:nvPr/>
          </p:nvSpPr>
          <p:spPr>
            <a:xfrm>
              <a:off x="5888339" y="6573628"/>
              <a:ext cx="619080" cy="230832"/>
            </a:xfrm>
            <a:prstGeom prst="rect">
              <a:avLst/>
            </a:prstGeom>
            <a:noFill/>
          </p:spPr>
          <p:txBody>
            <a:bodyPr wrap="none" rtlCol="0">
              <a:spAutoFit/>
            </a:bodyPr>
            <a:lstStyle/>
            <a:p>
              <a:r>
                <a:rPr lang="fr-FR" sz="900" dirty="0"/>
                <a:t>DPL gene</a:t>
              </a:r>
            </a:p>
          </p:txBody>
        </p:sp>
      </p:grpSp>
      <p:sp>
        <p:nvSpPr>
          <p:cNvPr id="67" name="Rectangle 66">
            <a:extLst>
              <a:ext uri="{FF2B5EF4-FFF2-40B4-BE49-F238E27FC236}">
                <a16:creationId xmlns:a16="http://schemas.microsoft.com/office/drawing/2014/main" id="{0E0A3C28-CEFB-F3A4-59D8-80F91989A9C4}"/>
              </a:ext>
            </a:extLst>
          </p:cNvPr>
          <p:cNvSpPr/>
          <p:nvPr/>
        </p:nvSpPr>
        <p:spPr>
          <a:xfrm>
            <a:off x="-1" y="5642968"/>
            <a:ext cx="12250993" cy="664190"/>
          </a:xfrm>
          <a:prstGeom prst="rect">
            <a:avLst/>
          </a:prstGeom>
        </p:spPr>
        <p:txBody>
          <a:bodyPr wrap="square">
            <a:spAutoFit/>
          </a:bodyPr>
          <a:lstStyle/>
          <a:p>
            <a:pPr algn="ctr"/>
            <a:r>
              <a:rPr lang="fr-FR" dirty="0"/>
              <a:t>The cluster predictions shed-light : a </a:t>
            </a:r>
            <a:r>
              <a:rPr lang="fr-FR" i="1" dirty="0"/>
              <a:t>cytochrome P450, two K transporting ATPase; a channel histidine kinase, a histidine kinase, a terpene synthase, a octaprenyl diphosphate synthase etc…</a:t>
            </a:r>
            <a:r>
              <a:rPr lang="fr-FR" dirty="0"/>
              <a:t> coding genes</a:t>
            </a:r>
          </a:p>
        </p:txBody>
      </p:sp>
    </p:spTree>
    <p:extLst>
      <p:ext uri="{BB962C8B-B14F-4D97-AF65-F5344CB8AC3E}">
        <p14:creationId xmlns:p14="http://schemas.microsoft.com/office/powerpoint/2010/main" val="35396995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AC57852-66F9-7B4D-BA9B-ABC62604EED4}"/>
              </a:ext>
            </a:extLst>
          </p:cNvPr>
          <p:cNvSpPr>
            <a:spLocks noGrp="1"/>
          </p:cNvSpPr>
          <p:nvPr>
            <p:ph type="sldNum" sz="quarter" idx="12"/>
          </p:nvPr>
        </p:nvSpPr>
        <p:spPr/>
        <p:txBody>
          <a:bodyPr/>
          <a:lstStyle/>
          <a:p>
            <a:fld id="{09686F39-2411-784F-95B3-ADDC13B8D7F1}" type="slidenum">
              <a:rPr lang="fr-FR" smtClean="0"/>
              <a:t>25</a:t>
            </a:fld>
            <a:endParaRPr lang="fr-FR"/>
          </a:p>
        </p:txBody>
      </p:sp>
      <p:pic>
        <p:nvPicPr>
          <p:cNvPr id="4" name="Image 3">
            <a:extLst>
              <a:ext uri="{FF2B5EF4-FFF2-40B4-BE49-F238E27FC236}">
                <a16:creationId xmlns:a16="http://schemas.microsoft.com/office/drawing/2014/main" id="{C3E84585-D638-AA42-BE28-A9D37AC02DDB}"/>
              </a:ext>
            </a:extLst>
          </p:cNvPr>
          <p:cNvPicPr>
            <a:picLocks noChangeAspect="1"/>
          </p:cNvPicPr>
          <p:nvPr/>
        </p:nvPicPr>
        <p:blipFill>
          <a:blip r:embed="rId3"/>
          <a:stretch>
            <a:fillRect/>
          </a:stretch>
        </p:blipFill>
        <p:spPr>
          <a:xfrm>
            <a:off x="0" y="260185"/>
            <a:ext cx="12192000" cy="2076526"/>
          </a:xfrm>
          <a:prstGeom prst="rect">
            <a:avLst/>
          </a:prstGeom>
        </p:spPr>
      </p:pic>
      <p:pic>
        <p:nvPicPr>
          <p:cNvPr id="5" name="Image 4">
            <a:extLst>
              <a:ext uri="{FF2B5EF4-FFF2-40B4-BE49-F238E27FC236}">
                <a16:creationId xmlns:a16="http://schemas.microsoft.com/office/drawing/2014/main" id="{9B29E001-1935-1B42-9381-FB047612FED5}"/>
              </a:ext>
            </a:extLst>
          </p:cNvPr>
          <p:cNvPicPr>
            <a:picLocks noChangeAspect="1"/>
          </p:cNvPicPr>
          <p:nvPr/>
        </p:nvPicPr>
        <p:blipFill>
          <a:blip r:embed="rId4"/>
          <a:stretch>
            <a:fillRect/>
          </a:stretch>
        </p:blipFill>
        <p:spPr>
          <a:xfrm>
            <a:off x="0" y="2664906"/>
            <a:ext cx="12192000" cy="1918661"/>
          </a:xfrm>
          <a:prstGeom prst="rect">
            <a:avLst/>
          </a:prstGeom>
        </p:spPr>
      </p:pic>
      <p:sp>
        <p:nvSpPr>
          <p:cNvPr id="6" name="Rectangle 5">
            <a:extLst>
              <a:ext uri="{FF2B5EF4-FFF2-40B4-BE49-F238E27FC236}">
                <a16:creationId xmlns:a16="http://schemas.microsoft.com/office/drawing/2014/main" id="{DCB5A57D-FAC4-D52B-6CE3-F31DBBAB515F}"/>
              </a:ext>
            </a:extLst>
          </p:cNvPr>
          <p:cNvSpPr/>
          <p:nvPr/>
        </p:nvSpPr>
        <p:spPr>
          <a:xfrm>
            <a:off x="3511404" y="5621254"/>
            <a:ext cx="4604017" cy="369332"/>
          </a:xfrm>
          <a:prstGeom prst="rect">
            <a:avLst/>
          </a:prstGeom>
        </p:spPr>
        <p:txBody>
          <a:bodyPr wrap="none">
            <a:spAutoFit/>
          </a:bodyPr>
          <a:lstStyle/>
          <a:p>
            <a:pPr algn="ctr"/>
            <a:r>
              <a:rPr lang="fr-FR" dirty="0"/>
              <a:t>Genomic zone of </a:t>
            </a:r>
            <a:r>
              <a:rPr lang="fr-FR" i="1" dirty="0"/>
              <a:t>Streptomyces sp cb02400 DPL</a:t>
            </a:r>
          </a:p>
        </p:txBody>
      </p:sp>
      <p:grpSp>
        <p:nvGrpSpPr>
          <p:cNvPr id="7" name="Groupe 6">
            <a:extLst>
              <a:ext uri="{FF2B5EF4-FFF2-40B4-BE49-F238E27FC236}">
                <a16:creationId xmlns:a16="http://schemas.microsoft.com/office/drawing/2014/main" id="{A709EEF5-A580-C713-4BF5-9634A87A48A5}"/>
              </a:ext>
            </a:extLst>
          </p:cNvPr>
          <p:cNvGrpSpPr/>
          <p:nvPr/>
        </p:nvGrpSpPr>
        <p:grpSpPr>
          <a:xfrm>
            <a:off x="166869" y="6357785"/>
            <a:ext cx="7757113" cy="446675"/>
            <a:chOff x="166869" y="6357785"/>
            <a:chExt cx="7757113" cy="446675"/>
          </a:xfrm>
        </p:grpSpPr>
        <p:sp>
          <p:nvSpPr>
            <p:cNvPr id="8" name="Rectangle 7">
              <a:extLst>
                <a:ext uri="{FF2B5EF4-FFF2-40B4-BE49-F238E27FC236}">
                  <a16:creationId xmlns:a16="http://schemas.microsoft.com/office/drawing/2014/main" id="{F8B357D1-BA35-F0A8-4865-5595B993C9C8}"/>
                </a:ext>
              </a:extLst>
            </p:cNvPr>
            <p:cNvSpPr/>
            <p:nvPr/>
          </p:nvSpPr>
          <p:spPr>
            <a:xfrm>
              <a:off x="166869" y="6402309"/>
              <a:ext cx="342061" cy="146398"/>
            </a:xfrm>
            <a:prstGeom prst="rect">
              <a:avLst/>
            </a:prstGeom>
            <a:solidFill>
              <a:srgbClr val="F216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9" name="Rectangle 8">
              <a:extLst>
                <a:ext uri="{FF2B5EF4-FFF2-40B4-BE49-F238E27FC236}">
                  <a16:creationId xmlns:a16="http://schemas.microsoft.com/office/drawing/2014/main" id="{788A870F-12AC-7892-D7E4-14D4A8E3EBFC}"/>
                </a:ext>
              </a:extLst>
            </p:cNvPr>
            <p:cNvSpPr/>
            <p:nvPr/>
          </p:nvSpPr>
          <p:spPr>
            <a:xfrm>
              <a:off x="166869" y="6600254"/>
              <a:ext cx="342061" cy="14639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0" name="Rectangle 9">
              <a:extLst>
                <a:ext uri="{FF2B5EF4-FFF2-40B4-BE49-F238E27FC236}">
                  <a16:creationId xmlns:a16="http://schemas.microsoft.com/office/drawing/2014/main" id="{8849FAB6-0A1E-BA27-C941-05028CAA7698}"/>
                </a:ext>
              </a:extLst>
            </p:cNvPr>
            <p:cNvSpPr/>
            <p:nvPr/>
          </p:nvSpPr>
          <p:spPr>
            <a:xfrm>
              <a:off x="2983191" y="6395577"/>
              <a:ext cx="342061" cy="14639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1" name="Rectangle 10">
              <a:extLst>
                <a:ext uri="{FF2B5EF4-FFF2-40B4-BE49-F238E27FC236}">
                  <a16:creationId xmlns:a16="http://schemas.microsoft.com/office/drawing/2014/main" id="{B56C5CBB-912D-9255-8FBB-8DA5802B5614}"/>
                </a:ext>
              </a:extLst>
            </p:cNvPr>
            <p:cNvSpPr/>
            <p:nvPr/>
          </p:nvSpPr>
          <p:spPr>
            <a:xfrm>
              <a:off x="2983366" y="6598278"/>
              <a:ext cx="342061" cy="1463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2" name="Flèche : bas 63">
              <a:extLst>
                <a:ext uri="{FF2B5EF4-FFF2-40B4-BE49-F238E27FC236}">
                  <a16:creationId xmlns:a16="http://schemas.microsoft.com/office/drawing/2014/main" id="{C25340A1-79B9-5996-EA36-3439E57CB586}"/>
                </a:ext>
              </a:extLst>
            </p:cNvPr>
            <p:cNvSpPr/>
            <p:nvPr/>
          </p:nvSpPr>
          <p:spPr>
            <a:xfrm rot="16200000">
              <a:off x="5568221" y="6404741"/>
              <a:ext cx="146398" cy="191375"/>
            </a:xfrm>
            <a:prstGeom prst="down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dirty="0"/>
            </a:p>
          </p:txBody>
        </p:sp>
        <p:sp>
          <p:nvSpPr>
            <p:cNvPr id="13" name="ZoneTexte 12">
              <a:extLst>
                <a:ext uri="{FF2B5EF4-FFF2-40B4-BE49-F238E27FC236}">
                  <a16:creationId xmlns:a16="http://schemas.microsoft.com/office/drawing/2014/main" id="{16C55D7E-2A31-E656-066C-B0E14B872700}"/>
                </a:ext>
              </a:extLst>
            </p:cNvPr>
            <p:cNvSpPr txBox="1"/>
            <p:nvPr/>
          </p:nvSpPr>
          <p:spPr>
            <a:xfrm>
              <a:off x="507833" y="6357785"/>
              <a:ext cx="2113079" cy="230832"/>
            </a:xfrm>
            <a:prstGeom prst="rect">
              <a:avLst/>
            </a:prstGeom>
            <a:noFill/>
          </p:spPr>
          <p:txBody>
            <a:bodyPr wrap="none" rtlCol="0">
              <a:spAutoFit/>
            </a:bodyPr>
            <a:lstStyle/>
            <a:p>
              <a:r>
                <a:rPr lang="fr-FR" sz="900" dirty="0"/>
                <a:t>Gene involved in compound biosynthesis</a:t>
              </a:r>
            </a:p>
          </p:txBody>
        </p:sp>
        <p:sp>
          <p:nvSpPr>
            <p:cNvPr id="14" name="ZoneTexte 13">
              <a:extLst>
                <a:ext uri="{FF2B5EF4-FFF2-40B4-BE49-F238E27FC236}">
                  <a16:creationId xmlns:a16="http://schemas.microsoft.com/office/drawing/2014/main" id="{3796B4CB-8BC3-F02B-39DC-41B90B5F3325}"/>
                </a:ext>
              </a:extLst>
            </p:cNvPr>
            <p:cNvSpPr txBox="1"/>
            <p:nvPr/>
          </p:nvSpPr>
          <p:spPr>
            <a:xfrm>
              <a:off x="507833" y="6556072"/>
              <a:ext cx="1970411" cy="230832"/>
            </a:xfrm>
            <a:prstGeom prst="rect">
              <a:avLst/>
            </a:prstGeom>
            <a:noFill/>
          </p:spPr>
          <p:txBody>
            <a:bodyPr wrap="none" rtlCol="0">
              <a:spAutoFit/>
            </a:bodyPr>
            <a:lstStyle/>
            <a:p>
              <a:r>
                <a:rPr lang="fr-FR" sz="900" dirty="0"/>
                <a:t>Gene involved in compound transport</a:t>
              </a:r>
            </a:p>
          </p:txBody>
        </p:sp>
        <p:sp>
          <p:nvSpPr>
            <p:cNvPr id="15" name="ZoneTexte 14">
              <a:extLst>
                <a:ext uri="{FF2B5EF4-FFF2-40B4-BE49-F238E27FC236}">
                  <a16:creationId xmlns:a16="http://schemas.microsoft.com/office/drawing/2014/main" id="{3CCE67F7-FBA6-A62F-DF7D-B221FAE12DB4}"/>
                </a:ext>
              </a:extLst>
            </p:cNvPr>
            <p:cNvSpPr txBox="1"/>
            <p:nvPr/>
          </p:nvSpPr>
          <p:spPr>
            <a:xfrm>
              <a:off x="3324155" y="6363461"/>
              <a:ext cx="946093" cy="230832"/>
            </a:xfrm>
            <a:prstGeom prst="rect">
              <a:avLst/>
            </a:prstGeom>
            <a:noFill/>
          </p:spPr>
          <p:txBody>
            <a:bodyPr wrap="none" rtlCol="0">
              <a:spAutoFit/>
            </a:bodyPr>
            <a:lstStyle/>
            <a:p>
              <a:r>
                <a:rPr lang="fr-FR" sz="900" dirty="0"/>
                <a:t>Regulation gene</a:t>
              </a:r>
            </a:p>
          </p:txBody>
        </p:sp>
        <p:sp>
          <p:nvSpPr>
            <p:cNvPr id="16" name="ZoneTexte 15">
              <a:extLst>
                <a:ext uri="{FF2B5EF4-FFF2-40B4-BE49-F238E27FC236}">
                  <a16:creationId xmlns:a16="http://schemas.microsoft.com/office/drawing/2014/main" id="{D102983D-0C90-2F03-A01D-166590C27A77}"/>
                </a:ext>
              </a:extLst>
            </p:cNvPr>
            <p:cNvSpPr txBox="1"/>
            <p:nvPr/>
          </p:nvSpPr>
          <p:spPr>
            <a:xfrm>
              <a:off x="3325252" y="6560977"/>
              <a:ext cx="1919115" cy="230832"/>
            </a:xfrm>
            <a:prstGeom prst="rect">
              <a:avLst/>
            </a:prstGeom>
            <a:noFill/>
          </p:spPr>
          <p:txBody>
            <a:bodyPr wrap="none" rtlCol="0">
              <a:spAutoFit/>
            </a:bodyPr>
            <a:lstStyle/>
            <a:p>
              <a:r>
                <a:rPr lang="fr-FR" sz="900" dirty="0"/>
                <a:t>Uncharacterized protein coding gene</a:t>
              </a:r>
            </a:p>
          </p:txBody>
        </p:sp>
        <p:sp>
          <p:nvSpPr>
            <p:cNvPr id="17" name="ZoneTexte 16">
              <a:extLst>
                <a:ext uri="{FF2B5EF4-FFF2-40B4-BE49-F238E27FC236}">
                  <a16:creationId xmlns:a16="http://schemas.microsoft.com/office/drawing/2014/main" id="{9FE5B0C1-11CF-20C5-678B-BFBC8A2C18D7}"/>
                </a:ext>
              </a:extLst>
            </p:cNvPr>
            <p:cNvSpPr txBox="1"/>
            <p:nvPr/>
          </p:nvSpPr>
          <p:spPr>
            <a:xfrm>
              <a:off x="5884641" y="6385012"/>
              <a:ext cx="2039341" cy="230832"/>
            </a:xfrm>
            <a:prstGeom prst="rect">
              <a:avLst/>
            </a:prstGeom>
            <a:noFill/>
          </p:spPr>
          <p:txBody>
            <a:bodyPr wrap="none" rtlCol="0">
              <a:spAutoFit/>
            </a:bodyPr>
            <a:lstStyle/>
            <a:p>
              <a:r>
                <a:rPr lang="fr-FR" sz="900" dirty="0"/>
                <a:t>Promotor predicted by Softberry server</a:t>
              </a:r>
            </a:p>
          </p:txBody>
        </p:sp>
        <p:sp>
          <p:nvSpPr>
            <p:cNvPr id="18" name="Rectangle 17">
              <a:extLst>
                <a:ext uri="{FF2B5EF4-FFF2-40B4-BE49-F238E27FC236}">
                  <a16:creationId xmlns:a16="http://schemas.microsoft.com/office/drawing/2014/main" id="{765C76CB-D8A4-14E4-1324-9C010E65B1B8}"/>
                </a:ext>
              </a:extLst>
            </p:cNvPr>
            <p:cNvSpPr/>
            <p:nvPr/>
          </p:nvSpPr>
          <p:spPr>
            <a:xfrm>
              <a:off x="5546278" y="6619230"/>
              <a:ext cx="342061" cy="14639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9" name="ZoneTexte 18">
              <a:extLst>
                <a:ext uri="{FF2B5EF4-FFF2-40B4-BE49-F238E27FC236}">
                  <a16:creationId xmlns:a16="http://schemas.microsoft.com/office/drawing/2014/main" id="{26FF5C85-5565-AFA3-7D82-EDB9B63212BC}"/>
                </a:ext>
              </a:extLst>
            </p:cNvPr>
            <p:cNvSpPr txBox="1"/>
            <p:nvPr/>
          </p:nvSpPr>
          <p:spPr>
            <a:xfrm>
              <a:off x="5888339" y="6573628"/>
              <a:ext cx="619080" cy="230832"/>
            </a:xfrm>
            <a:prstGeom prst="rect">
              <a:avLst/>
            </a:prstGeom>
            <a:noFill/>
          </p:spPr>
          <p:txBody>
            <a:bodyPr wrap="none" rtlCol="0">
              <a:spAutoFit/>
            </a:bodyPr>
            <a:lstStyle/>
            <a:p>
              <a:r>
                <a:rPr lang="fr-FR" sz="900" dirty="0"/>
                <a:t>DPL gene</a:t>
              </a:r>
            </a:p>
          </p:txBody>
        </p:sp>
      </p:grpSp>
    </p:spTree>
    <p:extLst>
      <p:ext uri="{BB962C8B-B14F-4D97-AF65-F5344CB8AC3E}">
        <p14:creationId xmlns:p14="http://schemas.microsoft.com/office/powerpoint/2010/main" val="12165990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FF126623-E42F-1540-917C-AB3DF80B00AB}"/>
              </a:ext>
            </a:extLst>
          </p:cNvPr>
          <p:cNvSpPr>
            <a:spLocks noGrp="1"/>
          </p:cNvSpPr>
          <p:nvPr>
            <p:ph type="sldNum" sz="quarter" idx="12"/>
          </p:nvPr>
        </p:nvSpPr>
        <p:spPr/>
        <p:txBody>
          <a:bodyPr/>
          <a:lstStyle/>
          <a:p>
            <a:fld id="{09686F39-2411-784F-95B3-ADDC13B8D7F1}" type="slidenum">
              <a:rPr lang="fr-FR" smtClean="0"/>
              <a:t>26</a:t>
            </a:fld>
            <a:endParaRPr lang="fr-FR"/>
          </a:p>
        </p:txBody>
      </p:sp>
      <p:pic>
        <p:nvPicPr>
          <p:cNvPr id="3" name="Image 2">
            <a:extLst>
              <a:ext uri="{FF2B5EF4-FFF2-40B4-BE49-F238E27FC236}">
                <a16:creationId xmlns:a16="http://schemas.microsoft.com/office/drawing/2014/main" id="{4A5CF106-FF3B-424B-9198-0DFC8D0BC245}"/>
              </a:ext>
            </a:extLst>
          </p:cNvPr>
          <p:cNvPicPr>
            <a:picLocks noChangeAspect="1"/>
          </p:cNvPicPr>
          <p:nvPr/>
        </p:nvPicPr>
        <p:blipFill>
          <a:blip r:embed="rId3"/>
          <a:stretch>
            <a:fillRect/>
          </a:stretch>
        </p:blipFill>
        <p:spPr>
          <a:xfrm>
            <a:off x="0" y="0"/>
            <a:ext cx="12192000" cy="2593527"/>
          </a:xfrm>
          <a:prstGeom prst="rect">
            <a:avLst/>
          </a:prstGeom>
        </p:spPr>
      </p:pic>
      <p:pic>
        <p:nvPicPr>
          <p:cNvPr id="4" name="Image 3">
            <a:extLst>
              <a:ext uri="{FF2B5EF4-FFF2-40B4-BE49-F238E27FC236}">
                <a16:creationId xmlns:a16="http://schemas.microsoft.com/office/drawing/2014/main" id="{15A08F09-A8D4-AE43-9037-E96503DE0E84}"/>
              </a:ext>
            </a:extLst>
          </p:cNvPr>
          <p:cNvPicPr>
            <a:picLocks noChangeAspect="1"/>
          </p:cNvPicPr>
          <p:nvPr/>
        </p:nvPicPr>
        <p:blipFill>
          <a:blip r:embed="rId4"/>
          <a:stretch>
            <a:fillRect/>
          </a:stretch>
        </p:blipFill>
        <p:spPr>
          <a:xfrm>
            <a:off x="0" y="2701942"/>
            <a:ext cx="12192000" cy="2814472"/>
          </a:xfrm>
          <a:prstGeom prst="rect">
            <a:avLst/>
          </a:prstGeom>
        </p:spPr>
      </p:pic>
      <p:sp>
        <p:nvSpPr>
          <p:cNvPr id="5" name="Rectangle 4">
            <a:extLst>
              <a:ext uri="{FF2B5EF4-FFF2-40B4-BE49-F238E27FC236}">
                <a16:creationId xmlns:a16="http://schemas.microsoft.com/office/drawing/2014/main" id="{2C6B9667-6871-DE3F-6A5E-04E6A9B3C8A3}"/>
              </a:ext>
            </a:extLst>
          </p:cNvPr>
          <p:cNvSpPr/>
          <p:nvPr/>
        </p:nvSpPr>
        <p:spPr>
          <a:xfrm>
            <a:off x="3671318" y="5621254"/>
            <a:ext cx="4284186" cy="369332"/>
          </a:xfrm>
          <a:prstGeom prst="rect">
            <a:avLst/>
          </a:prstGeom>
        </p:spPr>
        <p:txBody>
          <a:bodyPr wrap="none">
            <a:spAutoFit/>
          </a:bodyPr>
          <a:lstStyle/>
          <a:p>
            <a:pPr algn="ctr"/>
            <a:r>
              <a:rPr lang="fr-FR" dirty="0"/>
              <a:t>Genomic zone of </a:t>
            </a:r>
            <a:r>
              <a:rPr lang="fr-FR" i="1" dirty="0"/>
              <a:t>Streptomyces </a:t>
            </a:r>
            <a:r>
              <a:rPr lang="fr-FR" i="1" dirty="0" err="1"/>
              <a:t>caelestisDPL</a:t>
            </a:r>
            <a:endParaRPr lang="fr-FR" i="1" dirty="0"/>
          </a:p>
        </p:txBody>
      </p:sp>
      <p:grpSp>
        <p:nvGrpSpPr>
          <p:cNvPr id="6" name="Groupe 5">
            <a:extLst>
              <a:ext uri="{FF2B5EF4-FFF2-40B4-BE49-F238E27FC236}">
                <a16:creationId xmlns:a16="http://schemas.microsoft.com/office/drawing/2014/main" id="{50A81063-E42E-CC87-0FAE-1F48EF40F139}"/>
              </a:ext>
            </a:extLst>
          </p:cNvPr>
          <p:cNvGrpSpPr/>
          <p:nvPr/>
        </p:nvGrpSpPr>
        <p:grpSpPr>
          <a:xfrm>
            <a:off x="166869" y="6357785"/>
            <a:ext cx="7757113" cy="446675"/>
            <a:chOff x="166869" y="6357785"/>
            <a:chExt cx="7757113" cy="446675"/>
          </a:xfrm>
        </p:grpSpPr>
        <p:sp>
          <p:nvSpPr>
            <p:cNvPr id="7" name="Rectangle 6">
              <a:extLst>
                <a:ext uri="{FF2B5EF4-FFF2-40B4-BE49-F238E27FC236}">
                  <a16:creationId xmlns:a16="http://schemas.microsoft.com/office/drawing/2014/main" id="{ECF53FD8-8CC4-DE71-24E1-EA53FA49149D}"/>
                </a:ext>
              </a:extLst>
            </p:cNvPr>
            <p:cNvSpPr/>
            <p:nvPr/>
          </p:nvSpPr>
          <p:spPr>
            <a:xfrm>
              <a:off x="166869" y="6402309"/>
              <a:ext cx="342061" cy="146398"/>
            </a:xfrm>
            <a:prstGeom prst="rect">
              <a:avLst/>
            </a:prstGeom>
            <a:solidFill>
              <a:srgbClr val="F216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8" name="Rectangle 7">
              <a:extLst>
                <a:ext uri="{FF2B5EF4-FFF2-40B4-BE49-F238E27FC236}">
                  <a16:creationId xmlns:a16="http://schemas.microsoft.com/office/drawing/2014/main" id="{0F039C89-1800-93E7-2F33-275D24BB0B0F}"/>
                </a:ext>
              </a:extLst>
            </p:cNvPr>
            <p:cNvSpPr/>
            <p:nvPr/>
          </p:nvSpPr>
          <p:spPr>
            <a:xfrm>
              <a:off x="166869" y="6600254"/>
              <a:ext cx="342061" cy="14639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9" name="Rectangle 8">
              <a:extLst>
                <a:ext uri="{FF2B5EF4-FFF2-40B4-BE49-F238E27FC236}">
                  <a16:creationId xmlns:a16="http://schemas.microsoft.com/office/drawing/2014/main" id="{7284EB5D-297D-9C4D-C2B6-F1FAE0870FE7}"/>
                </a:ext>
              </a:extLst>
            </p:cNvPr>
            <p:cNvSpPr/>
            <p:nvPr/>
          </p:nvSpPr>
          <p:spPr>
            <a:xfrm>
              <a:off x="2983191" y="6395577"/>
              <a:ext cx="342061" cy="14639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0" name="Rectangle 9">
              <a:extLst>
                <a:ext uri="{FF2B5EF4-FFF2-40B4-BE49-F238E27FC236}">
                  <a16:creationId xmlns:a16="http://schemas.microsoft.com/office/drawing/2014/main" id="{6AF60FBE-E2F9-6EAC-77DF-569EAEDD9B99}"/>
                </a:ext>
              </a:extLst>
            </p:cNvPr>
            <p:cNvSpPr/>
            <p:nvPr/>
          </p:nvSpPr>
          <p:spPr>
            <a:xfrm>
              <a:off x="2983366" y="6598278"/>
              <a:ext cx="342061" cy="1463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1" name="Flèche : bas 63">
              <a:extLst>
                <a:ext uri="{FF2B5EF4-FFF2-40B4-BE49-F238E27FC236}">
                  <a16:creationId xmlns:a16="http://schemas.microsoft.com/office/drawing/2014/main" id="{1A30D904-319F-AFC1-1B64-44BF00CB4B66}"/>
                </a:ext>
              </a:extLst>
            </p:cNvPr>
            <p:cNvSpPr/>
            <p:nvPr/>
          </p:nvSpPr>
          <p:spPr>
            <a:xfrm rot="16200000">
              <a:off x="5568221" y="6404741"/>
              <a:ext cx="146398" cy="191375"/>
            </a:xfrm>
            <a:prstGeom prst="down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dirty="0"/>
            </a:p>
          </p:txBody>
        </p:sp>
        <p:sp>
          <p:nvSpPr>
            <p:cNvPr id="12" name="ZoneTexte 11">
              <a:extLst>
                <a:ext uri="{FF2B5EF4-FFF2-40B4-BE49-F238E27FC236}">
                  <a16:creationId xmlns:a16="http://schemas.microsoft.com/office/drawing/2014/main" id="{EA1BBA54-E0CE-8F99-16E3-B1F439AF98B0}"/>
                </a:ext>
              </a:extLst>
            </p:cNvPr>
            <p:cNvSpPr txBox="1"/>
            <p:nvPr/>
          </p:nvSpPr>
          <p:spPr>
            <a:xfrm>
              <a:off x="507833" y="6357785"/>
              <a:ext cx="2113079" cy="230832"/>
            </a:xfrm>
            <a:prstGeom prst="rect">
              <a:avLst/>
            </a:prstGeom>
            <a:noFill/>
          </p:spPr>
          <p:txBody>
            <a:bodyPr wrap="none" rtlCol="0">
              <a:spAutoFit/>
            </a:bodyPr>
            <a:lstStyle/>
            <a:p>
              <a:r>
                <a:rPr lang="fr-FR" sz="900" dirty="0"/>
                <a:t>Gene involved in compound biosynthesis</a:t>
              </a:r>
            </a:p>
          </p:txBody>
        </p:sp>
        <p:sp>
          <p:nvSpPr>
            <p:cNvPr id="13" name="ZoneTexte 12">
              <a:extLst>
                <a:ext uri="{FF2B5EF4-FFF2-40B4-BE49-F238E27FC236}">
                  <a16:creationId xmlns:a16="http://schemas.microsoft.com/office/drawing/2014/main" id="{456F333B-BEE4-6184-7605-513B4B51D253}"/>
                </a:ext>
              </a:extLst>
            </p:cNvPr>
            <p:cNvSpPr txBox="1"/>
            <p:nvPr/>
          </p:nvSpPr>
          <p:spPr>
            <a:xfrm>
              <a:off x="507833" y="6556072"/>
              <a:ext cx="1970411" cy="230832"/>
            </a:xfrm>
            <a:prstGeom prst="rect">
              <a:avLst/>
            </a:prstGeom>
            <a:noFill/>
          </p:spPr>
          <p:txBody>
            <a:bodyPr wrap="none" rtlCol="0">
              <a:spAutoFit/>
            </a:bodyPr>
            <a:lstStyle/>
            <a:p>
              <a:r>
                <a:rPr lang="fr-FR" sz="900" dirty="0"/>
                <a:t>Gene involved in compound transport</a:t>
              </a:r>
            </a:p>
          </p:txBody>
        </p:sp>
        <p:sp>
          <p:nvSpPr>
            <p:cNvPr id="14" name="ZoneTexte 13">
              <a:extLst>
                <a:ext uri="{FF2B5EF4-FFF2-40B4-BE49-F238E27FC236}">
                  <a16:creationId xmlns:a16="http://schemas.microsoft.com/office/drawing/2014/main" id="{899247EF-F606-2A23-6F8E-1B522168DAB8}"/>
                </a:ext>
              </a:extLst>
            </p:cNvPr>
            <p:cNvSpPr txBox="1"/>
            <p:nvPr/>
          </p:nvSpPr>
          <p:spPr>
            <a:xfrm>
              <a:off x="3324155" y="6363461"/>
              <a:ext cx="946093" cy="230832"/>
            </a:xfrm>
            <a:prstGeom prst="rect">
              <a:avLst/>
            </a:prstGeom>
            <a:noFill/>
          </p:spPr>
          <p:txBody>
            <a:bodyPr wrap="none" rtlCol="0">
              <a:spAutoFit/>
            </a:bodyPr>
            <a:lstStyle/>
            <a:p>
              <a:r>
                <a:rPr lang="fr-FR" sz="900" dirty="0"/>
                <a:t>Regulation gene</a:t>
              </a:r>
            </a:p>
          </p:txBody>
        </p:sp>
        <p:sp>
          <p:nvSpPr>
            <p:cNvPr id="15" name="ZoneTexte 14">
              <a:extLst>
                <a:ext uri="{FF2B5EF4-FFF2-40B4-BE49-F238E27FC236}">
                  <a16:creationId xmlns:a16="http://schemas.microsoft.com/office/drawing/2014/main" id="{B2A902A9-1D99-E6E6-28FC-37E2D2D1CE00}"/>
                </a:ext>
              </a:extLst>
            </p:cNvPr>
            <p:cNvSpPr txBox="1"/>
            <p:nvPr/>
          </p:nvSpPr>
          <p:spPr>
            <a:xfrm>
              <a:off x="3325252" y="6560977"/>
              <a:ext cx="1919115" cy="230832"/>
            </a:xfrm>
            <a:prstGeom prst="rect">
              <a:avLst/>
            </a:prstGeom>
            <a:noFill/>
          </p:spPr>
          <p:txBody>
            <a:bodyPr wrap="none" rtlCol="0">
              <a:spAutoFit/>
            </a:bodyPr>
            <a:lstStyle/>
            <a:p>
              <a:r>
                <a:rPr lang="fr-FR" sz="900" dirty="0"/>
                <a:t>Uncharacterized protein coding gene</a:t>
              </a:r>
            </a:p>
          </p:txBody>
        </p:sp>
        <p:sp>
          <p:nvSpPr>
            <p:cNvPr id="16" name="ZoneTexte 15">
              <a:extLst>
                <a:ext uri="{FF2B5EF4-FFF2-40B4-BE49-F238E27FC236}">
                  <a16:creationId xmlns:a16="http://schemas.microsoft.com/office/drawing/2014/main" id="{776D24BE-57D9-E007-536C-65B58D673426}"/>
                </a:ext>
              </a:extLst>
            </p:cNvPr>
            <p:cNvSpPr txBox="1"/>
            <p:nvPr/>
          </p:nvSpPr>
          <p:spPr>
            <a:xfrm>
              <a:off x="5884641" y="6385012"/>
              <a:ext cx="2039341" cy="230832"/>
            </a:xfrm>
            <a:prstGeom prst="rect">
              <a:avLst/>
            </a:prstGeom>
            <a:noFill/>
          </p:spPr>
          <p:txBody>
            <a:bodyPr wrap="none" rtlCol="0">
              <a:spAutoFit/>
            </a:bodyPr>
            <a:lstStyle/>
            <a:p>
              <a:r>
                <a:rPr lang="fr-FR" sz="900" dirty="0"/>
                <a:t>Promotor predicted by Softberry server</a:t>
              </a:r>
            </a:p>
          </p:txBody>
        </p:sp>
        <p:sp>
          <p:nvSpPr>
            <p:cNvPr id="17" name="Rectangle 16">
              <a:extLst>
                <a:ext uri="{FF2B5EF4-FFF2-40B4-BE49-F238E27FC236}">
                  <a16:creationId xmlns:a16="http://schemas.microsoft.com/office/drawing/2014/main" id="{2A517B7E-10EB-E082-2AFF-5C7A0D21065B}"/>
                </a:ext>
              </a:extLst>
            </p:cNvPr>
            <p:cNvSpPr/>
            <p:nvPr/>
          </p:nvSpPr>
          <p:spPr>
            <a:xfrm>
              <a:off x="5546278" y="6619230"/>
              <a:ext cx="342061" cy="14639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18" name="ZoneTexte 17">
              <a:extLst>
                <a:ext uri="{FF2B5EF4-FFF2-40B4-BE49-F238E27FC236}">
                  <a16:creationId xmlns:a16="http://schemas.microsoft.com/office/drawing/2014/main" id="{453BD7A8-C1E8-162A-A1C6-97BBCF9AC0D9}"/>
                </a:ext>
              </a:extLst>
            </p:cNvPr>
            <p:cNvSpPr txBox="1"/>
            <p:nvPr/>
          </p:nvSpPr>
          <p:spPr>
            <a:xfrm>
              <a:off x="5888339" y="6573628"/>
              <a:ext cx="619080" cy="230832"/>
            </a:xfrm>
            <a:prstGeom prst="rect">
              <a:avLst/>
            </a:prstGeom>
            <a:noFill/>
          </p:spPr>
          <p:txBody>
            <a:bodyPr wrap="none" rtlCol="0">
              <a:spAutoFit/>
            </a:bodyPr>
            <a:lstStyle/>
            <a:p>
              <a:r>
                <a:rPr lang="fr-FR" sz="900" dirty="0"/>
                <a:t>DPL gene</a:t>
              </a:r>
            </a:p>
          </p:txBody>
        </p:sp>
      </p:grpSp>
    </p:spTree>
    <p:extLst>
      <p:ext uri="{BB962C8B-B14F-4D97-AF65-F5344CB8AC3E}">
        <p14:creationId xmlns:p14="http://schemas.microsoft.com/office/powerpoint/2010/main" val="386328947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5781</TotalTime>
  <Words>2412</Words>
  <Application>Microsoft Macintosh PowerPoint</Application>
  <PresentationFormat>Grand écran</PresentationFormat>
  <Paragraphs>398</Paragraphs>
  <Slides>26</Slides>
  <Notes>24</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26</vt:i4>
      </vt:variant>
    </vt:vector>
  </HeadingPairs>
  <TitlesOfParts>
    <vt:vector size="31" baseType="lpstr">
      <vt:lpstr>Arial</vt:lpstr>
      <vt:lpstr>Calibri</vt:lpstr>
      <vt:lpstr>Calibri Light</vt:lpstr>
      <vt:lpstr>Times New Roman</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viviane robert</dc:creator>
  <cp:lastModifiedBy>viviane robert</cp:lastModifiedBy>
  <cp:revision>173</cp:revision>
  <dcterms:created xsi:type="dcterms:W3CDTF">2021-05-11T07:53:15Z</dcterms:created>
  <dcterms:modified xsi:type="dcterms:W3CDTF">2022-06-30T14:56:58Z</dcterms:modified>
</cp:coreProperties>
</file>