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62" r:id="rId2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92" autoAdjust="0"/>
  </p:normalViewPr>
  <p:slideViewPr>
    <p:cSldViewPr snapToGrid="0" snapToObjects="1" showGuides="1">
      <p:cViewPr>
        <p:scale>
          <a:sx n="100" d="100"/>
          <a:sy n="100" d="100"/>
        </p:scale>
        <p:origin x="-1400" y="-88"/>
      </p:cViewPr>
      <p:guideLst>
        <p:guide orient="horz" pos="2528"/>
        <p:guide pos="251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37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atase:&#20181;&#20107;:2.&#30740;&#31350;:1,&#30740;&#31350;:3.%20C2C12&#32048;&#32990;&#12408;&#12398;miR&#23566;&#20837;:&#35542;&#25991;&#21270;:&#25237;&#31295;&#29992;:BMC%20Cell%20Biol:Revise:&#36861;&#21152;&#23455;&#39443;&#65288;miR%20RT-qPCR&#65289;:Data:20150130:20150130_data&#35299;&#26512;%20original%20prime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atase:&#20181;&#20107;:2.&#30740;&#31350;:1,&#30740;&#31350;:3.%20C2C12&#32048;&#32990;&#12408;&#12398;miR&#23566;&#20837;:&#35542;&#25991;&#21270;:&#25237;&#31295;&#29992;:BMC%20Cell%20Biol:Revise:&#36861;&#21152;&#23455;&#39443;&#65288;miR%20RT-qPCR&#65289;:Data:20150130:20150130_data&#35299;&#26512;%20original%20prime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atase:&#20181;&#20107;:2.&#30740;&#31350;:1,&#30740;&#31350;:3.%20C2C12&#32048;&#32990;&#12408;&#12398;miR&#23566;&#20837;:&#35542;&#25991;&#21270;:&#25237;&#31295;&#29992;:BMC%20Cell%20Biol:Revise:&#36861;&#21152;&#23455;&#39443;&#65288;miR%20RT-qPCR&#65289;:Data:20150207:20150207_data&#35299;&#2651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'[20150211miR_data解析.xlsx]EXIQON x10'!$Q$23</c:f>
              <c:strCache>
                <c:ptCount val="1"/>
                <c:pt idx="0">
                  <c:v>miR-3963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'[20150211miR_data解析.xlsx]EXIQON x10'!$R$24:$R$25</c:f>
                <c:numCache>
                  <c:formatCode>General</c:formatCode>
                  <c:ptCount val="2"/>
                  <c:pt idx="0">
                    <c:v>0.24537317599761</c:v>
                  </c:pt>
                  <c:pt idx="1">
                    <c:v>0.127400821224493</c:v>
                  </c:pt>
                </c:numCache>
              </c:numRef>
            </c:plus>
            <c:minus>
              <c:numRef>
                <c:f>'[20150211miR_data解析.xlsx]EXIQON x10'!$R$24:$R$25</c:f>
                <c:numCache>
                  <c:formatCode>General</c:formatCode>
                  <c:ptCount val="2"/>
                  <c:pt idx="0">
                    <c:v>0.24537317599761</c:v>
                  </c:pt>
                  <c:pt idx="1">
                    <c:v>0.127400821224493</c:v>
                  </c:pt>
                </c:numCache>
              </c:numRef>
            </c:minus>
          </c:errBars>
          <c:cat>
            <c:strRef>
              <c:f>'[20150211miR_data解析.xlsx]EXIQON x10'!$P$24:$P$25</c:f>
              <c:strCache>
                <c:ptCount val="2"/>
                <c:pt idx="0">
                  <c:v>C2C12 PR</c:v>
                </c:pt>
                <c:pt idx="1">
                  <c:v>C2C12 DF</c:v>
                </c:pt>
              </c:strCache>
            </c:strRef>
          </c:cat>
          <c:val>
            <c:numRef>
              <c:f>'[20150211miR_data解析.xlsx]EXIQON x10'!$Q$24:$Q$25</c:f>
              <c:numCache>
                <c:formatCode>General</c:formatCode>
                <c:ptCount val="2"/>
                <c:pt idx="0">
                  <c:v>1.0</c:v>
                </c:pt>
                <c:pt idx="1">
                  <c:v>0.344465724671624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2307064"/>
        <c:axId val="792310040"/>
      </c:barChart>
      <c:catAx>
        <c:axId val="792307064"/>
        <c:scaling>
          <c:orientation val="minMax"/>
        </c:scaling>
        <c:delete val="0"/>
        <c:axPos val="b"/>
        <c:majorTickMark val="out"/>
        <c:minorTickMark val="none"/>
        <c:tickLblPos val="nextTo"/>
        <c:crossAx val="792310040"/>
        <c:crosses val="autoZero"/>
        <c:auto val="1"/>
        <c:lblAlgn val="ctr"/>
        <c:lblOffset val="100"/>
        <c:noMultiLvlLbl val="0"/>
      </c:catAx>
      <c:valAx>
        <c:axId val="792310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2307064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latin typeface="Times New Roman"/>
        </a:defRPr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再解析!$R$9</c:f>
              <c:strCache>
                <c:ptCount val="1"/>
                <c:pt idx="0">
                  <c:v>miR-6412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再解析!$S$10:$S$11</c:f>
                <c:numCache>
                  <c:formatCode>General</c:formatCode>
                  <c:ptCount val="2"/>
                  <c:pt idx="0">
                    <c:v>0.178097755720679</c:v>
                  </c:pt>
                  <c:pt idx="1">
                    <c:v>0.106011323192237</c:v>
                  </c:pt>
                </c:numCache>
              </c:numRef>
            </c:plus>
            <c:minus>
              <c:numRef>
                <c:f>再解析!$S$10:$S$11</c:f>
                <c:numCache>
                  <c:formatCode>General</c:formatCode>
                  <c:ptCount val="2"/>
                  <c:pt idx="0">
                    <c:v>0.178097755720679</c:v>
                  </c:pt>
                  <c:pt idx="1">
                    <c:v>0.106011323192237</c:v>
                  </c:pt>
                </c:numCache>
              </c:numRef>
            </c:minus>
            <c:spPr>
              <a:effectLst/>
            </c:spPr>
          </c:errBars>
          <c:cat>
            <c:strRef>
              <c:f>再解析!$Q$10:$Q$11</c:f>
              <c:strCache>
                <c:ptCount val="2"/>
                <c:pt idx="0">
                  <c:v>C2C12 PR</c:v>
                </c:pt>
                <c:pt idx="1">
                  <c:v>C2C12 DF</c:v>
                </c:pt>
              </c:strCache>
            </c:strRef>
          </c:cat>
          <c:val>
            <c:numRef>
              <c:f>再解析!$R$10:$R$11</c:f>
              <c:numCache>
                <c:formatCode>General</c:formatCode>
                <c:ptCount val="2"/>
                <c:pt idx="0">
                  <c:v>1.0</c:v>
                </c:pt>
                <c:pt idx="1">
                  <c:v>0.618224965524874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2336056"/>
        <c:axId val="792339032"/>
      </c:barChart>
      <c:catAx>
        <c:axId val="792336056"/>
        <c:scaling>
          <c:orientation val="minMax"/>
        </c:scaling>
        <c:delete val="0"/>
        <c:axPos val="b"/>
        <c:majorTickMark val="out"/>
        <c:minorTickMark val="none"/>
        <c:tickLblPos val="nextTo"/>
        <c:crossAx val="792339032"/>
        <c:crosses val="autoZero"/>
        <c:auto val="1"/>
        <c:lblAlgn val="ctr"/>
        <c:lblOffset val="100"/>
        <c:noMultiLvlLbl val="0"/>
      </c:catAx>
      <c:valAx>
        <c:axId val="792339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2336056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latin typeface="Times New Roman"/>
        </a:defRPr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Sheet1!$S$3</c:f>
              <c:strCache>
                <c:ptCount val="1"/>
                <c:pt idx="0">
                  <c:v>miR-487b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Sheet1!$T$4:$T$5</c:f>
                <c:numCache>
                  <c:formatCode>General</c:formatCode>
                  <c:ptCount val="2"/>
                  <c:pt idx="0">
                    <c:v>0.0</c:v>
                  </c:pt>
                  <c:pt idx="1">
                    <c:v>0.0592949509473328</c:v>
                  </c:pt>
                </c:numCache>
              </c:numRef>
            </c:plus>
            <c:minus>
              <c:numRef>
                <c:f>Sheet1!$T$4:$T$5</c:f>
                <c:numCache>
                  <c:formatCode>General</c:formatCode>
                  <c:ptCount val="2"/>
                  <c:pt idx="0">
                    <c:v>0.0</c:v>
                  </c:pt>
                  <c:pt idx="1">
                    <c:v>0.0592949509473328</c:v>
                  </c:pt>
                </c:numCache>
              </c:numRef>
            </c:minus>
          </c:errBars>
          <c:cat>
            <c:strRef>
              <c:f>Sheet1!$R$4:$R$5</c:f>
              <c:strCache>
                <c:ptCount val="2"/>
                <c:pt idx="0">
                  <c:v>C2C12 PR</c:v>
                </c:pt>
                <c:pt idx="1">
                  <c:v>C2C12 DF</c:v>
                </c:pt>
              </c:strCache>
            </c:strRef>
          </c:cat>
          <c:val>
            <c:numRef>
              <c:f>Sheet1!$S$4:$S$5</c:f>
              <c:numCache>
                <c:formatCode>General</c:formatCode>
                <c:ptCount val="2"/>
                <c:pt idx="0">
                  <c:v>1.0</c:v>
                </c:pt>
                <c:pt idx="1">
                  <c:v>0.214620371283677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2364728"/>
        <c:axId val="792367704"/>
      </c:barChart>
      <c:catAx>
        <c:axId val="792364728"/>
        <c:scaling>
          <c:orientation val="minMax"/>
        </c:scaling>
        <c:delete val="0"/>
        <c:axPos val="b"/>
        <c:majorTickMark val="out"/>
        <c:minorTickMark val="none"/>
        <c:tickLblPos val="nextTo"/>
        <c:crossAx val="792367704"/>
        <c:crosses val="autoZero"/>
        <c:auto val="1"/>
        <c:lblAlgn val="ctr"/>
        <c:lblOffset val="100"/>
        <c:noMultiLvlLbl val="0"/>
      </c:catAx>
      <c:valAx>
        <c:axId val="792367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2364728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>
          <a:latin typeface="Times New Roman"/>
        </a:defRPr>
      </a:pPr>
      <a:endParaRPr lang="ja-JP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B840F-07AE-AB4C-832E-6ADF7189D081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89553-9B0E-7B45-B787-98BE4239DC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78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データ差し替え最終版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89553-9B0E-7B45-B787-98BE4239DC9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437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C057-AD0A-FF49-BCE3-D1FD4E709B16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89DC-9666-B343-B842-9089616BD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534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C057-AD0A-FF49-BCE3-D1FD4E709B16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89DC-9666-B343-B842-9089616BD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68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C057-AD0A-FF49-BCE3-D1FD4E709B16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89DC-9666-B343-B842-9089616BD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49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C057-AD0A-FF49-BCE3-D1FD4E709B16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89DC-9666-B343-B842-9089616BD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477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C057-AD0A-FF49-BCE3-D1FD4E709B16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89DC-9666-B343-B842-9089616BD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354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C057-AD0A-FF49-BCE3-D1FD4E709B16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89DC-9666-B343-B842-9089616BD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481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C057-AD0A-FF49-BCE3-D1FD4E709B16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89DC-9666-B343-B842-9089616BD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2471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C057-AD0A-FF49-BCE3-D1FD4E709B16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89DC-9666-B343-B842-9089616BD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5037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C057-AD0A-FF49-BCE3-D1FD4E709B16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89DC-9666-B343-B842-9089616BD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07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C057-AD0A-FF49-BCE3-D1FD4E709B16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89DC-9666-B343-B842-9089616BD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5023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C057-AD0A-FF49-BCE3-D1FD4E709B16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F89DC-9666-B343-B842-9089616BD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0514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EC057-AD0A-FF49-BCE3-D1FD4E709B16}" type="datetimeFigureOut">
              <a:rPr kumimoji="1" lang="ja-JP" altLang="en-US" smtClean="0"/>
              <a:t>15/02/13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F89DC-9666-B343-B842-9089616BD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776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/>
          <p:cNvSpPr txBox="1"/>
          <p:nvPr/>
        </p:nvSpPr>
        <p:spPr>
          <a:xfrm>
            <a:off x="5442608" y="8582721"/>
            <a:ext cx="869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Times New Roman"/>
                <a:cs typeface="Times New Roman"/>
              </a:rPr>
              <a:t>**p&lt;0.05</a:t>
            </a:r>
            <a:endParaRPr kumimoji="1" lang="ja-JP" altLang="en-US" sz="1400" dirty="0">
              <a:latin typeface="Times New Roman"/>
              <a:cs typeface="Times New Roman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432856" y="188504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Times New Roman"/>
                <a:cs typeface="Times New Roman"/>
              </a:rPr>
              <a:t>**</a:t>
            </a:r>
            <a:endParaRPr kumimoji="1" lang="ja-JP" altLang="en-US" dirty="0">
              <a:latin typeface="Times New Roman"/>
              <a:cs typeface="Times New Roman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444561" y="45524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Times New Roman"/>
                <a:cs typeface="Times New Roman"/>
              </a:rPr>
              <a:t>**</a:t>
            </a:r>
            <a:endParaRPr kumimoji="1" lang="ja-JP" altLang="en-US" dirty="0">
              <a:latin typeface="Times New Roman"/>
              <a:cs typeface="Times New Roman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44561" y="696796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Times New Roman"/>
                <a:cs typeface="Times New Roman"/>
              </a:rPr>
              <a:t>**</a:t>
            </a:r>
            <a:endParaRPr kumimoji="1" lang="ja-JP" alt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5" name="グラフ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8860743"/>
              </p:ext>
            </p:extLst>
          </p:nvPr>
        </p:nvGraphicFramePr>
        <p:xfrm>
          <a:off x="1346200" y="3176664"/>
          <a:ext cx="4391271" cy="2634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グラフ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1081120"/>
              </p:ext>
            </p:extLst>
          </p:nvPr>
        </p:nvGraphicFramePr>
        <p:xfrm>
          <a:off x="1346200" y="5935760"/>
          <a:ext cx="4391271" cy="2646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グラフ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6805591"/>
              </p:ext>
            </p:extLst>
          </p:nvPr>
        </p:nvGraphicFramePr>
        <p:xfrm>
          <a:off x="1346200" y="405368"/>
          <a:ext cx="4391271" cy="2646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132430" y="209223"/>
            <a:ext cx="2424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Times New Roman"/>
                <a:cs typeface="Times New Roman"/>
              </a:rPr>
              <a:t>Supplemental Figure </a:t>
            </a:r>
            <a:r>
              <a:rPr kumimoji="1" lang="en-US" altLang="ja-JP" b="1" dirty="0" smtClean="0">
                <a:latin typeface="Times New Roman"/>
                <a:cs typeface="Times New Roman"/>
              </a:rPr>
              <a:t>2</a:t>
            </a:r>
            <a:endParaRPr kumimoji="1" lang="ja-JP" altLang="en-US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7776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既定の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デフォルト">
      <a:majorFont>
        <a:latin typeface="ヒラギノ角ゴ ProN W3"/>
        <a:ea typeface="ヒラギノ角ゴ ProN W3"/>
        <a:cs typeface=""/>
      </a:majorFont>
      <a:minorFont>
        <a:latin typeface="ヒラギノ角ゴ ProN W3"/>
        <a:ea typeface="ヒラギノ角ゴ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既定のテーマ.thmx</Template>
  <TotalTime>507</TotalTime>
  <Words>27</Words>
  <Application>Microsoft Macintosh PowerPoint</Application>
  <PresentationFormat>画面に合わせる 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既定のテーマ</vt:lpstr>
      <vt:lpstr>PowerPoint プレゼンテーション</vt:lpstr>
    </vt:vector>
  </TitlesOfParts>
  <Company>岡山大学大学院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片瀬 直樹</dc:creator>
  <cp:lastModifiedBy>片瀬 直樹</cp:lastModifiedBy>
  <cp:revision>61</cp:revision>
  <cp:lastPrinted>2015-02-12T06:30:25Z</cp:lastPrinted>
  <dcterms:created xsi:type="dcterms:W3CDTF">2014-08-20T01:52:19Z</dcterms:created>
  <dcterms:modified xsi:type="dcterms:W3CDTF">2015-02-13T04:22:29Z</dcterms:modified>
</cp:coreProperties>
</file>