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handoutMasterIdLst>
    <p:handoutMasterId r:id="rId11"/>
  </p:handoutMasterIdLst>
  <p:sldIdLst>
    <p:sldId id="285" r:id="rId2"/>
    <p:sldId id="305" r:id="rId3"/>
    <p:sldId id="283" r:id="rId4"/>
    <p:sldId id="312" r:id="rId5"/>
    <p:sldId id="284" r:id="rId6"/>
    <p:sldId id="293" r:id="rId7"/>
    <p:sldId id="310" r:id="rId8"/>
    <p:sldId id="313" r:id="rId9"/>
  </p:sldIdLst>
  <p:sldSz cx="6858000" cy="9144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nji Ma" initials="" lastIdx="4" clrIdx="0"/>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FEB34E"/>
    <a:srgbClr val="B3B3B3"/>
    <a:srgbClr val="70B9FF"/>
    <a:srgbClr val="FD7176"/>
    <a:srgbClr val="921A20"/>
    <a:srgbClr val="CEFFDC"/>
    <a:srgbClr val="FFF9BF"/>
    <a:srgbClr val="FFDFE1"/>
    <a:srgbClr val="FFBFF7"/>
    <a:srgbClr val="96C2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67" autoAdjust="0"/>
    <p:restoredTop sz="75055" autoAdjust="0"/>
  </p:normalViewPr>
  <p:slideViewPr>
    <p:cSldViewPr snapToGrid="0" snapToObjects="1">
      <p:cViewPr varScale="1">
        <p:scale>
          <a:sx n="89" d="100"/>
          <a:sy n="89" d="100"/>
        </p:scale>
        <p:origin x="4312" y="17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9EB2278E-5B40-6649-851C-B083EB2125C6}" type="datetimeFigureOut">
              <a:rPr lang="en-US" smtClean="0"/>
              <a:t>12/30/18</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E8CE3C18-8098-4A41-80DE-4B73B04C974F}" type="slidenum">
              <a:rPr lang="en-US" smtClean="0"/>
              <a:t>‹#›</a:t>
            </a:fld>
            <a:endParaRPr lang="en-US"/>
          </a:p>
        </p:txBody>
      </p:sp>
    </p:spTree>
    <p:extLst>
      <p:ext uri="{BB962C8B-B14F-4D97-AF65-F5344CB8AC3E}">
        <p14:creationId xmlns:p14="http://schemas.microsoft.com/office/powerpoint/2010/main" val="547643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8E180F14-7E32-A848-AD20-D4A0D516E863}" type="datetimeFigureOut">
              <a:rPr lang="en-US" smtClean="0"/>
              <a:t>12/30/18</a:t>
            </a:fld>
            <a:endParaRPr lang="en-US"/>
          </a:p>
        </p:txBody>
      </p:sp>
      <p:sp>
        <p:nvSpPr>
          <p:cNvPr id="4" name="Slide Image Placeholder 3"/>
          <p:cNvSpPr>
            <a:spLocks noGrp="1" noRot="1" noChangeAspect="1"/>
          </p:cNvSpPr>
          <p:nvPr>
            <p:ph type="sldImg" idx="2"/>
          </p:nvPr>
        </p:nvSpPr>
        <p:spPr>
          <a:xfrm>
            <a:off x="3606800" y="514350"/>
            <a:ext cx="19304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24CD0DFE-EA3A-6449-BD31-CABBA7CF68B2}" type="slidenum">
              <a:rPr lang="en-US" smtClean="0"/>
              <a:t>‹#›</a:t>
            </a:fld>
            <a:endParaRPr lang="en-US"/>
          </a:p>
        </p:txBody>
      </p:sp>
    </p:spTree>
    <p:extLst>
      <p:ext uri="{BB962C8B-B14F-4D97-AF65-F5344CB8AC3E}">
        <p14:creationId xmlns:p14="http://schemas.microsoft.com/office/powerpoint/2010/main" val="417491595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S1: Flow chart of the analysis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pre-</a:t>
            </a:r>
            <a:r>
              <a:rPr lang="en-US" sz="1200" kern="1200" dirty="0" err="1">
                <a:solidFill>
                  <a:schemeClr val="tx1"/>
                </a:solidFill>
                <a:effectLst/>
                <a:latin typeface="+mn-lt"/>
                <a:ea typeface="+mn-ea"/>
                <a:cs typeface="+mn-cs"/>
              </a:rPr>
              <a:t>cDC</a:t>
            </a:r>
            <a:r>
              <a:rPr lang="en-US" sz="1200" kern="1200" dirty="0">
                <a:solidFill>
                  <a:schemeClr val="tx1"/>
                </a:solidFill>
                <a:effectLst/>
                <a:latin typeface="+mn-lt"/>
                <a:ea typeface="+mn-ea"/>
                <a:cs typeface="+mn-cs"/>
              </a:rPr>
              <a:t>, cDC1 and cDC2 single cells were mixed and sequenced in 3 batches with different combinations using </a:t>
            </a:r>
            <a:r>
              <a:rPr lang="en-US" sz="1200" kern="1200" dirty="0" err="1">
                <a:solidFill>
                  <a:schemeClr val="tx1"/>
                </a:solidFill>
                <a:effectLst/>
                <a:latin typeface="+mn-lt"/>
                <a:ea typeface="+mn-ea"/>
                <a:cs typeface="+mn-cs"/>
              </a:rPr>
              <a:t>Fludigm</a:t>
            </a:r>
            <a:r>
              <a:rPr lang="en-US" sz="1200" kern="1200" dirty="0">
                <a:solidFill>
                  <a:schemeClr val="tx1"/>
                </a:solidFill>
                <a:effectLst/>
                <a:latin typeface="+mn-lt"/>
                <a:ea typeface="+mn-ea"/>
                <a:cs typeface="+mn-cs"/>
              </a:rPr>
              <a:t> C1 system. After mapping the reads to human reference genome, reads counts for each gene were obtained to measure gene expression level. Multidimensional scaling was used to infer cell type and remove outliers. Highly biological variable genes in pre-</a:t>
            </a:r>
            <a:r>
              <a:rPr lang="en-US" sz="1200" kern="1200" dirty="0" err="1">
                <a:solidFill>
                  <a:schemeClr val="tx1"/>
                </a:solidFill>
                <a:effectLst/>
                <a:latin typeface="+mn-lt"/>
                <a:ea typeface="+mn-ea"/>
                <a:cs typeface="+mn-cs"/>
              </a:rPr>
              <a:t>cDC</a:t>
            </a:r>
            <a:r>
              <a:rPr lang="en-US" sz="1200" kern="1200" dirty="0">
                <a:solidFill>
                  <a:schemeClr val="tx1"/>
                </a:solidFill>
                <a:effectLst/>
                <a:latin typeface="+mn-lt"/>
                <a:ea typeface="+mn-ea"/>
                <a:cs typeface="+mn-cs"/>
              </a:rPr>
              <a:t> population can separate cDC1 and cDC2, which indicates the heterogeneity of pre-</a:t>
            </a:r>
            <a:r>
              <a:rPr lang="en-US" sz="1200" kern="1200" dirty="0" err="1">
                <a:solidFill>
                  <a:schemeClr val="tx1"/>
                </a:solidFill>
                <a:effectLst/>
                <a:latin typeface="+mn-lt"/>
                <a:ea typeface="+mn-ea"/>
                <a:cs typeface="+mn-cs"/>
              </a:rPr>
              <a:t>cDCs</a:t>
            </a:r>
            <a:r>
              <a:rPr lang="en-US" sz="1200" kern="1200" dirty="0">
                <a:solidFill>
                  <a:schemeClr val="tx1"/>
                </a:solidFill>
                <a:effectLst/>
                <a:latin typeface="+mn-lt"/>
                <a:ea typeface="+mn-ea"/>
                <a:cs typeface="+mn-cs"/>
              </a:rPr>
              <a:t>. Master regulators that are differentially expressed between bulk cDC1 and cDC2 (indicated in red and blue) or have enriched targets (indicated in olive) can reveal the trajectory of pre-</a:t>
            </a:r>
            <a:r>
              <a:rPr lang="en-US" sz="1200" kern="1200" dirty="0" err="1">
                <a:solidFill>
                  <a:schemeClr val="tx1"/>
                </a:solidFill>
                <a:effectLst/>
                <a:latin typeface="+mn-lt"/>
                <a:ea typeface="+mn-ea"/>
                <a:cs typeface="+mn-cs"/>
              </a:rPr>
              <a:t>cDC</a:t>
            </a:r>
            <a:r>
              <a:rPr lang="en-US" sz="1200" kern="1200" dirty="0">
                <a:solidFill>
                  <a:schemeClr val="tx1"/>
                </a:solidFill>
                <a:effectLst/>
                <a:latin typeface="+mn-lt"/>
                <a:ea typeface="+mn-ea"/>
                <a:cs typeface="+mn-cs"/>
              </a:rPr>
              <a:t> differentiation into DCs. </a:t>
            </a:r>
          </a:p>
          <a:p>
            <a:endParaRPr lang="en-US" dirty="0"/>
          </a:p>
        </p:txBody>
      </p:sp>
      <p:sp>
        <p:nvSpPr>
          <p:cNvPr id="4" name="Slide Number Placeholder 3"/>
          <p:cNvSpPr>
            <a:spLocks noGrp="1"/>
          </p:cNvSpPr>
          <p:nvPr>
            <p:ph type="sldNum" sz="quarter" idx="10"/>
          </p:nvPr>
        </p:nvSpPr>
        <p:spPr/>
        <p:txBody>
          <a:bodyPr/>
          <a:lstStyle/>
          <a:p>
            <a:fld id="{24CD0DFE-EA3A-6449-BD31-CABBA7CF68B2}" type="slidenum">
              <a:rPr lang="en-US" smtClean="0"/>
              <a:t>1</a:t>
            </a:fld>
            <a:endParaRPr lang="en-US"/>
          </a:p>
        </p:txBody>
      </p:sp>
    </p:spTree>
    <p:extLst>
      <p:ext uri="{BB962C8B-B14F-4D97-AF65-F5344CB8AC3E}">
        <p14:creationId xmlns:p14="http://schemas.microsoft.com/office/powerpoint/2010/main" val="800273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Helvetica" charset="0"/>
                <a:ea typeface="Helvetica" charset="0"/>
                <a:cs typeface="Helvetica" charset="0"/>
              </a:rPr>
              <a:t>Figure S2: </a:t>
            </a:r>
            <a:r>
              <a:rPr lang="en-US" sz="1200" dirty="0">
                <a:latin typeface="Helvetica" charset="0"/>
                <a:ea typeface="Helvetica" charset="0"/>
                <a:cs typeface="Helvetica" charset="0"/>
              </a:rPr>
              <a:t>Comparison of 3 studies: See et al., 2017, </a:t>
            </a:r>
            <a:r>
              <a:rPr lang="en-US" sz="1200" dirty="0" err="1">
                <a:latin typeface="Helvetica" charset="0"/>
                <a:ea typeface="Helvetica" charset="0"/>
                <a:cs typeface="Helvetica" charset="0"/>
              </a:rPr>
              <a:t>Villani</a:t>
            </a:r>
            <a:r>
              <a:rPr lang="en-US" sz="1200" dirty="0">
                <a:latin typeface="Helvetica" charset="0"/>
                <a:ea typeface="Helvetica" charset="0"/>
                <a:cs typeface="Helvetica" charset="0"/>
              </a:rPr>
              <a:t> et al., 2017 and Ma et al., 2018</a:t>
            </a:r>
          </a:p>
          <a:p>
            <a:pPr marL="228600" marR="0" indent="-228600" algn="l" defTabSz="457200" rtl="0" eaLnBrk="1" fontAlgn="auto" latinLnBrk="0" hangingPunct="1">
              <a:lnSpc>
                <a:spcPct val="100000"/>
              </a:lnSpc>
              <a:spcBef>
                <a:spcPts val="0"/>
              </a:spcBef>
              <a:spcAft>
                <a:spcPts val="0"/>
              </a:spcAft>
              <a:buClrTx/>
              <a:buSzTx/>
              <a:buFontTx/>
              <a:buAutoNum type="alphaUcParenBoth"/>
              <a:tabLst/>
              <a:defRPr/>
            </a:pPr>
            <a:r>
              <a:rPr lang="en-US" sz="1200" baseline="0" dirty="0">
                <a:latin typeface="Helvetica" charset="0"/>
                <a:ea typeface="Helvetica" charset="0"/>
                <a:cs typeface="Helvetica" charset="0"/>
              </a:rPr>
              <a:t>MDS plot of the </a:t>
            </a:r>
            <a:r>
              <a:rPr lang="en-US" sz="1200" baseline="0" dirty="0" err="1">
                <a:latin typeface="Helvetica" charset="0"/>
                <a:ea typeface="Helvetica" charset="0"/>
                <a:cs typeface="Helvetica" charset="0"/>
              </a:rPr>
              <a:t>pDC</a:t>
            </a:r>
            <a:r>
              <a:rPr lang="en-US" sz="1200" baseline="0" dirty="0">
                <a:latin typeface="Helvetica" charset="0"/>
                <a:ea typeface="Helvetica" charset="0"/>
                <a:cs typeface="Helvetica" charset="0"/>
              </a:rPr>
              <a:t> and pre-</a:t>
            </a:r>
            <a:r>
              <a:rPr lang="en-US" sz="1200" baseline="0" dirty="0" err="1">
                <a:latin typeface="Helvetica" charset="0"/>
                <a:ea typeface="Helvetica" charset="0"/>
                <a:cs typeface="Helvetica" charset="0"/>
              </a:rPr>
              <a:t>cDC</a:t>
            </a:r>
            <a:r>
              <a:rPr lang="en-US" sz="1200" baseline="0" dirty="0">
                <a:latin typeface="Helvetica" charset="0"/>
                <a:ea typeface="Helvetica" charset="0"/>
                <a:cs typeface="Helvetica" charset="0"/>
              </a:rPr>
              <a:t> bulk RNA-</a:t>
            </a:r>
            <a:r>
              <a:rPr lang="en-US" sz="1200" baseline="0" dirty="0" err="1">
                <a:latin typeface="Helvetica" charset="0"/>
                <a:ea typeface="Helvetica" charset="0"/>
                <a:cs typeface="Helvetica" charset="0"/>
              </a:rPr>
              <a:t>Seq</a:t>
            </a:r>
            <a:r>
              <a:rPr lang="en-US" sz="1200" baseline="0" dirty="0">
                <a:latin typeface="Helvetica" charset="0"/>
                <a:ea typeface="Helvetica" charset="0"/>
                <a:cs typeface="Helvetica" charset="0"/>
              </a:rPr>
              <a:t> samples identified with our set of markers. </a:t>
            </a:r>
            <a:endParaRPr lang="en-US" sz="1200" dirty="0">
              <a:latin typeface="Helvetica" charset="0"/>
              <a:ea typeface="Helvetica" charset="0"/>
              <a:cs typeface="Helvetica" charset="0"/>
            </a:endParaRPr>
          </a:p>
          <a:p>
            <a:pPr marL="228600" indent="-228600">
              <a:buAutoNum type="alphaUcParenBoth"/>
            </a:pPr>
            <a:r>
              <a:rPr lang="en-US" sz="1200" baseline="0" dirty="0">
                <a:latin typeface="Helvetica" charset="0"/>
                <a:ea typeface="Helvetica" charset="0"/>
                <a:cs typeface="Helvetica" charset="0"/>
              </a:rPr>
              <a:t>Compare the three studies from the aspects of pre-</a:t>
            </a:r>
            <a:r>
              <a:rPr lang="en-US" sz="1200" baseline="0" dirty="0" err="1">
                <a:latin typeface="Helvetica" charset="0"/>
                <a:ea typeface="Helvetica" charset="0"/>
                <a:cs typeface="Helvetica" charset="0"/>
              </a:rPr>
              <a:t>cDC</a:t>
            </a:r>
            <a:r>
              <a:rPr lang="en-US" sz="1200" baseline="0" dirty="0">
                <a:latin typeface="Helvetica" charset="0"/>
                <a:ea typeface="Helvetica" charset="0"/>
                <a:cs typeface="Helvetica" charset="0"/>
              </a:rPr>
              <a:t> phenotype, finding and pre-</a:t>
            </a:r>
            <a:r>
              <a:rPr lang="en-US" sz="1200" baseline="0" dirty="0" err="1">
                <a:latin typeface="Helvetica" charset="0"/>
                <a:ea typeface="Helvetica" charset="0"/>
                <a:cs typeface="Helvetica" charset="0"/>
              </a:rPr>
              <a:t>cDC</a:t>
            </a:r>
            <a:r>
              <a:rPr lang="en-US" sz="1200" baseline="0" dirty="0">
                <a:latin typeface="Helvetica" charset="0"/>
                <a:ea typeface="Helvetica" charset="0"/>
                <a:cs typeface="Helvetica" charset="0"/>
              </a:rPr>
              <a:t> fraction in blood.</a:t>
            </a:r>
          </a:p>
        </p:txBody>
      </p:sp>
      <p:sp>
        <p:nvSpPr>
          <p:cNvPr id="4" name="Slide Number Placeholder 3"/>
          <p:cNvSpPr>
            <a:spLocks noGrp="1"/>
          </p:cNvSpPr>
          <p:nvPr>
            <p:ph type="sldNum" sz="quarter" idx="10"/>
          </p:nvPr>
        </p:nvSpPr>
        <p:spPr/>
        <p:txBody>
          <a:bodyPr/>
          <a:lstStyle/>
          <a:p>
            <a:fld id="{4B9A4DBF-4EF9-D04D-A13D-C1B965611CB5}" type="slidenum">
              <a:rPr lang="en-US" smtClean="0"/>
              <a:t>2</a:t>
            </a:fld>
            <a:endParaRPr lang="en-US"/>
          </a:p>
        </p:txBody>
      </p:sp>
    </p:spTree>
    <p:extLst>
      <p:ext uri="{BB962C8B-B14F-4D97-AF65-F5344CB8AC3E}">
        <p14:creationId xmlns:p14="http://schemas.microsoft.com/office/powerpoint/2010/main" val="2160703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S3:</a:t>
            </a:r>
            <a:r>
              <a:rPr lang="en-US" sz="1200" b="1" kern="1200" baseline="0" dirty="0">
                <a:solidFill>
                  <a:schemeClr val="tx1"/>
                </a:solidFill>
                <a:effectLst/>
                <a:latin typeface="+mn-lt"/>
                <a:ea typeface="+mn-ea"/>
                <a:cs typeface="+mn-cs"/>
              </a:rPr>
              <a:t> Q</a:t>
            </a:r>
            <a:r>
              <a:rPr lang="en-US" sz="1200" b="1" kern="1200" dirty="0">
                <a:solidFill>
                  <a:schemeClr val="tx1"/>
                </a:solidFill>
                <a:effectLst/>
                <a:latin typeface="+mn-lt"/>
                <a:ea typeface="+mn-ea"/>
                <a:cs typeface="+mn-cs"/>
              </a:rPr>
              <a:t>uality control of single cell sequencing data.</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a:t>
            </a:r>
            <a:r>
              <a:rPr lang="en-US" sz="1200" b="1" dirty="0">
                <a:latin typeface="Helvetica" charset="0"/>
                <a:ea typeface="Helvetica" charset="0"/>
                <a:cs typeface="Helvetica" charset="0"/>
              </a:rPr>
              <a:t> </a:t>
            </a:r>
            <a:r>
              <a:rPr lang="en-US" sz="1200" b="0" dirty="0">
                <a:latin typeface="Helvetica" charset="0"/>
                <a:ea typeface="Helvetica" charset="0"/>
                <a:cs typeface="Helvetica" charset="0"/>
              </a:rPr>
              <a:t>Sequencing saturation analysis for the 3 batches</a:t>
            </a:r>
            <a:r>
              <a:rPr lang="en-US" sz="1200" b="1" dirty="0">
                <a:latin typeface="Helvetica" charset="0"/>
                <a:ea typeface="Helvetica" charset="0"/>
                <a:cs typeface="Helvetica" charset="0"/>
              </a:rPr>
              <a:t>. </a:t>
            </a:r>
            <a:r>
              <a:rPr lang="en-US" sz="1200" dirty="0">
                <a:latin typeface="Helvetica" charset="0"/>
                <a:ea typeface="Helvetica" charset="0"/>
                <a:cs typeface="Helvetica" charset="0"/>
              </a:rPr>
              <a:t>In each panel, the dashed vertical line represents the cutoff  we used to filter cells with too few genes detected. The blue curve represents the local regression curve and the grey region represents the 95% confidence interval. </a:t>
            </a:r>
            <a:r>
              <a:rPr lang="en-US" sz="1200" kern="1200" dirty="0">
                <a:solidFill>
                  <a:schemeClr val="tx1"/>
                </a:solidFill>
                <a:effectLst/>
                <a:latin typeface="+mn-lt"/>
                <a:ea typeface="+mn-ea"/>
                <a:cs typeface="+mn-cs"/>
              </a:rPr>
              <a:t> (B) Bar plot of total number of reads uniquely mapped, detected number of genes (mapped reads number &gt; 0), mapping rate (uniquely mapped reads / total reads) for all the single cells, with identities inferred from the clustering analysis represented by different colors as indicated. (C) Boxplot of mapped reads number for single cells belonging to the two dense clusters (group1 and group 2) and those deemed as outliers (group 3) in Fig.2A. (D) The same MDS plot with Fig2.A, with cells color coded by inferred cell identities, pre-</a:t>
            </a:r>
            <a:r>
              <a:rPr lang="en-US" sz="1200" kern="1200" dirty="0" err="1">
                <a:solidFill>
                  <a:schemeClr val="tx1"/>
                </a:solidFill>
                <a:effectLst/>
                <a:latin typeface="+mn-lt"/>
                <a:ea typeface="+mn-ea"/>
                <a:cs typeface="+mn-cs"/>
              </a:rPr>
              <a:t>cDC</a:t>
            </a:r>
            <a:r>
              <a:rPr lang="en-US" sz="1200" kern="1200" dirty="0">
                <a:solidFill>
                  <a:schemeClr val="tx1"/>
                </a:solidFill>
                <a:effectLst/>
                <a:latin typeface="+mn-lt"/>
                <a:ea typeface="+mn-ea"/>
                <a:cs typeface="+mn-cs"/>
              </a:rPr>
              <a:t> in orange, DC1 in red, DC2 in blue and outliers in grey. </a:t>
            </a:r>
          </a:p>
        </p:txBody>
      </p:sp>
      <p:sp>
        <p:nvSpPr>
          <p:cNvPr id="4" name="Slide Number Placeholder 3"/>
          <p:cNvSpPr>
            <a:spLocks noGrp="1"/>
          </p:cNvSpPr>
          <p:nvPr>
            <p:ph type="sldNum" sz="quarter" idx="10"/>
          </p:nvPr>
        </p:nvSpPr>
        <p:spPr/>
        <p:txBody>
          <a:bodyPr/>
          <a:lstStyle/>
          <a:p>
            <a:fld id="{4B9A4DBF-4EF9-D04D-A13D-C1B965611CB5}" type="slidenum">
              <a:rPr lang="en-US" smtClean="0"/>
              <a:t>3</a:t>
            </a:fld>
            <a:endParaRPr lang="en-US"/>
          </a:p>
        </p:txBody>
      </p:sp>
    </p:spTree>
    <p:extLst>
      <p:ext uri="{BB962C8B-B14F-4D97-AF65-F5344CB8AC3E}">
        <p14:creationId xmlns:p14="http://schemas.microsoft.com/office/powerpoint/2010/main" val="2160703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S4. Outlier analysis.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Multidimensional scaling (MDS) plot for all the cells of the three batches that pass the depth filter 100, 000 mapped reads to gene region, batch1 (yellow, </a:t>
            </a:r>
            <a:r>
              <a:rPr lang="en-US" sz="1200" kern="1200" dirty="0" err="1">
                <a:solidFill>
                  <a:schemeClr val="tx1"/>
                </a:solidFill>
                <a:effectLst/>
                <a:latin typeface="+mn-lt"/>
                <a:ea typeface="+mn-ea"/>
                <a:cs typeface="+mn-cs"/>
              </a:rPr>
              <a:t>cDCs</a:t>
            </a:r>
            <a:r>
              <a:rPr lang="en-US" sz="1200" kern="1200" dirty="0">
                <a:solidFill>
                  <a:schemeClr val="tx1"/>
                </a:solidFill>
                <a:effectLst/>
                <a:latin typeface="+mn-lt"/>
                <a:ea typeface="+mn-ea"/>
                <a:cs typeface="+mn-cs"/>
              </a:rPr>
              <a:t>), batch2 (brown, pre-DCs) and batch3 (black, mixture of </a:t>
            </a:r>
            <a:r>
              <a:rPr lang="en-US" sz="1200" kern="1200" dirty="0" err="1">
                <a:solidFill>
                  <a:schemeClr val="tx1"/>
                </a:solidFill>
                <a:effectLst/>
                <a:latin typeface="+mn-lt"/>
                <a:ea typeface="+mn-ea"/>
                <a:cs typeface="+mn-cs"/>
              </a:rPr>
              <a:t>cDCs</a:t>
            </a:r>
            <a:r>
              <a:rPr lang="en-US" sz="1200" kern="1200" dirty="0">
                <a:solidFill>
                  <a:schemeClr val="tx1"/>
                </a:solidFill>
                <a:effectLst/>
                <a:latin typeface="+mn-lt"/>
                <a:ea typeface="+mn-ea"/>
                <a:cs typeface="+mn-cs"/>
              </a:rPr>
              <a:t> and pre-DCs), where the input distance was adjusted for dropout rate with SCDE. The cells can be separated into 3 groups by k-means clustering: group1 for </a:t>
            </a:r>
            <a:r>
              <a:rPr lang="en-US" sz="1200" kern="1200" dirty="0" err="1">
                <a:solidFill>
                  <a:schemeClr val="tx1"/>
                </a:solidFill>
                <a:effectLst/>
                <a:latin typeface="+mn-lt"/>
                <a:ea typeface="+mn-ea"/>
                <a:cs typeface="+mn-cs"/>
              </a:rPr>
              <a:t>cDCs</a:t>
            </a:r>
            <a:r>
              <a:rPr lang="en-US" sz="1200" kern="1200" dirty="0">
                <a:solidFill>
                  <a:schemeClr val="tx1"/>
                </a:solidFill>
                <a:effectLst/>
                <a:latin typeface="+mn-lt"/>
                <a:ea typeface="+mn-ea"/>
                <a:cs typeface="+mn-cs"/>
              </a:rPr>
              <a:t>, group 2 for pre-</a:t>
            </a:r>
            <a:r>
              <a:rPr lang="en-US" sz="1200" kern="1200" dirty="0" err="1">
                <a:solidFill>
                  <a:schemeClr val="tx1"/>
                </a:solidFill>
                <a:effectLst/>
                <a:latin typeface="+mn-lt"/>
                <a:ea typeface="+mn-ea"/>
                <a:cs typeface="+mn-cs"/>
              </a:rPr>
              <a:t>cDCs</a:t>
            </a:r>
            <a:r>
              <a:rPr lang="en-US" sz="1200" kern="1200" dirty="0">
                <a:solidFill>
                  <a:schemeClr val="tx1"/>
                </a:solidFill>
                <a:effectLst/>
                <a:latin typeface="+mn-lt"/>
                <a:ea typeface="+mn-ea"/>
                <a:cs typeface="+mn-cs"/>
              </a:rPr>
              <a:t> and group 3 for outliers(outside of the dashed ovals ).  (B) Boxplot of mapped reads number for single cells belonging to the two dense clusters (group1 and group 2) and those deemed as outliers (group 3) in Panel A. (C) Histogram of the percentage of mitochondrial reads, the percentage of genes detected out of 100 housekeeping genes and 496 cell cycle genes. (D) Heatmap of cell-specific markers for pre-</a:t>
            </a:r>
            <a:r>
              <a:rPr lang="en-US" sz="1200" kern="1200" dirty="0" err="1">
                <a:solidFill>
                  <a:schemeClr val="tx1"/>
                </a:solidFill>
                <a:effectLst/>
                <a:latin typeface="+mn-lt"/>
                <a:ea typeface="+mn-ea"/>
                <a:cs typeface="+mn-cs"/>
              </a:rPr>
              <a:t>cDC</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cDCs</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24CD0DFE-EA3A-6449-BD31-CABBA7CF68B2}" type="slidenum">
              <a:rPr lang="en-US" smtClean="0"/>
              <a:t>4</a:t>
            </a:fld>
            <a:endParaRPr lang="en-US"/>
          </a:p>
        </p:txBody>
      </p:sp>
    </p:spTree>
    <p:extLst>
      <p:ext uri="{BB962C8B-B14F-4D97-AF65-F5344CB8AC3E}">
        <p14:creationId xmlns:p14="http://schemas.microsoft.com/office/powerpoint/2010/main" val="24172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S4. Assessment of the purity of the two DC clusters.</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Cmap</a:t>
            </a:r>
            <a:r>
              <a:rPr lang="en-US" sz="1200" kern="1200" dirty="0">
                <a:solidFill>
                  <a:schemeClr val="tx1"/>
                </a:solidFill>
                <a:effectLst/>
                <a:latin typeface="+mn-lt"/>
                <a:ea typeface="+mn-ea"/>
                <a:cs typeface="+mn-cs"/>
              </a:rPr>
              <a:t> score for each single cell using DC signature genes from </a:t>
            </a:r>
            <a:r>
              <a:rPr lang="en-US" sz="1200" kern="1200" dirty="0" err="1">
                <a:solidFill>
                  <a:schemeClr val="tx1"/>
                </a:solidFill>
                <a:effectLst/>
                <a:latin typeface="+mn-lt"/>
                <a:ea typeface="+mn-ea"/>
                <a:cs typeface="+mn-cs"/>
              </a:rPr>
              <a:t>Villani</a:t>
            </a:r>
            <a:r>
              <a:rPr lang="en-US" sz="1200" kern="1200" dirty="0">
                <a:solidFill>
                  <a:schemeClr val="tx1"/>
                </a:solidFill>
                <a:effectLst/>
                <a:latin typeface="+mn-lt"/>
                <a:ea typeface="+mn-ea"/>
                <a:cs typeface="+mn-cs"/>
              </a:rPr>
              <a:t> et al(A) and signature genes from our bulk RNA-</a:t>
            </a:r>
            <a:r>
              <a:rPr lang="en-US" sz="1200" kern="1200" dirty="0" err="1">
                <a:solidFill>
                  <a:schemeClr val="tx1"/>
                </a:solidFill>
                <a:effectLst/>
                <a:latin typeface="+mn-lt"/>
                <a:ea typeface="+mn-ea"/>
                <a:cs typeface="+mn-cs"/>
              </a:rPr>
              <a:t>Seq</a:t>
            </a:r>
            <a:r>
              <a:rPr lang="en-US" sz="1200" kern="1200" dirty="0">
                <a:solidFill>
                  <a:schemeClr val="tx1"/>
                </a:solidFill>
                <a:effectLst/>
                <a:latin typeface="+mn-lt"/>
                <a:ea typeface="+mn-ea"/>
                <a:cs typeface="+mn-cs"/>
              </a:rPr>
              <a:t> data(B). </a:t>
            </a:r>
            <a:r>
              <a:rPr lang="en-US" sz="1200" kern="1200" dirty="0" err="1">
                <a:solidFill>
                  <a:schemeClr val="tx1"/>
                </a:solidFill>
                <a:effectLst/>
                <a:latin typeface="+mn-lt"/>
                <a:ea typeface="+mn-ea"/>
                <a:cs typeface="+mn-cs"/>
              </a:rPr>
              <a:t>Cmap</a:t>
            </a:r>
            <a:r>
              <a:rPr lang="en-US" sz="1200" kern="1200" dirty="0">
                <a:solidFill>
                  <a:schemeClr val="tx1"/>
                </a:solidFill>
                <a:effectLst/>
                <a:latin typeface="+mn-lt"/>
                <a:ea typeface="+mn-ea"/>
                <a:cs typeface="+mn-cs"/>
              </a:rPr>
              <a:t> score ranges from -1 to 1, here -1 indicates a single cell is close to cDC2 and 1 indicates a single cell is close to cDC1.</a:t>
            </a:r>
          </a:p>
          <a:p>
            <a:r>
              <a:rPr lang="en-US" sz="1200" kern="1200" dirty="0">
                <a:solidFill>
                  <a:schemeClr val="tx1"/>
                </a:solidFill>
                <a:effectLst/>
                <a:latin typeface="+mn-lt"/>
                <a:ea typeface="+mn-ea"/>
                <a:cs typeface="+mn-cs"/>
              </a:rPr>
              <a:t> (C) histogram of weighted sum score with the signature genes from our bulk RNA-</a:t>
            </a:r>
            <a:r>
              <a:rPr lang="en-US" sz="1200" kern="1200" dirty="0" err="1">
                <a:solidFill>
                  <a:schemeClr val="tx1"/>
                </a:solidFill>
                <a:effectLst/>
                <a:latin typeface="+mn-lt"/>
                <a:ea typeface="+mn-ea"/>
                <a:cs typeface="+mn-cs"/>
              </a:rPr>
              <a:t>Seq</a:t>
            </a:r>
            <a:r>
              <a:rPr lang="en-US" sz="1200" kern="1200" dirty="0">
                <a:solidFill>
                  <a:schemeClr val="tx1"/>
                </a:solidFill>
                <a:effectLst/>
                <a:latin typeface="+mn-lt"/>
                <a:ea typeface="+mn-ea"/>
                <a:cs typeface="+mn-cs"/>
              </a:rPr>
              <a:t> data, where weight is the expression fold change between bulk cDC1 and cDC2 samples. The two lines represent the density of weighted sum score for cDC1 group (red) and cDC2 group (blue), respectively. </a:t>
            </a:r>
          </a:p>
        </p:txBody>
      </p:sp>
      <p:sp>
        <p:nvSpPr>
          <p:cNvPr id="4" name="Slide Number Placeholder 3"/>
          <p:cNvSpPr>
            <a:spLocks noGrp="1"/>
          </p:cNvSpPr>
          <p:nvPr>
            <p:ph type="sldNum" sz="quarter" idx="10"/>
          </p:nvPr>
        </p:nvSpPr>
        <p:spPr/>
        <p:txBody>
          <a:bodyPr/>
          <a:lstStyle/>
          <a:p>
            <a:fld id="{4B9A4DBF-4EF9-D04D-A13D-C1B965611CB5}" type="slidenum">
              <a:rPr lang="en-US" smtClean="0"/>
              <a:t>5</a:t>
            </a:fld>
            <a:endParaRPr lang="en-US"/>
          </a:p>
        </p:txBody>
      </p:sp>
    </p:spTree>
    <p:extLst>
      <p:ext uri="{BB962C8B-B14F-4D97-AF65-F5344CB8AC3E}">
        <p14:creationId xmlns:p14="http://schemas.microsoft.com/office/powerpoint/2010/main" val="2160703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S5: More details about “MR” TFs between bulk cDC1 and cDC2 that potentially drive the pre-commitment of pre-</a:t>
            </a:r>
            <a:r>
              <a:rPr lang="en-US" sz="1200" b="1" kern="1200" dirty="0" err="1">
                <a:solidFill>
                  <a:schemeClr val="tx1"/>
                </a:solidFill>
                <a:effectLst/>
                <a:latin typeface="+mn-lt"/>
                <a:ea typeface="+mn-ea"/>
                <a:cs typeface="+mn-cs"/>
              </a:rPr>
              <a:t>cDC</a:t>
            </a:r>
            <a:r>
              <a:rPr lang="en-US" sz="1200" b="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(A-B) </a:t>
            </a:r>
            <a:r>
              <a:rPr lang="en-US" sz="1200" kern="1200" dirty="0" err="1">
                <a:solidFill>
                  <a:schemeClr val="tx1"/>
                </a:solidFill>
                <a:effectLst/>
                <a:latin typeface="+mn-lt"/>
                <a:ea typeface="+mn-ea"/>
                <a:cs typeface="+mn-cs"/>
              </a:rPr>
              <a:t>Heatmap</a:t>
            </a:r>
            <a:r>
              <a:rPr lang="en-US" sz="1200" kern="1200" dirty="0">
                <a:solidFill>
                  <a:schemeClr val="tx1"/>
                </a:solidFill>
                <a:effectLst/>
                <a:latin typeface="+mn-lt"/>
                <a:ea typeface="+mn-ea"/>
                <a:cs typeface="+mn-cs"/>
              </a:rPr>
              <a:t> of “MR” TFs in bulk data (A) and single cell data(B). (C) t-SNE plot of all the single cells with global </a:t>
            </a:r>
            <a:r>
              <a:rPr lang="en-US" sz="1200" kern="1200" dirty="0" err="1">
                <a:solidFill>
                  <a:schemeClr val="tx1"/>
                </a:solidFill>
                <a:effectLst/>
                <a:latin typeface="+mn-lt"/>
                <a:ea typeface="+mn-ea"/>
                <a:cs typeface="+mn-cs"/>
              </a:rPr>
              <a:t>transcriptome</a:t>
            </a:r>
            <a:r>
              <a:rPr lang="en-US" sz="1200" kern="1200" dirty="0">
                <a:solidFill>
                  <a:schemeClr val="tx1"/>
                </a:solidFill>
                <a:effectLst/>
                <a:latin typeface="+mn-lt"/>
                <a:ea typeface="+mn-ea"/>
                <a:cs typeface="+mn-cs"/>
              </a:rPr>
              <a:t>, biological variable genes in pre-</a:t>
            </a:r>
            <a:r>
              <a:rPr lang="en-US" sz="1200" kern="1200" dirty="0" err="1">
                <a:solidFill>
                  <a:schemeClr val="tx1"/>
                </a:solidFill>
                <a:effectLst/>
                <a:latin typeface="+mn-lt"/>
                <a:ea typeface="+mn-ea"/>
                <a:cs typeface="+mn-cs"/>
              </a:rPr>
              <a:t>cDCs</a:t>
            </a:r>
            <a:r>
              <a:rPr lang="en-US" sz="1200" kern="1200" dirty="0">
                <a:solidFill>
                  <a:schemeClr val="tx1"/>
                </a:solidFill>
                <a:effectLst/>
                <a:latin typeface="+mn-lt"/>
                <a:ea typeface="+mn-ea"/>
                <a:cs typeface="+mn-cs"/>
              </a:rPr>
              <a:t>, DE genes between bulk cDC1 and cDC2 and the “MR” TFs, with pre-committed pre-</a:t>
            </a:r>
            <a:r>
              <a:rPr lang="en-US" sz="1200" kern="1200" dirty="0" err="1">
                <a:solidFill>
                  <a:schemeClr val="tx1"/>
                </a:solidFill>
                <a:effectLst/>
                <a:latin typeface="+mn-lt"/>
                <a:ea typeface="+mn-ea"/>
                <a:cs typeface="+mn-cs"/>
              </a:rPr>
              <a:t>cDC</a:t>
            </a:r>
            <a:r>
              <a:rPr lang="en-US" sz="1200" kern="1200" dirty="0">
                <a:solidFill>
                  <a:schemeClr val="tx1"/>
                </a:solidFill>
                <a:effectLst/>
                <a:latin typeface="+mn-lt"/>
                <a:ea typeface="+mn-ea"/>
                <a:cs typeface="+mn-cs"/>
              </a:rPr>
              <a:t> subsets marked. (D) Violin plot of the housing keep gene GABARAP in single cell populations: pre-cDC1, pre-cDC2, cDC1 and cDC2. </a:t>
            </a:r>
          </a:p>
        </p:txBody>
      </p:sp>
      <p:sp>
        <p:nvSpPr>
          <p:cNvPr id="4" name="Slide Number Placeholder 3"/>
          <p:cNvSpPr>
            <a:spLocks noGrp="1"/>
          </p:cNvSpPr>
          <p:nvPr>
            <p:ph type="sldNum" sz="quarter" idx="10"/>
          </p:nvPr>
        </p:nvSpPr>
        <p:spPr/>
        <p:txBody>
          <a:bodyPr/>
          <a:lstStyle/>
          <a:p>
            <a:fld id="{24CD0DFE-EA3A-6449-BD31-CABBA7CF68B2}" type="slidenum">
              <a:rPr lang="en-US" smtClean="0"/>
              <a:t>6</a:t>
            </a:fld>
            <a:endParaRPr lang="en-US"/>
          </a:p>
        </p:txBody>
      </p:sp>
    </p:spTree>
    <p:extLst>
      <p:ext uri="{BB962C8B-B14F-4D97-AF65-F5344CB8AC3E}">
        <p14:creationId xmlns:p14="http://schemas.microsoft.com/office/powerpoint/2010/main" val="1099243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S7. Trajectory analysis with Monocle2.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Trajectory inferred by Monocle with the list of candidate “MR” TFs. (B) Panel A left and right flipped for the sake of easy comparing with t-SNE (Panel C). The pre-</a:t>
            </a:r>
            <a:r>
              <a:rPr lang="en-US" sz="1200" kern="1200" dirty="0" err="1">
                <a:solidFill>
                  <a:schemeClr val="tx1"/>
                </a:solidFill>
                <a:effectLst/>
                <a:latin typeface="+mn-lt"/>
                <a:ea typeface="+mn-ea"/>
                <a:cs typeface="+mn-cs"/>
              </a:rPr>
              <a:t>cDCs</a:t>
            </a:r>
            <a:r>
              <a:rPr lang="en-US" sz="1200" kern="1200" dirty="0">
                <a:solidFill>
                  <a:schemeClr val="tx1"/>
                </a:solidFill>
                <a:effectLst/>
                <a:latin typeface="+mn-lt"/>
                <a:ea typeface="+mn-ea"/>
                <a:cs typeface="+mn-cs"/>
              </a:rPr>
              <a:t> in Monocle map were classified into 3 categories according to their coordinates: M_preDC1(box), M_preDC2(triangle) and </a:t>
            </a:r>
            <a:r>
              <a:rPr lang="en-US" sz="1200" kern="1200" dirty="0" err="1">
                <a:solidFill>
                  <a:schemeClr val="tx1"/>
                </a:solidFill>
                <a:effectLst/>
                <a:latin typeface="+mn-lt"/>
                <a:ea typeface="+mn-ea"/>
                <a:cs typeface="+mn-cs"/>
              </a:rPr>
              <a:t>M_unknown</a:t>
            </a:r>
            <a:r>
              <a:rPr lang="en-US" sz="1200" kern="1200" dirty="0">
                <a:solidFill>
                  <a:schemeClr val="tx1"/>
                </a:solidFill>
                <a:effectLst/>
                <a:latin typeface="+mn-lt"/>
                <a:ea typeface="+mn-ea"/>
                <a:cs typeface="+mn-cs"/>
              </a:rPr>
              <a:t> (asterisks) (D) Trajectory inferred by Monocle2 based on the 842 variable genes in pre-</a:t>
            </a:r>
            <a:r>
              <a:rPr lang="en-US" sz="1200" kern="1200" dirty="0" err="1">
                <a:solidFill>
                  <a:schemeClr val="tx1"/>
                </a:solidFill>
                <a:effectLst/>
                <a:latin typeface="+mn-lt"/>
                <a:ea typeface="+mn-ea"/>
                <a:cs typeface="+mn-cs"/>
              </a:rPr>
              <a:t>cDCs</a:t>
            </a:r>
            <a:r>
              <a:rPr lang="en-US" sz="1200" kern="1200" dirty="0">
                <a:solidFill>
                  <a:schemeClr val="tx1"/>
                </a:solidFill>
                <a:effectLst/>
                <a:latin typeface="+mn-lt"/>
                <a:ea typeface="+mn-ea"/>
                <a:cs typeface="+mn-cs"/>
              </a:rPr>
              <a:t>. The shapes of pre-</a:t>
            </a:r>
            <a:r>
              <a:rPr lang="en-US" sz="1200" kern="1200" dirty="0" err="1">
                <a:solidFill>
                  <a:schemeClr val="tx1"/>
                </a:solidFill>
                <a:effectLst/>
                <a:latin typeface="+mn-lt"/>
                <a:ea typeface="+mn-ea"/>
                <a:cs typeface="+mn-cs"/>
              </a:rPr>
              <a:t>cDCs</a:t>
            </a:r>
            <a:r>
              <a:rPr lang="en-US" sz="1200" kern="1200" dirty="0">
                <a:solidFill>
                  <a:schemeClr val="tx1"/>
                </a:solidFill>
                <a:effectLst/>
                <a:latin typeface="+mn-lt"/>
                <a:ea typeface="+mn-ea"/>
                <a:cs typeface="+mn-cs"/>
              </a:rPr>
              <a:t> were encoded the same as that of Panel B.</a:t>
            </a:r>
          </a:p>
        </p:txBody>
      </p:sp>
      <p:sp>
        <p:nvSpPr>
          <p:cNvPr id="4" name="Slide Number Placeholder 3"/>
          <p:cNvSpPr>
            <a:spLocks noGrp="1"/>
          </p:cNvSpPr>
          <p:nvPr>
            <p:ph type="sldNum" sz="quarter" idx="10"/>
          </p:nvPr>
        </p:nvSpPr>
        <p:spPr/>
        <p:txBody>
          <a:bodyPr/>
          <a:lstStyle/>
          <a:p>
            <a:fld id="{24CD0DFE-EA3A-6449-BD31-CABBA7CF68B2}" type="slidenum">
              <a:rPr lang="en-US" smtClean="0"/>
              <a:t>7</a:t>
            </a:fld>
            <a:endParaRPr lang="en-US"/>
          </a:p>
        </p:txBody>
      </p:sp>
    </p:spTree>
    <p:extLst>
      <p:ext uri="{BB962C8B-B14F-4D97-AF65-F5344CB8AC3E}">
        <p14:creationId xmlns:p14="http://schemas.microsoft.com/office/powerpoint/2010/main" val="1391888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S7. Test our hypothesis on the published data sets.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Test our hypothesis on the dataset of Breton et al., 2016. We used 16 candidate MR TFs to do t-SNE on the cells filtered by procedures in Breton et al., 2016 and performed K-means to do clustering on the t-SNE map. DC progenitors in cluster C3 are referred to as pre-DC1 and DC progenitors in clusters in C1 and C2 are referred to as pre-DC2 (I) in the following violin plots which show the expression of IRF8, IRF4 and the ratio thereof (II-IV). (V) Boxplot showing expression level of SIPRA, a verified surface marker that can distinguish pre-DC1 and pre-DC2, for pre-DC1, pre-DC2, cDC1 and cDC2, respectively. </a:t>
            </a:r>
          </a:p>
          <a:p>
            <a:r>
              <a:rPr lang="en-US" sz="1200" kern="1200" dirty="0">
                <a:solidFill>
                  <a:schemeClr val="tx1"/>
                </a:solidFill>
                <a:effectLst/>
                <a:latin typeface="+mn-lt"/>
                <a:ea typeface="+mn-ea"/>
                <a:cs typeface="+mn-cs"/>
              </a:rPr>
              <a:t>(B) Test our hypothesis on the dataset of </a:t>
            </a:r>
            <a:r>
              <a:rPr lang="en-US" sz="1200" kern="1200" dirty="0" err="1">
                <a:solidFill>
                  <a:schemeClr val="tx1"/>
                </a:solidFill>
                <a:effectLst/>
                <a:latin typeface="+mn-lt"/>
                <a:ea typeface="+mn-ea"/>
                <a:cs typeface="+mn-cs"/>
              </a:rPr>
              <a:t>Villani</a:t>
            </a:r>
            <a:r>
              <a:rPr lang="en-US" sz="1200" kern="1200" dirty="0">
                <a:solidFill>
                  <a:schemeClr val="tx1"/>
                </a:solidFill>
                <a:effectLst/>
                <a:latin typeface="+mn-lt"/>
                <a:ea typeface="+mn-ea"/>
                <a:cs typeface="+mn-cs"/>
              </a:rPr>
              <a:t> et al., 2017. We use 16 candidate MR TFs to do t-SNE on the cells filtered by procedures from </a:t>
            </a:r>
            <a:r>
              <a:rPr lang="en-US" sz="1200" kern="1200" dirty="0" err="1">
                <a:solidFill>
                  <a:schemeClr val="tx1"/>
                </a:solidFill>
                <a:effectLst/>
                <a:latin typeface="+mn-lt"/>
                <a:ea typeface="+mn-ea"/>
                <a:cs typeface="+mn-cs"/>
              </a:rPr>
              <a:t>Villani</a:t>
            </a:r>
            <a:r>
              <a:rPr lang="en-US" sz="1200" kern="1200" dirty="0">
                <a:solidFill>
                  <a:schemeClr val="tx1"/>
                </a:solidFill>
                <a:effectLst/>
                <a:latin typeface="+mn-lt"/>
                <a:ea typeface="+mn-ea"/>
                <a:cs typeface="+mn-cs"/>
              </a:rPr>
              <a:t> et al., 2017. and performed K-means to do clustering on the t-SNE map. DC progenitors here have phenotype of CD100hiCD34int. DC progenitors in cluster C1 are referred to as pre-DC1 and DC progenitors in cluster C2 are referred to as pre-DC2 (I) in the following violin plots which show the expression of IRF8, IRF4 and the ratio thereof (II-IV).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 Test our hypothesis on the dataset of See et al., 2017. We used 16 candidate MR TFs to do t-SNE on the 92</a:t>
            </a:r>
            <a:r>
              <a:rPr lang="en-US" sz="1200" kern="1200" baseline="0" dirty="0">
                <a:solidFill>
                  <a:schemeClr val="tx1"/>
                </a:solidFill>
                <a:effectLst/>
                <a:latin typeface="+mn-lt"/>
                <a:ea typeface="+mn-ea"/>
                <a:cs typeface="+mn-cs"/>
              </a:rPr>
              <a:t> cells of pre-</a:t>
            </a:r>
            <a:r>
              <a:rPr lang="en-US" sz="1200" kern="1200" baseline="0" dirty="0" err="1">
                <a:solidFill>
                  <a:schemeClr val="tx1"/>
                </a:solidFill>
                <a:effectLst/>
                <a:latin typeface="+mn-lt"/>
                <a:ea typeface="+mn-ea"/>
                <a:cs typeface="+mn-cs"/>
              </a:rPr>
              <a:t>cDC</a:t>
            </a:r>
            <a:r>
              <a:rPr lang="en-US" sz="1200" kern="1200" baseline="0" dirty="0">
                <a:solidFill>
                  <a:schemeClr val="tx1"/>
                </a:solidFill>
                <a:effectLst/>
                <a:latin typeface="+mn-lt"/>
                <a:ea typeface="+mn-ea"/>
                <a:cs typeface="+mn-cs"/>
              </a:rPr>
              <a:t> combined with our </a:t>
            </a:r>
            <a:r>
              <a:rPr lang="en-US" sz="1200" kern="1200" baseline="0" dirty="0" err="1">
                <a:solidFill>
                  <a:schemeClr val="tx1"/>
                </a:solidFill>
                <a:effectLst/>
                <a:latin typeface="+mn-lt"/>
                <a:ea typeface="+mn-ea"/>
                <a:cs typeface="+mn-cs"/>
              </a:rPr>
              <a:t>cDC</a:t>
            </a:r>
            <a:r>
              <a:rPr lang="en-US" sz="1200" kern="1200" baseline="0" dirty="0">
                <a:solidFill>
                  <a:schemeClr val="tx1"/>
                </a:solidFill>
                <a:effectLst/>
                <a:latin typeface="+mn-lt"/>
                <a:ea typeface="+mn-ea"/>
                <a:cs typeface="+mn-cs"/>
              </a:rPr>
              <a:t> cells. Then we </a:t>
            </a:r>
            <a:r>
              <a:rPr lang="en-US" sz="1200" kern="1200" dirty="0">
                <a:solidFill>
                  <a:schemeClr val="tx1"/>
                </a:solidFill>
                <a:effectLst/>
                <a:latin typeface="+mn-lt"/>
                <a:ea typeface="+mn-ea"/>
                <a:cs typeface="+mn-cs"/>
              </a:rPr>
              <a:t>performed K-means to do clustering on the t-SNE map, which result</a:t>
            </a:r>
            <a:r>
              <a:rPr lang="en-US" sz="1200" kern="1200" baseline="0" dirty="0">
                <a:solidFill>
                  <a:schemeClr val="tx1"/>
                </a:solidFill>
                <a:effectLst/>
                <a:latin typeface="+mn-lt"/>
                <a:ea typeface="+mn-ea"/>
                <a:cs typeface="+mn-cs"/>
              </a:rPr>
              <a:t> in 3 clusters C1-3</a:t>
            </a:r>
            <a:r>
              <a:rPr lang="en-US" sz="1200" kern="1200" dirty="0">
                <a:solidFill>
                  <a:schemeClr val="tx1"/>
                </a:solidFill>
                <a:effectLst/>
                <a:latin typeface="+mn-lt"/>
                <a:ea typeface="+mn-ea"/>
                <a:cs typeface="+mn-cs"/>
              </a:rPr>
              <a:t>. Pre-</a:t>
            </a:r>
            <a:r>
              <a:rPr lang="en-US" sz="1200" kern="1200" dirty="0" err="1">
                <a:solidFill>
                  <a:schemeClr val="tx1"/>
                </a:solidFill>
                <a:effectLst/>
                <a:latin typeface="+mn-lt"/>
                <a:ea typeface="+mn-ea"/>
                <a:cs typeface="+mn-cs"/>
              </a:rPr>
              <a:t>cDCs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 cluster C1 are referred to as pre-DC1,</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pre-</a:t>
            </a:r>
            <a:r>
              <a:rPr lang="en-US" sz="1200" kern="1200" dirty="0" err="1">
                <a:solidFill>
                  <a:schemeClr val="tx1"/>
                </a:solidFill>
                <a:effectLst/>
                <a:latin typeface="+mn-lt"/>
                <a:ea typeface="+mn-ea"/>
                <a:cs typeface="+mn-cs"/>
              </a:rPr>
              <a:t>cDCs</a:t>
            </a:r>
            <a:r>
              <a:rPr lang="en-US" sz="1200" kern="1200" dirty="0">
                <a:solidFill>
                  <a:schemeClr val="tx1"/>
                </a:solidFill>
                <a:effectLst/>
                <a:latin typeface="+mn-lt"/>
                <a:ea typeface="+mn-ea"/>
                <a:cs typeface="+mn-cs"/>
              </a:rPr>
              <a:t> in cluster C2 are referred to as pre-DC2  and pre-</a:t>
            </a:r>
            <a:r>
              <a:rPr lang="en-US" sz="1200" kern="1200" dirty="0" err="1">
                <a:solidFill>
                  <a:schemeClr val="tx1"/>
                </a:solidFill>
                <a:effectLst/>
                <a:latin typeface="+mn-lt"/>
                <a:ea typeface="+mn-ea"/>
                <a:cs typeface="+mn-cs"/>
              </a:rPr>
              <a:t>cDCs</a:t>
            </a:r>
            <a:r>
              <a:rPr lang="en-US" sz="1200" kern="1200" baseline="0" dirty="0">
                <a:solidFill>
                  <a:schemeClr val="tx1"/>
                </a:solidFill>
                <a:effectLst/>
                <a:latin typeface="+mn-lt"/>
                <a:ea typeface="+mn-ea"/>
                <a:cs typeface="+mn-cs"/>
              </a:rPr>
              <a:t> in cluster C3 are referred to as unprimed </a:t>
            </a:r>
            <a:r>
              <a:rPr lang="en-US" sz="1200" kern="1200" dirty="0">
                <a:solidFill>
                  <a:schemeClr val="tx1"/>
                </a:solidFill>
                <a:effectLst/>
                <a:latin typeface="+mn-lt"/>
                <a:ea typeface="+mn-ea"/>
                <a:cs typeface="+mn-cs"/>
              </a:rPr>
              <a:t>(I) in the following violin plots which show the expression of IRF8, IRF4 and the ratio thereof (II-IV).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4CD0DFE-EA3A-6449-BD31-CABBA7CF68B2}" type="slidenum">
              <a:rPr lang="en-US" smtClean="0"/>
              <a:t>8</a:t>
            </a:fld>
            <a:endParaRPr lang="en-US"/>
          </a:p>
        </p:txBody>
      </p:sp>
    </p:spTree>
    <p:extLst>
      <p:ext uri="{BB962C8B-B14F-4D97-AF65-F5344CB8AC3E}">
        <p14:creationId xmlns:p14="http://schemas.microsoft.com/office/powerpoint/2010/main" val="580242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72"/>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55EBD20-DB90-5A4A-BD57-2F3D79FC64DA}" type="datetimeFigureOut">
              <a:rPr lang="en-US" smtClean="0"/>
              <a:t>12/30/18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1C73-9326-564B-A8E0-31D776B581C8}" type="slidenum">
              <a:rPr lang="en-US" smtClean="0"/>
              <a:t>‹#›</a:t>
            </a:fld>
            <a:endParaRPr lang="en-US"/>
          </a:p>
        </p:txBody>
      </p:sp>
    </p:spTree>
    <p:extLst>
      <p:ext uri="{BB962C8B-B14F-4D97-AF65-F5344CB8AC3E}">
        <p14:creationId xmlns:p14="http://schemas.microsoft.com/office/powerpoint/2010/main" val="3488898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5EBD20-DB90-5A4A-BD57-2F3D79FC64DA}" type="datetimeFigureOut">
              <a:rPr lang="en-US" smtClean="0"/>
              <a:t>12/30/18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1C73-9326-564B-A8E0-31D776B581C8}" type="slidenum">
              <a:rPr lang="en-US" smtClean="0"/>
              <a:t>‹#›</a:t>
            </a:fld>
            <a:endParaRPr lang="en-US"/>
          </a:p>
        </p:txBody>
      </p:sp>
    </p:spTree>
    <p:extLst>
      <p:ext uri="{BB962C8B-B14F-4D97-AF65-F5344CB8AC3E}">
        <p14:creationId xmlns:p14="http://schemas.microsoft.com/office/powerpoint/2010/main" val="392542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22"/>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5EBD20-DB90-5A4A-BD57-2F3D79FC64DA}" type="datetimeFigureOut">
              <a:rPr lang="en-US" smtClean="0"/>
              <a:t>12/30/18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1C73-9326-564B-A8E0-31D776B581C8}" type="slidenum">
              <a:rPr lang="en-US" smtClean="0"/>
              <a:t>‹#›</a:t>
            </a:fld>
            <a:endParaRPr lang="en-US"/>
          </a:p>
        </p:txBody>
      </p:sp>
    </p:spTree>
    <p:extLst>
      <p:ext uri="{BB962C8B-B14F-4D97-AF65-F5344CB8AC3E}">
        <p14:creationId xmlns:p14="http://schemas.microsoft.com/office/powerpoint/2010/main" val="2892093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7177"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628902" y="2844801"/>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55EBD20-DB90-5A4A-BD57-2F3D79FC64DA}" type="datetimeFigureOut">
              <a:rPr lang="en-US" smtClean="0"/>
              <a:t>12/30/18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1C73-9326-564B-A8E0-31D776B581C8}" type="slidenum">
              <a:rPr lang="en-US" smtClean="0"/>
              <a:t>‹#›</a:t>
            </a:fld>
            <a:endParaRPr lang="en-US"/>
          </a:p>
        </p:txBody>
      </p:sp>
    </p:spTree>
    <p:extLst>
      <p:ext uri="{BB962C8B-B14F-4D97-AF65-F5344CB8AC3E}">
        <p14:creationId xmlns:p14="http://schemas.microsoft.com/office/powerpoint/2010/main" val="821887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2"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72"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55EBD20-DB90-5A4A-BD57-2F3D79FC64DA}" type="datetimeFigureOut">
              <a:rPr lang="en-US" smtClean="0"/>
              <a:t>12/30/18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1C73-9326-564B-A8E0-31D776B581C8}" type="slidenum">
              <a:rPr lang="en-US" smtClean="0"/>
              <a:t>‹#›</a:t>
            </a:fld>
            <a:endParaRPr lang="en-US"/>
          </a:p>
        </p:txBody>
      </p:sp>
    </p:spTree>
    <p:extLst>
      <p:ext uri="{BB962C8B-B14F-4D97-AF65-F5344CB8AC3E}">
        <p14:creationId xmlns:p14="http://schemas.microsoft.com/office/powerpoint/2010/main" val="1225957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5EBD20-DB90-5A4A-BD57-2F3D79FC64DA}" type="datetimeFigureOut">
              <a:rPr lang="en-US" smtClean="0"/>
              <a:t>12/30/18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1C73-9326-564B-A8E0-31D776B581C8}" type="slidenum">
              <a:rPr lang="en-US" smtClean="0"/>
              <a:t>‹#›</a:t>
            </a:fld>
            <a:endParaRPr lang="en-US"/>
          </a:p>
        </p:txBody>
      </p:sp>
    </p:spTree>
    <p:extLst>
      <p:ext uri="{BB962C8B-B14F-4D97-AF65-F5344CB8AC3E}">
        <p14:creationId xmlns:p14="http://schemas.microsoft.com/office/powerpoint/2010/main" val="3023192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5EBD20-DB90-5A4A-BD57-2F3D79FC64DA}" type="datetimeFigureOut">
              <a:rPr lang="en-US" smtClean="0"/>
              <a:t>12/30/18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1C73-9326-564B-A8E0-31D776B581C8}" type="slidenum">
              <a:rPr lang="en-US" smtClean="0"/>
              <a:t>‹#›</a:t>
            </a:fld>
            <a:endParaRPr lang="en-US"/>
          </a:p>
        </p:txBody>
      </p:sp>
    </p:spTree>
    <p:extLst>
      <p:ext uri="{BB962C8B-B14F-4D97-AF65-F5344CB8AC3E}">
        <p14:creationId xmlns:p14="http://schemas.microsoft.com/office/powerpoint/2010/main" val="616785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3"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90" y="364071"/>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3" y="1913471"/>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5EBD20-DB90-5A4A-BD57-2F3D79FC64DA}" type="datetimeFigureOut">
              <a:rPr lang="en-US" smtClean="0"/>
              <a:t>12/30/18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1C73-9326-564B-A8E0-31D776B581C8}" type="slidenum">
              <a:rPr lang="en-US" smtClean="0"/>
              <a:t>‹#›</a:t>
            </a:fld>
            <a:endParaRPr lang="en-US"/>
          </a:p>
        </p:txBody>
      </p:sp>
    </p:spTree>
    <p:extLst>
      <p:ext uri="{BB962C8B-B14F-4D97-AF65-F5344CB8AC3E}">
        <p14:creationId xmlns:p14="http://schemas.microsoft.com/office/powerpoint/2010/main" val="2050028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5EBD20-DB90-5A4A-BD57-2F3D79FC64DA}" type="datetimeFigureOut">
              <a:rPr lang="en-US" smtClean="0"/>
              <a:t>12/30/18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1C73-9326-564B-A8E0-31D776B581C8}" type="slidenum">
              <a:rPr lang="en-US" smtClean="0"/>
              <a:t>‹#›</a:t>
            </a:fld>
            <a:endParaRPr lang="en-US"/>
          </a:p>
        </p:txBody>
      </p:sp>
    </p:spTree>
    <p:extLst>
      <p:ext uri="{BB962C8B-B14F-4D97-AF65-F5344CB8AC3E}">
        <p14:creationId xmlns:p14="http://schemas.microsoft.com/office/powerpoint/2010/main" val="3743887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5EBD20-DB90-5A4A-BD57-2F3D79FC64DA}" type="datetimeFigureOut">
              <a:rPr lang="en-US" smtClean="0"/>
              <a:t>12/30/18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1C73-9326-564B-A8E0-31D776B581C8}" type="slidenum">
              <a:rPr lang="en-US" smtClean="0"/>
              <a:t>‹#›</a:t>
            </a:fld>
            <a:endParaRPr lang="en-US"/>
          </a:p>
        </p:txBody>
      </p:sp>
    </p:spTree>
    <p:extLst>
      <p:ext uri="{BB962C8B-B14F-4D97-AF65-F5344CB8AC3E}">
        <p14:creationId xmlns:p14="http://schemas.microsoft.com/office/powerpoint/2010/main" val="3700098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57178" y="488951"/>
            <a:ext cx="3357563"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5EBD20-DB90-5A4A-BD57-2F3D79FC64DA}" type="datetimeFigureOut">
              <a:rPr lang="en-US" smtClean="0"/>
              <a:t>12/30/18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1C73-9326-564B-A8E0-31D776B581C8}" type="slidenum">
              <a:rPr lang="en-US" smtClean="0"/>
              <a:t>‹#›</a:t>
            </a:fld>
            <a:endParaRPr lang="en-US"/>
          </a:p>
        </p:txBody>
      </p:sp>
    </p:spTree>
    <p:extLst>
      <p:ext uri="{BB962C8B-B14F-4D97-AF65-F5344CB8AC3E}">
        <p14:creationId xmlns:p14="http://schemas.microsoft.com/office/powerpoint/2010/main" val="2293588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5"/>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8"/>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C55EBD20-DB90-5A4A-BD57-2F3D79FC64DA}" type="datetimeFigureOut">
              <a:rPr lang="en-US" smtClean="0"/>
              <a:t>12/30/18</a:t>
            </a:fld>
            <a:endParaRPr lang="en-US"/>
          </a:p>
        </p:txBody>
      </p:sp>
      <p:sp>
        <p:nvSpPr>
          <p:cNvPr id="5" name="Footer Placeholder 4"/>
          <p:cNvSpPr>
            <a:spLocks noGrp="1"/>
          </p:cNvSpPr>
          <p:nvPr>
            <p:ph type="ftr" sz="quarter" idx="3"/>
          </p:nvPr>
        </p:nvSpPr>
        <p:spPr>
          <a:xfrm>
            <a:off x="2343150" y="8475138"/>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8"/>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0FB51C73-9326-564B-A8E0-31D776B581C8}" type="slidenum">
              <a:rPr lang="en-US" smtClean="0"/>
              <a:t>‹#›</a:t>
            </a:fld>
            <a:endParaRPr lang="en-US"/>
          </a:p>
        </p:txBody>
      </p:sp>
    </p:spTree>
    <p:extLst>
      <p:ext uri="{BB962C8B-B14F-4D97-AF65-F5344CB8AC3E}">
        <p14:creationId xmlns:p14="http://schemas.microsoft.com/office/powerpoint/2010/main" val="3847529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emf"/><Relationship Id="rId7"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image" Target="../media/image14.emf"/></Relationships>
</file>

<file path=ppt/slides/_rels/slide6.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6.emf"/><Relationship Id="rId7" Type="http://schemas.openxmlformats.org/officeDocument/2006/relationships/image" Target="../media/image20.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emf"/><Relationship Id="rId5" Type="http://schemas.openxmlformats.org/officeDocument/2006/relationships/image" Target="../media/image18.png"/><Relationship Id="rId10" Type="http://schemas.openxmlformats.org/officeDocument/2006/relationships/image" Target="../media/image23.emf"/><Relationship Id="rId4" Type="http://schemas.openxmlformats.org/officeDocument/2006/relationships/image" Target="../media/image17.emf"/><Relationship Id="rId9" Type="http://schemas.openxmlformats.org/officeDocument/2006/relationships/image" Target="../media/image22.emf"/></Relationships>
</file>

<file path=ppt/slides/_rels/slide7.xml.rels><?xml version="1.0" encoding="UTF-8" standalone="yes"?>
<Relationships xmlns="http://schemas.openxmlformats.org/package/2006/relationships"><Relationship Id="rId3" Type="http://schemas.openxmlformats.org/officeDocument/2006/relationships/image" Target="../media/image25.emf"/><Relationship Id="rId7" Type="http://schemas.openxmlformats.org/officeDocument/2006/relationships/image" Target="../media/image29.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8.emf"/><Relationship Id="rId5" Type="http://schemas.openxmlformats.org/officeDocument/2006/relationships/image" Target="../media/image27.png"/><Relationship Id="rId4" Type="http://schemas.openxmlformats.org/officeDocument/2006/relationships/image" Target="../media/image26.emf"/></Relationships>
</file>

<file path=ppt/slides/_rels/slide8.xml.rels><?xml version="1.0" encoding="UTF-8" standalone="yes"?>
<Relationships xmlns="http://schemas.openxmlformats.org/package/2006/relationships"><Relationship Id="rId8" Type="http://schemas.openxmlformats.org/officeDocument/2006/relationships/image" Target="../media/image35.emf"/><Relationship Id="rId13" Type="http://schemas.openxmlformats.org/officeDocument/2006/relationships/image" Target="../media/image40.emf"/><Relationship Id="rId3" Type="http://schemas.openxmlformats.org/officeDocument/2006/relationships/image" Target="../media/image30.emf"/><Relationship Id="rId7" Type="http://schemas.openxmlformats.org/officeDocument/2006/relationships/image" Target="../media/image34.emf"/><Relationship Id="rId12" Type="http://schemas.openxmlformats.org/officeDocument/2006/relationships/image" Target="../media/image39.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3.emf"/><Relationship Id="rId11" Type="http://schemas.openxmlformats.org/officeDocument/2006/relationships/image" Target="../media/image38.emf"/><Relationship Id="rId5" Type="http://schemas.openxmlformats.org/officeDocument/2006/relationships/image" Target="../media/image32.emf"/><Relationship Id="rId15" Type="http://schemas.openxmlformats.org/officeDocument/2006/relationships/image" Target="../media/image42.emf"/><Relationship Id="rId10" Type="http://schemas.openxmlformats.org/officeDocument/2006/relationships/image" Target="../media/image37.emf"/><Relationship Id="rId4" Type="http://schemas.openxmlformats.org/officeDocument/2006/relationships/image" Target="../media/image31.emf"/><Relationship Id="rId9" Type="http://schemas.openxmlformats.org/officeDocument/2006/relationships/image" Target="../media/image36.emf"/><Relationship Id="rId14" Type="http://schemas.openxmlformats.org/officeDocument/2006/relationships/image" Target="../media/image4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99901"/>
            <a:ext cx="1850879" cy="338554"/>
          </a:xfrm>
          <a:prstGeom prst="rect">
            <a:avLst/>
          </a:prstGeom>
          <a:noFill/>
          <a:ln>
            <a:noFill/>
          </a:ln>
        </p:spPr>
        <p:txBody>
          <a:bodyPr wrap="square" rtlCol="0">
            <a:spAutoFit/>
          </a:bodyPr>
          <a:lstStyle/>
          <a:p>
            <a:r>
              <a:rPr lang="en-US" sz="1600" dirty="0">
                <a:latin typeface="Arial"/>
                <a:cs typeface="Arial"/>
              </a:rPr>
              <a:t>Figure S1</a:t>
            </a:r>
          </a:p>
        </p:txBody>
      </p:sp>
      <p:pic>
        <p:nvPicPr>
          <p:cNvPr id="3" name="Picture 2" descr="flowChart03202017_revision.pdf"/>
          <p:cNvPicPr>
            <a:picLocks noChangeAspect="1"/>
          </p:cNvPicPr>
          <p:nvPr/>
        </p:nvPicPr>
        <p:blipFill rotWithShape="1">
          <a:blip r:embed="rId3">
            <a:extLst>
              <a:ext uri="{28A0092B-C50C-407E-A947-70E740481C1C}">
                <a14:useLocalDpi xmlns:a14="http://schemas.microsoft.com/office/drawing/2010/main" val="0"/>
              </a:ext>
            </a:extLst>
          </a:blip>
          <a:srcRect b="5553"/>
          <a:stretch/>
        </p:blipFill>
        <p:spPr>
          <a:xfrm>
            <a:off x="1063778" y="298860"/>
            <a:ext cx="5275385" cy="8636245"/>
          </a:xfrm>
          <a:prstGeom prst="rect">
            <a:avLst/>
          </a:prstGeom>
        </p:spPr>
      </p:pic>
    </p:spTree>
    <p:extLst>
      <p:ext uri="{BB962C8B-B14F-4D97-AF65-F5344CB8AC3E}">
        <p14:creationId xmlns:p14="http://schemas.microsoft.com/office/powerpoint/2010/main" val="3785687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465" y="209213"/>
            <a:ext cx="3481315" cy="369332"/>
          </a:xfrm>
          <a:prstGeom prst="rect">
            <a:avLst/>
          </a:prstGeom>
          <a:noFill/>
        </p:spPr>
        <p:txBody>
          <a:bodyPr wrap="square" rtlCol="0">
            <a:spAutoFit/>
          </a:bodyPr>
          <a:lstStyle/>
          <a:p>
            <a:r>
              <a:rPr lang="en-US" dirty="0"/>
              <a:t>Figure S2</a:t>
            </a:r>
          </a:p>
        </p:txBody>
      </p:sp>
      <p:sp>
        <p:nvSpPr>
          <p:cNvPr id="24" name="TextBox 23"/>
          <p:cNvSpPr txBox="1"/>
          <p:nvPr/>
        </p:nvSpPr>
        <p:spPr>
          <a:xfrm>
            <a:off x="-78882" y="3219763"/>
            <a:ext cx="480280" cy="369332"/>
          </a:xfrm>
          <a:prstGeom prst="rect">
            <a:avLst/>
          </a:prstGeom>
          <a:noFill/>
        </p:spPr>
        <p:txBody>
          <a:bodyPr wrap="square" rtlCol="0">
            <a:spAutoFit/>
          </a:bodyPr>
          <a:lstStyle/>
          <a:p>
            <a:r>
              <a:rPr lang="en-US" dirty="0"/>
              <a:t>B</a:t>
            </a:r>
          </a:p>
        </p:txBody>
      </p:sp>
      <p:graphicFrame>
        <p:nvGraphicFramePr>
          <p:cNvPr id="49" name="Table 48"/>
          <p:cNvGraphicFramePr>
            <a:graphicFrameLocks noGrp="1"/>
          </p:cNvGraphicFramePr>
          <p:nvPr>
            <p:extLst>
              <p:ext uri="{D42A27DB-BD31-4B8C-83A1-F6EECF244321}">
                <p14:modId xmlns:p14="http://schemas.microsoft.com/office/powerpoint/2010/main" val="2798672225"/>
              </p:ext>
            </p:extLst>
          </p:nvPr>
        </p:nvGraphicFramePr>
        <p:xfrm>
          <a:off x="182102" y="3595547"/>
          <a:ext cx="6560861" cy="4206240"/>
        </p:xfrm>
        <a:graphic>
          <a:graphicData uri="http://schemas.openxmlformats.org/drawingml/2006/table">
            <a:tbl>
              <a:tblPr firstRow="1" bandRow="1">
                <a:tableStyleId>{5940675A-B579-460E-94D1-54222C63F5DA}</a:tableStyleId>
              </a:tblPr>
              <a:tblGrid>
                <a:gridCol w="574358">
                  <a:extLst>
                    <a:ext uri="{9D8B030D-6E8A-4147-A177-3AD203B41FA5}">
                      <a16:colId xmlns:a16="http://schemas.microsoft.com/office/drawing/2014/main" val="20000"/>
                    </a:ext>
                  </a:extLst>
                </a:gridCol>
                <a:gridCol w="1719919">
                  <a:extLst>
                    <a:ext uri="{9D8B030D-6E8A-4147-A177-3AD203B41FA5}">
                      <a16:colId xmlns:a16="http://schemas.microsoft.com/office/drawing/2014/main" val="20001"/>
                    </a:ext>
                  </a:extLst>
                </a:gridCol>
                <a:gridCol w="1686359">
                  <a:extLst>
                    <a:ext uri="{9D8B030D-6E8A-4147-A177-3AD203B41FA5}">
                      <a16:colId xmlns:a16="http://schemas.microsoft.com/office/drawing/2014/main" val="20002"/>
                    </a:ext>
                  </a:extLst>
                </a:gridCol>
                <a:gridCol w="1543168">
                  <a:extLst>
                    <a:ext uri="{9D8B030D-6E8A-4147-A177-3AD203B41FA5}">
                      <a16:colId xmlns:a16="http://schemas.microsoft.com/office/drawing/2014/main" val="20003"/>
                    </a:ext>
                  </a:extLst>
                </a:gridCol>
                <a:gridCol w="1037057">
                  <a:extLst>
                    <a:ext uri="{9D8B030D-6E8A-4147-A177-3AD203B41FA5}">
                      <a16:colId xmlns:a16="http://schemas.microsoft.com/office/drawing/2014/main" val="20004"/>
                    </a:ext>
                  </a:extLst>
                </a:gridCol>
              </a:tblGrid>
              <a:tr h="0">
                <a:tc>
                  <a:txBody>
                    <a:bodyPr/>
                    <a:lstStyle/>
                    <a:p>
                      <a:pPr marL="0" algn="l" fontAlgn="b"/>
                      <a:r>
                        <a:rPr lang="en-US" sz="1050" b="1" u="none" strike="noStrike" dirty="0">
                          <a:effectLst/>
                          <a:latin typeface="Helvetica"/>
                          <a:cs typeface="Helvetica"/>
                        </a:rPr>
                        <a:t>Paper</a:t>
                      </a:r>
                      <a:endParaRPr lang="en-US" sz="1050" b="1" i="0" u="none" strike="noStrike" dirty="0">
                        <a:solidFill>
                          <a:srgbClr val="000000"/>
                        </a:solidFill>
                        <a:effectLst/>
                        <a:latin typeface="Helvetica"/>
                        <a:cs typeface="Helvetica"/>
                      </a:endParaRP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algn="l" fontAlgn="b"/>
                      <a:r>
                        <a:rPr lang="en-US" sz="1050" b="1" u="none" strike="noStrike" dirty="0">
                          <a:effectLst/>
                          <a:latin typeface="Helvetica"/>
                          <a:cs typeface="Helvetica"/>
                        </a:rPr>
                        <a:t> Phenotype*</a:t>
                      </a:r>
                      <a:endParaRPr lang="en-US" sz="1050" b="1" i="0" u="none" strike="noStrike" dirty="0">
                        <a:solidFill>
                          <a:srgbClr val="000000"/>
                        </a:solidFill>
                        <a:effectLst/>
                        <a:latin typeface="Helvetica"/>
                        <a:cs typeface="Helvetica"/>
                      </a:endParaRP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algn="l" fontAlgn="b"/>
                      <a:r>
                        <a:rPr lang="en-US" sz="1050" b="1" u="none" strike="noStrike" dirty="0">
                          <a:effectLst/>
                          <a:latin typeface="Helvetica"/>
                          <a:cs typeface="Helvetica"/>
                        </a:rPr>
                        <a:t>Finding</a:t>
                      </a:r>
                      <a:endParaRPr lang="en-US" sz="1050" b="1" i="0" u="none" strike="noStrike" dirty="0">
                        <a:solidFill>
                          <a:srgbClr val="000000"/>
                        </a:solidFill>
                        <a:effectLst/>
                        <a:latin typeface="Helvetica"/>
                        <a:cs typeface="Helvetica"/>
                      </a:endParaRP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algn="l" fontAlgn="b"/>
                      <a:r>
                        <a:rPr lang="en-US" sz="1050" b="1" u="none" strike="noStrike" dirty="0">
                          <a:effectLst/>
                          <a:latin typeface="Helvetica"/>
                          <a:cs typeface="Helvetica"/>
                        </a:rPr>
                        <a:t>VS.  Ma et al 2017</a:t>
                      </a:r>
                      <a:endParaRPr lang="en-US" sz="1050" b="1" i="0" u="none" strike="noStrike" dirty="0">
                        <a:solidFill>
                          <a:srgbClr val="000000"/>
                        </a:solidFill>
                        <a:effectLst/>
                        <a:latin typeface="Helvetica"/>
                        <a:cs typeface="Helvetica"/>
                      </a:endParaRP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algn="l" fontAlgn="b"/>
                      <a:r>
                        <a:rPr lang="en-US" sz="1050" b="1" u="none" strike="noStrike" dirty="0">
                          <a:effectLst/>
                          <a:latin typeface="Helvetica"/>
                          <a:cs typeface="Helvetica"/>
                        </a:rPr>
                        <a:t>Fraction </a:t>
                      </a:r>
                      <a:endParaRPr lang="en-US" sz="1050" b="1" i="0" u="none" strike="noStrike" dirty="0">
                        <a:solidFill>
                          <a:srgbClr val="000000"/>
                        </a:solidFill>
                        <a:effectLst/>
                        <a:latin typeface="Helvetica"/>
                        <a:cs typeface="Helvetica"/>
                      </a:endParaRP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74583">
                <a:tc>
                  <a:txBody>
                    <a:bodyPr/>
                    <a:lstStyle/>
                    <a:p>
                      <a:pPr marL="0" algn="l" fontAlgn="b"/>
                      <a:r>
                        <a:rPr lang="nb-NO" sz="1050" u="none" strike="noStrike" dirty="0">
                          <a:effectLst/>
                          <a:latin typeface="Helvetica"/>
                          <a:cs typeface="Helvetica"/>
                        </a:rPr>
                        <a:t>See et al</a:t>
                      </a:r>
                      <a:r>
                        <a:rPr lang="nb-NO" sz="1050" u="none" strike="noStrike" baseline="0" dirty="0">
                          <a:effectLst/>
                          <a:latin typeface="Helvetica"/>
                          <a:cs typeface="Helvetica"/>
                        </a:rPr>
                        <a:t> </a:t>
                      </a:r>
                      <a:r>
                        <a:rPr lang="nb-NO" sz="1050" u="none" strike="noStrike" dirty="0">
                          <a:effectLst/>
                          <a:latin typeface="Helvetica"/>
                          <a:cs typeface="Helvetica"/>
                        </a:rPr>
                        <a:t>2017</a:t>
                      </a:r>
                      <a:endParaRPr lang="nb-NO" sz="1050" b="0" i="0" u="none" strike="noStrike" dirty="0">
                        <a:solidFill>
                          <a:srgbClr val="000000"/>
                        </a:solidFill>
                        <a:effectLst/>
                        <a:latin typeface="Helvetica"/>
                        <a:cs typeface="Helvetica"/>
                      </a:endParaRP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n-US" sz="1050" b="1" u="none" strike="noStrike" dirty="0">
                          <a:effectLst/>
                          <a:latin typeface="Helvetica"/>
                          <a:cs typeface="Helvetica"/>
                        </a:rPr>
                        <a:t>flow sort markers:</a:t>
                      </a:r>
                    </a:p>
                    <a:p>
                      <a:pPr marL="0" marR="0" indent="0" algn="l" defTabSz="457200" rtl="0" eaLnBrk="1" fontAlgn="b" latinLnBrk="0" hangingPunct="1">
                        <a:lnSpc>
                          <a:spcPct val="100000"/>
                        </a:lnSpc>
                        <a:spcBef>
                          <a:spcPts val="0"/>
                        </a:spcBef>
                        <a:spcAft>
                          <a:spcPts val="0"/>
                        </a:spcAft>
                        <a:buClrTx/>
                        <a:buSzTx/>
                        <a:buFontTx/>
                        <a:buNone/>
                        <a:tabLst/>
                        <a:defRPr/>
                      </a:pPr>
                      <a:r>
                        <a:rPr lang="mr-IN" sz="1050" u="none" strike="noStrike" dirty="0">
                          <a:effectLst/>
                          <a:latin typeface="Helvetica"/>
                          <a:cs typeface="Helvetica"/>
                        </a:rPr>
                        <a:t>Lin</a:t>
                      </a:r>
                      <a:r>
                        <a:rPr lang="en-US" sz="1050" u="none" strike="noStrike" dirty="0">
                          <a:effectLst/>
                          <a:latin typeface="Helvetica"/>
                          <a:cs typeface="Helvetica"/>
                        </a:rPr>
                        <a:t>-</a:t>
                      </a:r>
                      <a:r>
                        <a:rPr lang="mr-IN" sz="1050" u="none" strike="noStrike" dirty="0">
                          <a:effectLst/>
                          <a:latin typeface="Helvetica"/>
                          <a:cs typeface="Helvetica"/>
                        </a:rPr>
                        <a:t>HLA</a:t>
                      </a:r>
                      <a:r>
                        <a:rPr lang="en-US" sz="1050" u="none" strike="noStrike" dirty="0">
                          <a:effectLst/>
                          <a:latin typeface="Helvetica"/>
                          <a:cs typeface="Helvetica"/>
                        </a:rPr>
                        <a:t>-</a:t>
                      </a:r>
                      <a:r>
                        <a:rPr lang="mr-IN" sz="1050" u="none" strike="noStrike" dirty="0">
                          <a:effectLst/>
                          <a:latin typeface="Helvetica"/>
                          <a:cs typeface="Helvetica"/>
                        </a:rPr>
                        <a:t>DR+</a:t>
                      </a:r>
                      <a:r>
                        <a:rPr lang="en-US" sz="1050" u="none" strike="noStrike" dirty="0">
                          <a:solidFill>
                            <a:srgbClr val="FF0000"/>
                          </a:solidFill>
                          <a:effectLst/>
                          <a:latin typeface="Helvetica"/>
                          <a:cs typeface="Helvetica"/>
                        </a:rPr>
                        <a:t>CD34-</a:t>
                      </a:r>
                      <a:r>
                        <a:rPr lang="mr-IN" sz="1050" u="none" strike="noStrike" dirty="0">
                          <a:effectLst/>
                          <a:latin typeface="Helvetica"/>
                          <a:cs typeface="Helvetica"/>
                        </a:rPr>
                        <a:t>CD45+CD33+</a:t>
                      </a:r>
                      <a:endParaRPr lang="en-US" sz="1050" u="none" strike="noStrike" dirty="0">
                        <a:effectLst/>
                        <a:latin typeface="Helvetica"/>
                        <a:cs typeface="Helvetica"/>
                      </a:endParaRPr>
                    </a:p>
                    <a:p>
                      <a:pPr marL="0" algn="l" fontAlgn="b"/>
                      <a:r>
                        <a:rPr lang="mr-IN" sz="1050" u="none" strike="noStrike" dirty="0">
                          <a:solidFill>
                            <a:srgbClr val="FF0000"/>
                          </a:solidFill>
                          <a:effectLst/>
                          <a:latin typeface="Helvetica"/>
                          <a:cs typeface="Helvetica"/>
                        </a:rPr>
                        <a:t>CD123+</a:t>
                      </a:r>
                      <a:r>
                        <a:rPr lang="en-US" sz="1050" u="none" strike="noStrike" dirty="0">
                          <a:solidFill>
                            <a:srgbClr val="FF0000"/>
                          </a:solidFill>
                          <a:effectLst/>
                          <a:latin typeface="Helvetica"/>
                          <a:cs typeface="Helvetica"/>
                        </a:rPr>
                        <a:t>CD303(BDCA2)+</a:t>
                      </a:r>
                    </a:p>
                    <a:p>
                      <a:pPr marL="0" marR="0" indent="0" algn="l" defTabSz="457200" rtl="0" eaLnBrk="1" fontAlgn="b" latinLnBrk="0" hangingPunct="1">
                        <a:lnSpc>
                          <a:spcPct val="100000"/>
                        </a:lnSpc>
                        <a:spcBef>
                          <a:spcPts val="0"/>
                        </a:spcBef>
                        <a:spcAft>
                          <a:spcPts val="0"/>
                        </a:spcAft>
                        <a:buClrTx/>
                        <a:buSzTx/>
                        <a:buFontTx/>
                        <a:buNone/>
                        <a:tabLst/>
                        <a:defRPr/>
                      </a:pPr>
                      <a:r>
                        <a:rPr lang="mr-IN" sz="1050" u="none" strike="noStrike" dirty="0">
                          <a:solidFill>
                            <a:srgbClr val="FF0000"/>
                          </a:solidFill>
                          <a:effectLst/>
                          <a:latin typeface="Helvetica"/>
                          <a:cs typeface="Helvetica"/>
                        </a:rPr>
                        <a:t>CD135</a:t>
                      </a:r>
                      <a:r>
                        <a:rPr lang="en-US" sz="1050" u="none" strike="noStrike" dirty="0">
                          <a:solidFill>
                            <a:srgbClr val="FF0000"/>
                          </a:solidFill>
                          <a:effectLst/>
                          <a:latin typeface="Helvetica"/>
                          <a:cs typeface="Helvetica"/>
                        </a:rPr>
                        <a:t>(FLT3)</a:t>
                      </a:r>
                      <a:r>
                        <a:rPr lang="mr-IN" sz="1050" u="none" strike="noStrike" dirty="0">
                          <a:solidFill>
                            <a:srgbClr val="FF0000"/>
                          </a:solidFill>
                          <a:effectLst/>
                          <a:latin typeface="Helvetica"/>
                          <a:cs typeface="Helvetica"/>
                        </a:rPr>
                        <a:t>+</a:t>
                      </a:r>
                      <a:endParaRPr lang="en-US" sz="1050" b="1" i="0" u="none" strike="noStrike" dirty="0">
                        <a:solidFill>
                          <a:srgbClr val="FF0000"/>
                        </a:solidFill>
                        <a:effectLst/>
                        <a:latin typeface="Helvetica"/>
                        <a:cs typeface="Helvetica"/>
                      </a:endParaRP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algn="l" fontAlgn="b"/>
                      <a:r>
                        <a:rPr lang="en-US" sz="1050" u="none" strike="noStrike" dirty="0">
                          <a:effectLst/>
                          <a:latin typeface="Helvetica"/>
                          <a:cs typeface="Helvetica"/>
                        </a:rPr>
                        <a:t>Identified</a:t>
                      </a:r>
                      <a:r>
                        <a:rPr lang="en-US" sz="1050" u="none" strike="noStrike" baseline="0" dirty="0">
                          <a:effectLst/>
                          <a:latin typeface="Helvetica"/>
                          <a:cs typeface="Helvetica"/>
                        </a:rPr>
                        <a:t> </a:t>
                      </a:r>
                      <a:r>
                        <a:rPr lang="en-US" sz="1050" u="none" strike="noStrike" dirty="0">
                          <a:effectLst/>
                          <a:latin typeface="Helvetica"/>
                          <a:cs typeface="Helvetica"/>
                        </a:rPr>
                        <a:t>early uncommitted CD123high pre-DC subset, two CD45RA+CD123low lineage-committed subsets</a:t>
                      </a:r>
                      <a:endParaRPr lang="en-US" sz="1050" b="0" i="0" u="none" strike="noStrike" dirty="0">
                        <a:solidFill>
                          <a:srgbClr val="000000"/>
                        </a:solidFill>
                        <a:effectLst/>
                        <a:latin typeface="Helvetica"/>
                        <a:cs typeface="Helvetica"/>
                      </a:endParaRP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indent="0" algn="l">
                        <a:buNone/>
                      </a:pPr>
                      <a:r>
                        <a:rPr lang="en-US" sz="1050" dirty="0">
                          <a:latin typeface="Helvetica"/>
                          <a:cs typeface="Helvetica"/>
                        </a:rPr>
                        <a:t>The</a:t>
                      </a:r>
                      <a:r>
                        <a:rPr lang="en-US" sz="1050" baseline="0" dirty="0">
                          <a:latin typeface="Helvetica"/>
                          <a:cs typeface="Helvetica"/>
                        </a:rPr>
                        <a:t> pre-</a:t>
                      </a:r>
                      <a:r>
                        <a:rPr lang="en-US" sz="1050" baseline="0" dirty="0" err="1">
                          <a:latin typeface="Helvetica"/>
                          <a:cs typeface="Helvetica"/>
                        </a:rPr>
                        <a:t>cDCs</a:t>
                      </a:r>
                      <a:r>
                        <a:rPr lang="en-US" sz="1050" baseline="0" dirty="0">
                          <a:latin typeface="Helvetica"/>
                          <a:cs typeface="Helvetica"/>
                        </a:rPr>
                        <a:t> are CD303+(</a:t>
                      </a:r>
                      <a:r>
                        <a:rPr lang="en-US" sz="1050" baseline="0" dirty="0" err="1">
                          <a:latin typeface="Helvetica"/>
                          <a:cs typeface="Helvetica"/>
                        </a:rPr>
                        <a:t>pDC</a:t>
                      </a:r>
                      <a:r>
                        <a:rPr lang="en-US" sz="1050" baseline="0" dirty="0">
                          <a:latin typeface="Helvetica"/>
                          <a:cs typeface="Helvetica"/>
                        </a:rPr>
                        <a:t> marker), phenotypically different. </a:t>
                      </a:r>
                    </a:p>
                    <a:p>
                      <a:pPr marL="0" indent="0" algn="l">
                        <a:buNone/>
                      </a:pPr>
                      <a:endParaRPr lang="en-US" sz="1050" baseline="0" dirty="0">
                        <a:latin typeface="Helvetica"/>
                        <a:cs typeface="Helvetica"/>
                      </a:endParaRPr>
                    </a:p>
                    <a:p>
                      <a:pPr marL="0" indent="0" algn="l">
                        <a:buNone/>
                      </a:pPr>
                      <a:r>
                        <a:rPr lang="en-US" sz="1050" dirty="0">
                          <a:latin typeface="Helvetica"/>
                          <a:cs typeface="Helvetica"/>
                        </a:rPr>
                        <a:t>Did</a:t>
                      </a:r>
                      <a:r>
                        <a:rPr lang="en-US" sz="1050" baseline="0" dirty="0">
                          <a:latin typeface="Helvetica"/>
                          <a:cs typeface="Helvetica"/>
                        </a:rPr>
                        <a:t> not carry out master regulator analysis.</a:t>
                      </a:r>
                      <a:endParaRPr lang="en-US" sz="1050" dirty="0">
                        <a:latin typeface="Helvetica"/>
                        <a:cs typeface="Helvetica"/>
                      </a:endParaRP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algn="l"/>
                      <a:r>
                        <a:rPr lang="en-US" sz="1050" dirty="0">
                          <a:latin typeface="Helvetica"/>
                          <a:cs typeface="Helvetica"/>
                        </a:rPr>
                        <a:t>~0.02% (range of 0.01- 0.03)of CD45+ </a:t>
                      </a:r>
                      <a:r>
                        <a:rPr lang="en-US" sz="1050" baseline="0" dirty="0">
                          <a:latin typeface="Helvetica"/>
                          <a:cs typeface="Helvetica"/>
                        </a:rPr>
                        <a:t>blood populations(Fig.2c)</a:t>
                      </a:r>
                      <a:endParaRPr lang="en-US" sz="1050" dirty="0">
                        <a:latin typeface="Helvetica"/>
                        <a:cs typeface="Helvetica"/>
                      </a:endParaRP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31724">
                <a:tc>
                  <a:txBody>
                    <a:bodyPr/>
                    <a:lstStyle/>
                    <a:p>
                      <a:pPr marL="0" algn="l" fontAlgn="b"/>
                      <a:r>
                        <a:rPr lang="en-US" sz="1050" u="none" strike="noStrike" dirty="0">
                          <a:effectLst/>
                          <a:latin typeface="Helvetica"/>
                          <a:cs typeface="Helvetica"/>
                        </a:rPr>
                        <a:t>Villani et al</a:t>
                      </a:r>
                      <a:r>
                        <a:rPr lang="en-US" sz="1050" u="none" strike="noStrike" baseline="0" dirty="0">
                          <a:effectLst/>
                          <a:latin typeface="Helvetica"/>
                          <a:cs typeface="Helvetica"/>
                        </a:rPr>
                        <a:t> </a:t>
                      </a:r>
                      <a:r>
                        <a:rPr lang="en-US" sz="1050" u="none" strike="noStrike" dirty="0">
                          <a:effectLst/>
                          <a:latin typeface="Helvetica"/>
                          <a:cs typeface="Helvetica"/>
                        </a:rPr>
                        <a:t>2017</a:t>
                      </a:r>
                      <a:endParaRPr lang="en-US" sz="1050" b="0" i="0" u="none" strike="noStrike" dirty="0">
                        <a:solidFill>
                          <a:srgbClr val="000000"/>
                        </a:solidFill>
                        <a:effectLst/>
                        <a:latin typeface="Helvetica"/>
                        <a:cs typeface="Helvetica"/>
                      </a:endParaRP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n-US" sz="1050" b="1" u="none" strike="noStrike" dirty="0">
                          <a:effectLst/>
                          <a:latin typeface="Helvetica"/>
                          <a:cs typeface="Helvetica"/>
                        </a:rPr>
                        <a:t>flow sort markers:</a:t>
                      </a:r>
                      <a:endParaRPr lang="en-US" sz="1050" u="none" strike="noStrike" dirty="0">
                        <a:effectLst/>
                        <a:latin typeface="Helvetica"/>
                        <a:cs typeface="Helvetica"/>
                      </a:endParaRPr>
                    </a:p>
                    <a:p>
                      <a:pPr marL="0" marR="0" indent="0" algn="l" defTabSz="457200" rtl="0" eaLnBrk="1" fontAlgn="b" latinLnBrk="0" hangingPunct="1">
                        <a:lnSpc>
                          <a:spcPct val="100000"/>
                        </a:lnSpc>
                        <a:spcBef>
                          <a:spcPts val="0"/>
                        </a:spcBef>
                        <a:spcAft>
                          <a:spcPts val="0"/>
                        </a:spcAft>
                        <a:buClrTx/>
                        <a:buSzTx/>
                        <a:buFontTx/>
                        <a:buNone/>
                        <a:tabLst/>
                        <a:defRPr/>
                      </a:pPr>
                      <a:r>
                        <a:rPr lang="en-US" sz="1050" u="none" strike="noStrike" dirty="0">
                          <a:effectLst/>
                          <a:latin typeface="Helvetica"/>
                          <a:cs typeface="Helvetica"/>
                        </a:rPr>
                        <a:t>Lin-HLA-DR+CD45RA+CD100</a:t>
                      </a:r>
                      <a:r>
                        <a:rPr lang="en-US" sz="1050" u="none" strike="noStrike" baseline="30000" dirty="0">
                          <a:effectLst/>
                          <a:latin typeface="Helvetica"/>
                          <a:cs typeface="Helvetica"/>
                        </a:rPr>
                        <a:t>hi</a:t>
                      </a:r>
                    </a:p>
                    <a:p>
                      <a:pPr marL="0" marR="0" indent="0" algn="l" defTabSz="457200" rtl="0" eaLnBrk="1" fontAlgn="b" latinLnBrk="0" hangingPunct="1">
                        <a:lnSpc>
                          <a:spcPct val="100000"/>
                        </a:lnSpc>
                        <a:spcBef>
                          <a:spcPts val="0"/>
                        </a:spcBef>
                        <a:spcAft>
                          <a:spcPts val="0"/>
                        </a:spcAft>
                        <a:buClrTx/>
                        <a:buSzTx/>
                        <a:buFontTx/>
                        <a:buNone/>
                        <a:tabLst/>
                        <a:defRPr/>
                      </a:pPr>
                      <a:r>
                        <a:rPr lang="en-US" sz="1050" u="none" strike="noStrike" dirty="0">
                          <a:solidFill>
                            <a:srgbClr val="FF0000"/>
                          </a:solidFill>
                          <a:effectLst/>
                          <a:latin typeface="Helvetica"/>
                          <a:cs typeface="Helvetica"/>
                        </a:rPr>
                        <a:t>CD34</a:t>
                      </a:r>
                      <a:r>
                        <a:rPr lang="en-US" sz="1050" u="none" strike="noStrike" baseline="30000" dirty="0">
                          <a:solidFill>
                            <a:srgbClr val="FF0000"/>
                          </a:solidFill>
                          <a:effectLst/>
                          <a:latin typeface="Helvetica"/>
                          <a:cs typeface="Helvetica"/>
                        </a:rPr>
                        <a:t>int </a:t>
                      </a:r>
                      <a:r>
                        <a:rPr lang="en-US" sz="1050" u="none" strike="noStrike" baseline="0" dirty="0">
                          <a:solidFill>
                            <a:srgbClr val="FF0000"/>
                          </a:solidFill>
                          <a:effectLst/>
                          <a:latin typeface="Helvetica"/>
                          <a:cs typeface="Helvetica"/>
                        </a:rPr>
                        <a:t> </a:t>
                      </a:r>
                      <a:r>
                        <a:rPr lang="en-US" sz="1050" u="none" strike="noStrike" baseline="0" dirty="0">
                          <a:solidFill>
                            <a:srgbClr val="000000"/>
                          </a:solidFill>
                          <a:effectLst/>
                          <a:latin typeface="Helvetica"/>
                          <a:cs typeface="Helvetica"/>
                        </a:rPr>
                        <a:t>CD11C-</a:t>
                      </a:r>
                      <a:endParaRPr lang="en-US" sz="1050" u="none" strike="noStrike" baseline="30000" dirty="0">
                        <a:solidFill>
                          <a:srgbClr val="000000"/>
                        </a:solidFill>
                        <a:effectLst/>
                        <a:latin typeface="Helvetica"/>
                        <a:cs typeface="Helvetica"/>
                      </a:endParaRPr>
                    </a:p>
                    <a:p>
                      <a:pPr marL="0" marR="0" indent="0" algn="l" defTabSz="457200" rtl="0" eaLnBrk="1" fontAlgn="b" latinLnBrk="0" hangingPunct="1">
                        <a:lnSpc>
                          <a:spcPct val="100000"/>
                        </a:lnSpc>
                        <a:spcBef>
                          <a:spcPts val="0"/>
                        </a:spcBef>
                        <a:spcAft>
                          <a:spcPts val="0"/>
                        </a:spcAft>
                        <a:buClrTx/>
                        <a:buSzTx/>
                        <a:buFontTx/>
                        <a:buNone/>
                        <a:tabLst/>
                        <a:defRPr/>
                      </a:pPr>
                      <a:r>
                        <a:rPr lang="en-US" sz="1050" u="none" strike="noStrike" baseline="0" dirty="0">
                          <a:solidFill>
                            <a:srgbClr val="FF0000"/>
                          </a:solidFill>
                          <a:effectLst/>
                          <a:latin typeface="Helvetica"/>
                          <a:cs typeface="Helvetica"/>
                        </a:rPr>
                        <a:t>CD123-</a:t>
                      </a:r>
                    </a:p>
                    <a:p>
                      <a:pPr marL="0" marR="0" indent="0" algn="l" defTabSz="457200" rtl="0" eaLnBrk="1" fontAlgn="b" latinLnBrk="0" hangingPunct="1">
                        <a:lnSpc>
                          <a:spcPct val="100000"/>
                        </a:lnSpc>
                        <a:spcBef>
                          <a:spcPts val="0"/>
                        </a:spcBef>
                        <a:spcAft>
                          <a:spcPts val="0"/>
                        </a:spcAft>
                        <a:buClrTx/>
                        <a:buSzTx/>
                        <a:buFontTx/>
                        <a:buNone/>
                        <a:tabLst/>
                        <a:defRPr/>
                      </a:pPr>
                      <a:r>
                        <a:rPr lang="en-US" sz="1050" b="1" u="none" strike="noStrike" dirty="0">
                          <a:solidFill>
                            <a:schemeClr val="tx1"/>
                          </a:solidFill>
                          <a:effectLst/>
                          <a:latin typeface="Helvetica"/>
                          <a:cs typeface="Helvetica"/>
                        </a:rPr>
                        <a:t>mRNA expression: </a:t>
                      </a:r>
                      <a:r>
                        <a:rPr lang="mr-IN" sz="1050" u="none" strike="noStrike" dirty="0">
                          <a:solidFill>
                            <a:srgbClr val="FF0000"/>
                          </a:solidFill>
                          <a:effectLst/>
                          <a:latin typeface="Helvetica"/>
                          <a:cs typeface="Helvetica"/>
                        </a:rPr>
                        <a:t>CD135</a:t>
                      </a:r>
                      <a:r>
                        <a:rPr lang="en-US" sz="1050" u="none" strike="noStrike" dirty="0">
                          <a:solidFill>
                            <a:srgbClr val="FF0000"/>
                          </a:solidFill>
                          <a:effectLst/>
                          <a:latin typeface="Helvetica"/>
                          <a:cs typeface="Helvetica"/>
                        </a:rPr>
                        <a:t>(FLT3)-</a:t>
                      </a:r>
                      <a:endParaRPr lang="en-US" sz="1050" b="1" i="0" u="none" strike="noStrike" baseline="0" dirty="0">
                        <a:solidFill>
                          <a:srgbClr val="FF0000"/>
                        </a:solidFill>
                        <a:effectLst/>
                        <a:latin typeface="Helvetica"/>
                        <a:cs typeface="Helvetica"/>
                      </a:endParaRP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algn="l" fontAlgn="b"/>
                      <a:r>
                        <a:rPr lang="en-US" sz="1050" u="none" strike="noStrike" dirty="0">
                          <a:effectLst/>
                          <a:latin typeface="Helvetica"/>
                          <a:cs typeface="Helvetica"/>
                        </a:rPr>
                        <a:t>Identified  a </a:t>
                      </a:r>
                      <a:r>
                        <a:rPr lang="en-US" sz="1050" u="none" strike="noStrike" baseline="0" dirty="0">
                          <a:effectLst/>
                          <a:latin typeface="Helvetica"/>
                          <a:cs typeface="Helvetica"/>
                        </a:rPr>
                        <a:t>new </a:t>
                      </a:r>
                      <a:r>
                        <a:rPr lang="en-US" sz="1050" u="none" strike="noStrike" dirty="0">
                          <a:effectLst/>
                          <a:latin typeface="Helvetica"/>
                          <a:cs typeface="Helvetica"/>
                        </a:rPr>
                        <a:t>progenitor</a:t>
                      </a:r>
                      <a:r>
                        <a:rPr lang="en-US" sz="1050" u="none" strike="noStrike" baseline="0" dirty="0">
                          <a:effectLst/>
                          <a:latin typeface="Helvetica"/>
                          <a:cs typeface="Helvetica"/>
                        </a:rPr>
                        <a:t> population </a:t>
                      </a:r>
                      <a:r>
                        <a:rPr lang="en-US" sz="1050" u="none" strike="noStrike" dirty="0">
                          <a:effectLst/>
                          <a:latin typeface="Helvetica"/>
                          <a:cs typeface="Helvetica"/>
                        </a:rPr>
                        <a:t>can produce CLEC9A+ and CD1c+ DCs but lack FLT3/CD135 expression</a:t>
                      </a:r>
                      <a:endParaRPr lang="en-US" sz="1050" b="0" i="0" u="none" strike="noStrike" dirty="0">
                        <a:solidFill>
                          <a:srgbClr val="000000"/>
                        </a:solidFill>
                        <a:effectLst/>
                        <a:latin typeface="Helvetica"/>
                        <a:cs typeface="Helvetica"/>
                      </a:endParaRP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indent="0" algn="l">
                        <a:buNone/>
                      </a:pPr>
                      <a:r>
                        <a:rPr lang="en-US" sz="1050" dirty="0">
                          <a:latin typeface="Helvetica"/>
                          <a:cs typeface="Helvetica"/>
                        </a:rPr>
                        <a:t>Did</a:t>
                      </a:r>
                      <a:r>
                        <a:rPr lang="en-US" sz="1050" baseline="0" dirty="0">
                          <a:latin typeface="Helvetica"/>
                          <a:cs typeface="Helvetica"/>
                        </a:rPr>
                        <a:t> not perform heterogeneity and pre-commitment analysis of </a:t>
                      </a:r>
                      <a:r>
                        <a:rPr lang="en-US" sz="1050" baseline="0" dirty="0" err="1">
                          <a:latin typeface="Helvetica"/>
                          <a:cs typeface="Helvetica"/>
                        </a:rPr>
                        <a:t>cDC</a:t>
                      </a:r>
                      <a:r>
                        <a:rPr lang="en-US" sz="1050" baseline="0" dirty="0">
                          <a:latin typeface="Helvetica"/>
                          <a:cs typeface="Helvetica"/>
                        </a:rPr>
                        <a:t> progenitors.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050" dirty="0">
                        <a:latin typeface="Helvetica"/>
                        <a:cs typeface="Helvetica"/>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050" dirty="0">
                          <a:latin typeface="Helvetica"/>
                          <a:cs typeface="Helvetica"/>
                        </a:rPr>
                        <a:t>Did</a:t>
                      </a:r>
                      <a:r>
                        <a:rPr lang="en-US" sz="1050" baseline="0" dirty="0">
                          <a:latin typeface="Helvetica"/>
                          <a:cs typeface="Helvetica"/>
                        </a:rPr>
                        <a:t> not carry out master regulator analysis.</a:t>
                      </a:r>
                      <a:endParaRPr lang="en-US" sz="1050" dirty="0">
                        <a:latin typeface="Helvetica"/>
                        <a:cs typeface="Helvetica"/>
                      </a:endParaRPr>
                    </a:p>
                    <a:p>
                      <a:pPr marL="0" indent="0" algn="l">
                        <a:buNone/>
                      </a:pPr>
                      <a:endParaRPr lang="en-US" sz="1050" dirty="0">
                        <a:latin typeface="Helvetica"/>
                        <a:cs typeface="Helvetica"/>
                      </a:endParaRP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algn="l" fontAlgn="b"/>
                      <a:r>
                        <a:rPr lang="en-US" sz="1050" u="none" strike="noStrike" dirty="0">
                          <a:effectLst/>
                          <a:latin typeface="Helvetica"/>
                          <a:cs typeface="Helvetica"/>
                        </a:rPr>
                        <a:t>~0.02% of the LIN-HLA-DR+ fraction of PBMCs</a:t>
                      </a:r>
                      <a:endParaRPr lang="en-US" sz="1050" b="0" i="0" u="none" strike="noStrike" dirty="0">
                        <a:solidFill>
                          <a:srgbClr val="000000"/>
                        </a:solidFill>
                        <a:effectLst/>
                        <a:latin typeface="Helvetica"/>
                        <a:cs typeface="Helvetica"/>
                      </a:endParaRP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73456">
                <a:tc>
                  <a:txBody>
                    <a:bodyPr/>
                    <a:lstStyle/>
                    <a:p>
                      <a:pPr marL="0" algn="l" defTabSz="609585" rtl="0" eaLnBrk="1" fontAlgn="b" latinLnBrk="0" hangingPunct="1"/>
                      <a:r>
                        <a:rPr lang="en-US" sz="1050" u="none" strike="noStrike" kern="1200" dirty="0">
                          <a:solidFill>
                            <a:schemeClr val="tx1"/>
                          </a:solidFill>
                          <a:effectLst/>
                          <a:latin typeface="Helvetica"/>
                          <a:ea typeface="+mn-ea"/>
                          <a:cs typeface="Helvetica"/>
                        </a:rPr>
                        <a:t>Ma et al 2018</a:t>
                      </a: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n-US" sz="1050" b="1" u="none" strike="noStrike" dirty="0">
                          <a:effectLst/>
                          <a:latin typeface="Helvetica"/>
                          <a:cs typeface="Helvetica"/>
                        </a:rPr>
                        <a:t>flow sort markers:</a:t>
                      </a:r>
                      <a:endParaRPr lang="en-US" sz="1050" u="none" strike="noStrike" dirty="0">
                        <a:effectLst/>
                        <a:latin typeface="Helvetica"/>
                        <a:cs typeface="Helvetica"/>
                      </a:endParaRPr>
                    </a:p>
                    <a:p>
                      <a:pPr marL="0" marR="0" indent="0" algn="l" defTabSz="457200" rtl="0" eaLnBrk="1" fontAlgn="b" latinLnBrk="0" hangingPunct="1">
                        <a:lnSpc>
                          <a:spcPct val="100000"/>
                        </a:lnSpc>
                        <a:spcBef>
                          <a:spcPts val="0"/>
                        </a:spcBef>
                        <a:spcAft>
                          <a:spcPts val="0"/>
                        </a:spcAft>
                        <a:buClrTx/>
                        <a:buSzTx/>
                        <a:buFontTx/>
                        <a:buNone/>
                        <a:tabLst/>
                        <a:defRPr/>
                      </a:pPr>
                      <a:r>
                        <a:rPr lang="mr-IN" sz="1050" u="none" strike="noStrike" dirty="0">
                          <a:effectLst/>
                          <a:latin typeface="Helvetica"/>
                          <a:cs typeface="Helvetica"/>
                        </a:rPr>
                        <a:t>Lin-</a:t>
                      </a:r>
                      <a:r>
                        <a:rPr lang="mr-IN" sz="1050" u="none" strike="noStrike" dirty="0">
                          <a:solidFill>
                            <a:srgbClr val="FF0000"/>
                          </a:solidFill>
                          <a:effectLst/>
                          <a:latin typeface="Helvetica"/>
                          <a:cs typeface="Helvetica"/>
                        </a:rPr>
                        <a:t>CD34-</a:t>
                      </a:r>
                      <a:r>
                        <a:rPr lang="en-US" sz="1050" u="none" strike="noStrike" dirty="0">
                          <a:effectLst/>
                          <a:latin typeface="Helvetica"/>
                          <a:cs typeface="Helvetica"/>
                        </a:rPr>
                        <a:t>CD66b- </a:t>
                      </a:r>
                      <a:r>
                        <a:rPr lang="mr-IN" sz="1050" u="none" strike="noStrike" dirty="0">
                          <a:effectLst/>
                          <a:latin typeface="Helvetica"/>
                          <a:cs typeface="Helvetica"/>
                        </a:rPr>
                        <a:t>CD45RA+</a:t>
                      </a:r>
                      <a:r>
                        <a:rPr lang="en-US" sz="1050" u="none" strike="noStrike" dirty="0">
                          <a:effectLst/>
                          <a:latin typeface="Helvetica"/>
                          <a:cs typeface="Helvetica"/>
                        </a:rPr>
                        <a:t>CD117+CD116+CD115-SSClo</a:t>
                      </a:r>
                    </a:p>
                    <a:p>
                      <a:pPr marL="0" marR="0" indent="0" algn="l" defTabSz="457200" rtl="0" eaLnBrk="1" fontAlgn="b" latinLnBrk="0" hangingPunct="1">
                        <a:lnSpc>
                          <a:spcPct val="100000"/>
                        </a:lnSpc>
                        <a:spcBef>
                          <a:spcPts val="0"/>
                        </a:spcBef>
                        <a:spcAft>
                          <a:spcPts val="0"/>
                        </a:spcAft>
                        <a:buClrTx/>
                        <a:buSzTx/>
                        <a:buFontTx/>
                        <a:buNone/>
                        <a:tabLst/>
                        <a:defRPr/>
                      </a:pPr>
                      <a:r>
                        <a:rPr lang="mr-IN" sz="1050" u="none" strike="noStrike" dirty="0">
                          <a:solidFill>
                            <a:srgbClr val="FF0000"/>
                          </a:solidFill>
                          <a:effectLst/>
                          <a:latin typeface="Helvetica"/>
                          <a:cs typeface="Helvetica"/>
                        </a:rPr>
                        <a:t>CD303</a:t>
                      </a:r>
                      <a:r>
                        <a:rPr lang="en-US" sz="1050" u="none" strike="noStrike" dirty="0">
                          <a:solidFill>
                            <a:srgbClr val="FF0000"/>
                          </a:solidFill>
                          <a:effectLst/>
                          <a:latin typeface="Helvetica"/>
                          <a:cs typeface="Helvetica"/>
                        </a:rPr>
                        <a:t>(BDCA2)</a:t>
                      </a:r>
                      <a:r>
                        <a:rPr lang="mr-IN" sz="1050" u="none" strike="noStrike" dirty="0">
                          <a:solidFill>
                            <a:srgbClr val="FF0000"/>
                          </a:solidFill>
                          <a:effectLst/>
                          <a:latin typeface="Helvetica"/>
                          <a:cs typeface="Helvetica"/>
                        </a:rPr>
                        <a:t>-CD135</a:t>
                      </a:r>
                      <a:r>
                        <a:rPr lang="en-US" sz="1050" u="none" strike="noStrike" dirty="0">
                          <a:solidFill>
                            <a:srgbClr val="FF0000"/>
                          </a:solidFill>
                          <a:effectLst/>
                          <a:latin typeface="Helvetica"/>
                          <a:cs typeface="Helvetica"/>
                        </a:rPr>
                        <a:t>(FLT3)</a:t>
                      </a:r>
                      <a:r>
                        <a:rPr lang="mr-IN" sz="1050" u="none" strike="noStrike" dirty="0">
                          <a:solidFill>
                            <a:srgbClr val="FF0000"/>
                          </a:solidFill>
                          <a:effectLst/>
                          <a:latin typeface="Helvetica"/>
                          <a:cs typeface="Helvetica"/>
                        </a:rPr>
                        <a:t>+</a:t>
                      </a:r>
                      <a:endParaRPr lang="en-US" sz="1050" u="none" strike="noStrike" dirty="0">
                        <a:solidFill>
                          <a:srgbClr val="FF0000"/>
                        </a:solidFill>
                        <a:effectLst/>
                        <a:latin typeface="Helvetica"/>
                        <a:cs typeface="Helvetica"/>
                      </a:endParaRPr>
                    </a:p>
                    <a:p>
                      <a:pPr marL="0" algn="l" fontAlgn="b"/>
                      <a:r>
                        <a:rPr lang="mr-IN" sz="1050" u="none" strike="noStrike" dirty="0">
                          <a:effectLst/>
                          <a:latin typeface="Helvetica"/>
                          <a:cs typeface="Helvetica"/>
                        </a:rPr>
                        <a:t>CD1c/CD141-</a:t>
                      </a:r>
                      <a:endParaRPr lang="en-US" sz="1050" u="none" strike="noStrike" dirty="0">
                        <a:effectLst/>
                        <a:latin typeface="Helvetica"/>
                        <a:cs typeface="Helvetica"/>
                      </a:endParaRPr>
                    </a:p>
                    <a:p>
                      <a:pPr marL="0" algn="l" fontAlgn="b"/>
                      <a:r>
                        <a:rPr lang="en-US" sz="1050" b="1" i="0" u="none" strike="noStrike" dirty="0">
                          <a:solidFill>
                            <a:srgbClr val="000000"/>
                          </a:solidFill>
                          <a:effectLst/>
                          <a:latin typeface="Helvetica"/>
                          <a:cs typeface="Helvetica"/>
                        </a:rPr>
                        <a:t>mRNA expression</a:t>
                      </a:r>
                      <a:r>
                        <a:rPr lang="en-US" sz="1050" b="1" i="0" u="none" strike="noStrike" baseline="0" dirty="0">
                          <a:solidFill>
                            <a:srgbClr val="000000"/>
                          </a:solidFill>
                          <a:effectLst/>
                          <a:latin typeface="Helvetica"/>
                          <a:cs typeface="Helvetica"/>
                        </a:rPr>
                        <a:t>: </a:t>
                      </a:r>
                    </a:p>
                    <a:p>
                      <a:pPr marL="0" algn="l" fontAlgn="b"/>
                      <a:r>
                        <a:rPr lang="en-US" sz="1050" u="none" strike="noStrike" dirty="0">
                          <a:effectLst/>
                          <a:latin typeface="Helvetica"/>
                          <a:cs typeface="Helvetica"/>
                        </a:rPr>
                        <a:t>HLA-DR+</a:t>
                      </a:r>
                      <a:r>
                        <a:rPr lang="en-US" sz="1050" u="none" strike="noStrike" dirty="0">
                          <a:solidFill>
                            <a:srgbClr val="FF0000"/>
                          </a:solidFill>
                          <a:effectLst/>
                          <a:latin typeface="Helvetica"/>
                          <a:cs typeface="Helvetica"/>
                        </a:rPr>
                        <a:t>CD123</a:t>
                      </a:r>
                      <a:r>
                        <a:rPr lang="en-US" sz="1050" u="none" strike="noStrike" baseline="30000" dirty="0">
                          <a:solidFill>
                            <a:srgbClr val="FF0000"/>
                          </a:solidFill>
                          <a:effectLst/>
                          <a:latin typeface="Helvetica"/>
                          <a:cs typeface="Helvetica"/>
                        </a:rPr>
                        <a:t>lo #</a:t>
                      </a: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indent="0" algn="l">
                        <a:buNone/>
                      </a:pPr>
                      <a:r>
                        <a:rPr lang="en-US" sz="1050" baseline="0" dirty="0">
                          <a:latin typeface="Helvetica"/>
                          <a:cs typeface="Helvetica"/>
                        </a:rPr>
                        <a:t>Heterogeneity and pre-commitment of pre-</a:t>
                      </a:r>
                      <a:r>
                        <a:rPr lang="en-US" sz="1050" baseline="0" dirty="0" err="1">
                          <a:latin typeface="Helvetica"/>
                          <a:cs typeface="Helvetica"/>
                        </a:rPr>
                        <a:t>cDCs</a:t>
                      </a:r>
                      <a:r>
                        <a:rPr lang="en-US" sz="1050" baseline="0" dirty="0">
                          <a:latin typeface="Helvetica"/>
                          <a:cs typeface="Helvetica"/>
                        </a:rPr>
                        <a:t>;</a:t>
                      </a:r>
                    </a:p>
                    <a:p>
                      <a:pPr marL="0" indent="0" algn="l">
                        <a:buNone/>
                      </a:pPr>
                      <a:endParaRPr lang="en-US" sz="1050" baseline="0" dirty="0">
                        <a:latin typeface="Helvetica"/>
                        <a:cs typeface="Helvetica"/>
                      </a:endParaRPr>
                    </a:p>
                    <a:p>
                      <a:pPr marL="0" indent="0" algn="l">
                        <a:buNone/>
                      </a:pPr>
                      <a:r>
                        <a:rPr lang="en-US" sz="1050" baseline="0" dirty="0">
                          <a:latin typeface="Helvetica"/>
                          <a:cs typeface="Helvetica"/>
                        </a:rPr>
                        <a:t>Master regulator analysis and suggest that transcription factor dosage combination determine the terminal differentiation</a:t>
                      </a:r>
                    </a:p>
                    <a:p>
                      <a:pPr marL="0" indent="-228600" algn="l">
                        <a:buAutoNum type="arabicPeriod"/>
                      </a:pPr>
                      <a:endParaRPr lang="en-US" sz="1050" dirty="0">
                        <a:latin typeface="Helvetica"/>
                        <a:cs typeface="Helvetica"/>
                      </a:endParaRP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algn="l"/>
                      <a:r>
                        <a:rPr lang="en-US" sz="1050" dirty="0">
                          <a:latin typeface="Helvetica"/>
                          <a:cs typeface="Helvetica"/>
                        </a:rPr>
                        <a:t>NA</a:t>
                      </a: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algn="l"/>
                      <a:r>
                        <a:rPr lang="en-US" sz="1050" dirty="0">
                          <a:latin typeface="Helvetica"/>
                          <a:cs typeface="Helvetica"/>
                        </a:rPr>
                        <a:t>0.001% (range of 0.001– 0.002%) of CD45+ blood</a:t>
                      </a:r>
                    </a:p>
                  </a:txBody>
                  <a:tcPr marL="45720" marR="4572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1" name="TextBox 50"/>
          <p:cNvSpPr txBox="1"/>
          <p:nvPr/>
        </p:nvSpPr>
        <p:spPr>
          <a:xfrm>
            <a:off x="46019" y="564367"/>
            <a:ext cx="480280" cy="369332"/>
          </a:xfrm>
          <a:prstGeom prst="rect">
            <a:avLst/>
          </a:prstGeom>
          <a:noFill/>
        </p:spPr>
        <p:txBody>
          <a:bodyPr wrap="square" rtlCol="0">
            <a:spAutoFit/>
          </a:bodyPr>
          <a:lstStyle/>
          <a:p>
            <a:r>
              <a:rPr lang="en-US" dirty="0"/>
              <a:t>A</a:t>
            </a:r>
          </a:p>
        </p:txBody>
      </p:sp>
      <p:pic>
        <p:nvPicPr>
          <p:cNvPr id="53" name="Picture 52" descr="bulk_pDC_preDC.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771" y="323609"/>
            <a:ext cx="3200400" cy="3200400"/>
          </a:xfrm>
          <a:prstGeom prst="rect">
            <a:avLst/>
          </a:prstGeom>
        </p:spPr>
      </p:pic>
      <p:sp>
        <p:nvSpPr>
          <p:cNvPr id="54" name="Oval 53"/>
          <p:cNvSpPr/>
          <p:nvPr/>
        </p:nvSpPr>
        <p:spPr>
          <a:xfrm rot="1725036">
            <a:off x="1632829" y="1141096"/>
            <a:ext cx="1268223" cy="1583569"/>
          </a:xfrm>
          <a:prstGeom prst="ellipse">
            <a:avLst/>
          </a:prstGeom>
          <a:noFill/>
          <a:ln>
            <a:solidFill>
              <a:srgbClr val="FF0000"/>
            </a:solidFill>
            <a:prstDash val="lgDashDot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rot="2597911">
            <a:off x="2945554" y="2003163"/>
            <a:ext cx="377954" cy="548209"/>
          </a:xfrm>
          <a:prstGeom prst="ellipse">
            <a:avLst/>
          </a:prstGeom>
          <a:noFill/>
          <a:ln>
            <a:solidFill>
              <a:srgbClr val="FEB34E"/>
            </a:solidFill>
            <a:prstDash val="lgDashDot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6">
                  <a:lumMod val="75000"/>
                </a:schemeClr>
              </a:solidFill>
            </a:endParaRPr>
          </a:p>
        </p:txBody>
      </p:sp>
      <p:sp>
        <p:nvSpPr>
          <p:cNvPr id="56" name="TextBox 55"/>
          <p:cNvSpPr txBox="1"/>
          <p:nvPr/>
        </p:nvSpPr>
        <p:spPr>
          <a:xfrm>
            <a:off x="1926901" y="1747233"/>
            <a:ext cx="739913" cy="276999"/>
          </a:xfrm>
          <a:prstGeom prst="rect">
            <a:avLst/>
          </a:prstGeom>
          <a:noFill/>
        </p:spPr>
        <p:txBody>
          <a:bodyPr wrap="square" rtlCol="0">
            <a:spAutoFit/>
          </a:bodyPr>
          <a:lstStyle/>
          <a:p>
            <a:r>
              <a:rPr lang="en-US" sz="1200" dirty="0" err="1">
                <a:latin typeface="Arial"/>
                <a:cs typeface="Arial"/>
              </a:rPr>
              <a:t>pDC</a:t>
            </a:r>
            <a:endParaRPr lang="en-US" sz="1200" dirty="0">
              <a:latin typeface="Arial"/>
              <a:cs typeface="Arial"/>
            </a:endParaRPr>
          </a:p>
        </p:txBody>
      </p:sp>
      <p:sp>
        <p:nvSpPr>
          <p:cNvPr id="57" name="TextBox 56"/>
          <p:cNvSpPr txBox="1"/>
          <p:nvPr/>
        </p:nvSpPr>
        <p:spPr>
          <a:xfrm>
            <a:off x="2969022" y="2421693"/>
            <a:ext cx="1249088" cy="276999"/>
          </a:xfrm>
          <a:prstGeom prst="rect">
            <a:avLst/>
          </a:prstGeom>
          <a:noFill/>
        </p:spPr>
        <p:txBody>
          <a:bodyPr wrap="square" rtlCol="0">
            <a:spAutoFit/>
          </a:bodyPr>
          <a:lstStyle/>
          <a:p>
            <a:r>
              <a:rPr lang="en-US" sz="1200" dirty="0">
                <a:latin typeface="Arial"/>
                <a:cs typeface="Arial"/>
              </a:rPr>
              <a:t>pre-</a:t>
            </a:r>
            <a:r>
              <a:rPr lang="en-US" sz="1200" dirty="0" err="1">
                <a:latin typeface="Arial"/>
                <a:cs typeface="Arial"/>
              </a:rPr>
              <a:t>cDC</a:t>
            </a:r>
            <a:endParaRPr lang="en-US" sz="1200" dirty="0">
              <a:latin typeface="Arial"/>
              <a:cs typeface="Arial"/>
            </a:endParaRPr>
          </a:p>
        </p:txBody>
      </p:sp>
      <p:sp>
        <p:nvSpPr>
          <p:cNvPr id="2" name="TextBox 1"/>
          <p:cNvSpPr txBox="1"/>
          <p:nvPr/>
        </p:nvSpPr>
        <p:spPr>
          <a:xfrm>
            <a:off x="276602" y="7960697"/>
            <a:ext cx="5670931" cy="1015663"/>
          </a:xfrm>
          <a:prstGeom prst="rect">
            <a:avLst/>
          </a:prstGeom>
          <a:noFill/>
          <a:ln>
            <a:noFill/>
          </a:ln>
        </p:spPr>
        <p:txBody>
          <a:bodyPr wrap="square" rtlCol="0">
            <a:spAutoFit/>
          </a:bodyPr>
          <a:lstStyle/>
          <a:p>
            <a:r>
              <a:rPr lang="en-US" sz="1000" dirty="0">
                <a:latin typeface="Helvetica" charset="0"/>
                <a:ea typeface="Helvetica" charset="0"/>
                <a:cs typeface="Helvetica" charset="0"/>
              </a:rPr>
              <a:t> *: the phenotype here is defined based on markers used to isolate the single cells. For the study that does not use a specific marker, we use their mRNA expression level. Markers in red are those key ones to distinguish the datasets of the 3 studies.</a:t>
            </a:r>
          </a:p>
          <a:p>
            <a:r>
              <a:rPr lang="en-US" sz="1000" dirty="0">
                <a:latin typeface="Helvetica" charset="0"/>
                <a:ea typeface="Helvetica" charset="0"/>
                <a:cs typeface="Helvetica" charset="0"/>
              </a:rPr>
              <a:t> </a:t>
            </a:r>
            <a:r>
              <a:rPr lang="en-US" sz="1000" baseline="30000" dirty="0">
                <a:latin typeface="Helvetica" charset="0"/>
                <a:ea typeface="Helvetica" charset="0"/>
                <a:cs typeface="Helvetica" charset="0"/>
              </a:rPr>
              <a:t>#</a:t>
            </a:r>
            <a:r>
              <a:rPr lang="en-US" sz="1000" dirty="0">
                <a:latin typeface="Helvetica" charset="0"/>
                <a:ea typeface="Helvetica" charset="0"/>
                <a:cs typeface="Helvetica" charset="0"/>
              </a:rPr>
              <a:t>:CD123 also shows low protein expression in pre-DC compared with DC1, DC2 and </a:t>
            </a:r>
            <a:r>
              <a:rPr lang="en-US" sz="1000" dirty="0" err="1">
                <a:latin typeface="Helvetica" charset="0"/>
                <a:ea typeface="Helvetica" charset="0"/>
                <a:cs typeface="Helvetica" charset="0"/>
              </a:rPr>
              <a:t>pDCs</a:t>
            </a:r>
            <a:r>
              <a:rPr lang="en-US" sz="1000" dirty="0">
                <a:latin typeface="Helvetica" charset="0"/>
                <a:ea typeface="Helvetica" charset="0"/>
                <a:cs typeface="Helvetica" charset="0"/>
              </a:rPr>
              <a:t> (Fig.2f, Breton and Lee et al., 2015) </a:t>
            </a:r>
          </a:p>
          <a:p>
            <a:endParaRPr lang="en-US" sz="1000" dirty="0">
              <a:latin typeface="Arial"/>
              <a:cs typeface="Arial"/>
            </a:endParaRPr>
          </a:p>
        </p:txBody>
      </p:sp>
    </p:spTree>
    <p:extLst>
      <p:ext uri="{BB962C8B-B14F-4D97-AF65-F5344CB8AC3E}">
        <p14:creationId xmlns:p14="http://schemas.microsoft.com/office/powerpoint/2010/main" val="733171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318" y="206802"/>
            <a:ext cx="3481315" cy="369332"/>
          </a:xfrm>
          <a:prstGeom prst="rect">
            <a:avLst/>
          </a:prstGeom>
          <a:noFill/>
        </p:spPr>
        <p:txBody>
          <a:bodyPr wrap="square" rtlCol="0">
            <a:spAutoFit/>
          </a:bodyPr>
          <a:lstStyle/>
          <a:p>
            <a:r>
              <a:rPr lang="en-US" dirty="0"/>
              <a:t>Figure S3</a:t>
            </a:r>
          </a:p>
        </p:txBody>
      </p:sp>
      <p:sp>
        <p:nvSpPr>
          <p:cNvPr id="7" name="TextBox 6"/>
          <p:cNvSpPr txBox="1"/>
          <p:nvPr/>
        </p:nvSpPr>
        <p:spPr>
          <a:xfrm>
            <a:off x="37223" y="3538806"/>
            <a:ext cx="480280" cy="369332"/>
          </a:xfrm>
          <a:prstGeom prst="rect">
            <a:avLst/>
          </a:prstGeom>
          <a:noFill/>
        </p:spPr>
        <p:txBody>
          <a:bodyPr wrap="square" rtlCol="0">
            <a:spAutoFit/>
          </a:bodyPr>
          <a:lstStyle/>
          <a:p>
            <a:r>
              <a:rPr lang="en-US" dirty="0"/>
              <a:t>B</a:t>
            </a:r>
          </a:p>
        </p:txBody>
      </p:sp>
      <p:sp>
        <p:nvSpPr>
          <p:cNvPr id="18" name="TextBox 17"/>
          <p:cNvSpPr txBox="1"/>
          <p:nvPr/>
        </p:nvSpPr>
        <p:spPr>
          <a:xfrm rot="16200000" flipH="1">
            <a:off x="239454" y="3950922"/>
            <a:ext cx="1194883" cy="246221"/>
          </a:xfrm>
          <a:prstGeom prst="rect">
            <a:avLst/>
          </a:prstGeom>
          <a:noFill/>
        </p:spPr>
        <p:txBody>
          <a:bodyPr wrap="square" rtlCol="0">
            <a:spAutoFit/>
          </a:bodyPr>
          <a:lstStyle/>
          <a:p>
            <a:r>
              <a:rPr lang="en-US" sz="1000" dirty="0">
                <a:latin typeface="Arial"/>
                <a:cs typeface="Arial"/>
              </a:rPr>
              <a:t>Total # of reads</a:t>
            </a:r>
          </a:p>
        </p:txBody>
      </p:sp>
      <p:sp>
        <p:nvSpPr>
          <p:cNvPr id="21" name="TextBox 20"/>
          <p:cNvSpPr txBox="1"/>
          <p:nvPr/>
        </p:nvSpPr>
        <p:spPr>
          <a:xfrm rot="16200000" flipH="1">
            <a:off x="349499" y="4829328"/>
            <a:ext cx="837318" cy="400110"/>
          </a:xfrm>
          <a:prstGeom prst="rect">
            <a:avLst/>
          </a:prstGeom>
          <a:solidFill>
            <a:schemeClr val="bg1"/>
          </a:solidFill>
        </p:spPr>
        <p:txBody>
          <a:bodyPr wrap="square" rtlCol="0">
            <a:spAutoFit/>
          </a:bodyPr>
          <a:lstStyle/>
          <a:p>
            <a:r>
              <a:rPr lang="en-US" sz="1000" dirty="0">
                <a:latin typeface="Arial"/>
                <a:cs typeface="Arial"/>
              </a:rPr>
              <a:t>Detected # of genes</a:t>
            </a:r>
          </a:p>
        </p:txBody>
      </p:sp>
      <p:sp>
        <p:nvSpPr>
          <p:cNvPr id="22" name="TextBox 21"/>
          <p:cNvSpPr txBox="1"/>
          <p:nvPr/>
        </p:nvSpPr>
        <p:spPr>
          <a:xfrm rot="16200000" flipH="1">
            <a:off x="185268" y="5773716"/>
            <a:ext cx="1236135" cy="246221"/>
          </a:xfrm>
          <a:prstGeom prst="rect">
            <a:avLst/>
          </a:prstGeom>
          <a:noFill/>
        </p:spPr>
        <p:txBody>
          <a:bodyPr wrap="square" rtlCol="0">
            <a:spAutoFit/>
          </a:bodyPr>
          <a:lstStyle/>
          <a:p>
            <a:r>
              <a:rPr lang="en-US" sz="1000" dirty="0">
                <a:latin typeface="Arial"/>
                <a:cs typeface="Arial"/>
              </a:rPr>
              <a:t>Mapping rate(%)</a:t>
            </a:r>
          </a:p>
        </p:txBody>
      </p:sp>
      <p:sp>
        <p:nvSpPr>
          <p:cNvPr id="37" name="TextBox 36"/>
          <p:cNvSpPr txBox="1"/>
          <p:nvPr/>
        </p:nvSpPr>
        <p:spPr>
          <a:xfrm>
            <a:off x="5228517" y="5040945"/>
            <a:ext cx="54864" cy="54864"/>
          </a:xfrm>
          <a:prstGeom prst="rect">
            <a:avLst/>
          </a:prstGeom>
          <a:solidFill>
            <a:srgbClr val="FF0000"/>
          </a:solidFill>
        </p:spPr>
        <p:txBody>
          <a:bodyPr wrap="square" rtlCol="0">
            <a:spAutoFit/>
          </a:bodyPr>
          <a:lstStyle/>
          <a:p>
            <a:endParaRPr lang="en-US" dirty="0"/>
          </a:p>
        </p:txBody>
      </p:sp>
      <p:sp>
        <p:nvSpPr>
          <p:cNvPr id="38" name="TextBox 37"/>
          <p:cNvSpPr txBox="1"/>
          <p:nvPr/>
        </p:nvSpPr>
        <p:spPr>
          <a:xfrm>
            <a:off x="5228518" y="5194834"/>
            <a:ext cx="54864" cy="54864"/>
          </a:xfrm>
          <a:prstGeom prst="rect">
            <a:avLst/>
          </a:prstGeom>
          <a:solidFill>
            <a:srgbClr val="0000FF"/>
          </a:solidFill>
        </p:spPr>
        <p:txBody>
          <a:bodyPr wrap="square" rtlCol="0">
            <a:spAutoFit/>
          </a:bodyPr>
          <a:lstStyle/>
          <a:p>
            <a:endParaRPr lang="en-US" dirty="0"/>
          </a:p>
        </p:txBody>
      </p:sp>
      <p:sp>
        <p:nvSpPr>
          <p:cNvPr id="39" name="TextBox 38"/>
          <p:cNvSpPr txBox="1"/>
          <p:nvPr/>
        </p:nvSpPr>
        <p:spPr>
          <a:xfrm>
            <a:off x="5319957" y="4948613"/>
            <a:ext cx="598823" cy="246221"/>
          </a:xfrm>
          <a:prstGeom prst="rect">
            <a:avLst/>
          </a:prstGeom>
          <a:noFill/>
        </p:spPr>
        <p:txBody>
          <a:bodyPr wrap="square" rtlCol="0">
            <a:spAutoFit/>
          </a:bodyPr>
          <a:lstStyle/>
          <a:p>
            <a:r>
              <a:rPr lang="en-US" sz="1000" dirty="0">
                <a:latin typeface="Arial"/>
                <a:cs typeface="Arial"/>
              </a:rPr>
              <a:t>cDC1</a:t>
            </a:r>
          </a:p>
        </p:txBody>
      </p:sp>
      <p:sp>
        <p:nvSpPr>
          <p:cNvPr id="40" name="TextBox 39"/>
          <p:cNvSpPr txBox="1"/>
          <p:nvPr/>
        </p:nvSpPr>
        <p:spPr>
          <a:xfrm>
            <a:off x="5228517" y="4875743"/>
            <a:ext cx="54864" cy="54864"/>
          </a:xfrm>
          <a:prstGeom prst="rect">
            <a:avLst/>
          </a:prstGeom>
          <a:solidFill>
            <a:srgbClr val="CA7608"/>
          </a:solidFill>
        </p:spPr>
        <p:txBody>
          <a:bodyPr wrap="square" rtlCol="0">
            <a:spAutoFit/>
          </a:bodyPr>
          <a:lstStyle/>
          <a:p>
            <a:endParaRPr lang="en-US" dirty="0"/>
          </a:p>
        </p:txBody>
      </p:sp>
      <p:sp>
        <p:nvSpPr>
          <p:cNvPr id="41" name="TextBox 40"/>
          <p:cNvSpPr txBox="1"/>
          <p:nvPr/>
        </p:nvSpPr>
        <p:spPr>
          <a:xfrm>
            <a:off x="5231917" y="5340947"/>
            <a:ext cx="54864" cy="54864"/>
          </a:xfrm>
          <a:prstGeom prst="rect">
            <a:avLst/>
          </a:prstGeom>
          <a:solidFill>
            <a:schemeClr val="tx1"/>
          </a:solidFill>
        </p:spPr>
        <p:txBody>
          <a:bodyPr wrap="square" rtlCol="0">
            <a:spAutoFit/>
          </a:bodyPr>
          <a:lstStyle/>
          <a:p>
            <a:endParaRPr lang="en-US" dirty="0"/>
          </a:p>
        </p:txBody>
      </p:sp>
      <p:sp>
        <p:nvSpPr>
          <p:cNvPr id="42" name="TextBox 41"/>
          <p:cNvSpPr txBox="1"/>
          <p:nvPr/>
        </p:nvSpPr>
        <p:spPr>
          <a:xfrm>
            <a:off x="5323357" y="5099951"/>
            <a:ext cx="598823" cy="246221"/>
          </a:xfrm>
          <a:prstGeom prst="rect">
            <a:avLst/>
          </a:prstGeom>
          <a:noFill/>
        </p:spPr>
        <p:txBody>
          <a:bodyPr wrap="square" rtlCol="0">
            <a:spAutoFit/>
          </a:bodyPr>
          <a:lstStyle/>
          <a:p>
            <a:r>
              <a:rPr lang="en-US" sz="1000" dirty="0">
                <a:latin typeface="Arial"/>
                <a:cs typeface="Arial"/>
              </a:rPr>
              <a:t>cDC2</a:t>
            </a:r>
          </a:p>
        </p:txBody>
      </p:sp>
      <p:sp>
        <p:nvSpPr>
          <p:cNvPr id="43" name="TextBox 42"/>
          <p:cNvSpPr txBox="1"/>
          <p:nvPr/>
        </p:nvSpPr>
        <p:spPr>
          <a:xfrm>
            <a:off x="5319957" y="4762573"/>
            <a:ext cx="805422" cy="246221"/>
          </a:xfrm>
          <a:prstGeom prst="rect">
            <a:avLst/>
          </a:prstGeom>
          <a:noFill/>
        </p:spPr>
        <p:txBody>
          <a:bodyPr wrap="square" rtlCol="0">
            <a:spAutoFit/>
          </a:bodyPr>
          <a:lstStyle/>
          <a:p>
            <a:r>
              <a:rPr lang="en-US" altLang="zh-CN" sz="1000" dirty="0">
                <a:latin typeface="Arial"/>
                <a:cs typeface="Arial"/>
              </a:rPr>
              <a:t>p</a:t>
            </a:r>
            <a:r>
              <a:rPr lang="en-US" sz="1000" dirty="0">
                <a:latin typeface="Arial"/>
                <a:cs typeface="Arial"/>
              </a:rPr>
              <a:t>re-</a:t>
            </a:r>
            <a:r>
              <a:rPr lang="en-US" sz="1000" dirty="0" err="1">
                <a:latin typeface="Arial"/>
                <a:cs typeface="Arial"/>
              </a:rPr>
              <a:t>cDC</a:t>
            </a:r>
            <a:endParaRPr lang="en-US" sz="1000" dirty="0">
              <a:latin typeface="Arial"/>
              <a:cs typeface="Arial"/>
            </a:endParaRPr>
          </a:p>
        </p:txBody>
      </p:sp>
      <p:sp>
        <p:nvSpPr>
          <p:cNvPr id="44" name="TextBox 43"/>
          <p:cNvSpPr txBox="1"/>
          <p:nvPr/>
        </p:nvSpPr>
        <p:spPr>
          <a:xfrm>
            <a:off x="5323357" y="5236356"/>
            <a:ext cx="890088" cy="246221"/>
          </a:xfrm>
          <a:prstGeom prst="rect">
            <a:avLst/>
          </a:prstGeom>
          <a:noFill/>
        </p:spPr>
        <p:txBody>
          <a:bodyPr wrap="square" rtlCol="0">
            <a:spAutoFit/>
          </a:bodyPr>
          <a:lstStyle/>
          <a:p>
            <a:r>
              <a:rPr lang="en-US" sz="1000" dirty="0">
                <a:latin typeface="Arial"/>
                <a:cs typeface="Arial"/>
              </a:rPr>
              <a:t>outliers</a:t>
            </a:r>
          </a:p>
        </p:txBody>
      </p:sp>
      <p:pic>
        <p:nvPicPr>
          <p:cNvPr id="9" name="Picture 8" descr="QC.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965" y="3721956"/>
            <a:ext cx="4378607" cy="2919072"/>
          </a:xfrm>
          <a:prstGeom prst="rect">
            <a:avLst/>
          </a:prstGeom>
        </p:spPr>
      </p:pic>
      <p:sp>
        <p:nvSpPr>
          <p:cNvPr id="24" name="TextBox 23"/>
          <p:cNvSpPr txBox="1"/>
          <p:nvPr/>
        </p:nvSpPr>
        <p:spPr>
          <a:xfrm>
            <a:off x="-7637" y="519650"/>
            <a:ext cx="480280" cy="369332"/>
          </a:xfrm>
          <a:prstGeom prst="rect">
            <a:avLst/>
          </a:prstGeom>
          <a:noFill/>
        </p:spPr>
        <p:txBody>
          <a:bodyPr wrap="square" rtlCol="0">
            <a:spAutoFit/>
          </a:bodyPr>
          <a:lstStyle/>
          <a:p>
            <a:r>
              <a:rPr lang="en-US" dirty="0"/>
              <a:t>A</a:t>
            </a:r>
          </a:p>
        </p:txBody>
      </p:sp>
      <p:pic>
        <p:nvPicPr>
          <p:cNvPr id="45" name="Picture 44" descr="saturation_v4.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65" y="1062409"/>
            <a:ext cx="2286000" cy="2286000"/>
          </a:xfrm>
          <a:prstGeom prst="rect">
            <a:avLst/>
          </a:prstGeom>
        </p:spPr>
      </p:pic>
      <p:pic>
        <p:nvPicPr>
          <p:cNvPr id="46" name="Picture 45" descr="saturation_v4.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1258" y="1062409"/>
            <a:ext cx="2286000" cy="2286000"/>
          </a:xfrm>
          <a:prstGeom prst="rect">
            <a:avLst/>
          </a:prstGeom>
        </p:spPr>
      </p:pic>
      <p:pic>
        <p:nvPicPr>
          <p:cNvPr id="47" name="Picture 46" descr="saturation_v4.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49524" y="1062409"/>
            <a:ext cx="2286000" cy="2286000"/>
          </a:xfrm>
          <a:prstGeom prst="rect">
            <a:avLst/>
          </a:prstGeom>
        </p:spPr>
      </p:pic>
    </p:spTree>
    <p:extLst>
      <p:ext uri="{BB962C8B-B14F-4D97-AF65-F5344CB8AC3E}">
        <p14:creationId xmlns:p14="http://schemas.microsoft.com/office/powerpoint/2010/main" val="1716688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5B7638E3-90B8-C04C-9696-4BCFC9128CE6}"/>
              </a:ext>
            </a:extLst>
          </p:cNvPr>
          <p:cNvSpPr/>
          <p:nvPr/>
        </p:nvSpPr>
        <p:spPr>
          <a:xfrm rot="2471021">
            <a:off x="1086360" y="1293204"/>
            <a:ext cx="519206" cy="580031"/>
          </a:xfrm>
          <a:prstGeom prst="ellipse">
            <a:avLst/>
          </a:prstGeom>
          <a:solidFill>
            <a:srgbClr val="FFDFE1"/>
          </a:solidFill>
          <a:ln w="635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6844E8F0-B542-8B4A-9352-4FE13453097C}"/>
              </a:ext>
            </a:extLst>
          </p:cNvPr>
          <p:cNvSpPr/>
          <p:nvPr/>
        </p:nvSpPr>
        <p:spPr>
          <a:xfrm rot="6160586">
            <a:off x="922245" y="1832955"/>
            <a:ext cx="717575" cy="796074"/>
          </a:xfrm>
          <a:prstGeom prst="ellipse">
            <a:avLst/>
          </a:prstGeom>
          <a:solidFill>
            <a:srgbClr val="CEFFDC"/>
          </a:solidFill>
          <a:ln w="635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Figure1-all cells.pdf">
            <a:extLst>
              <a:ext uri="{FF2B5EF4-FFF2-40B4-BE49-F238E27FC236}">
                <a16:creationId xmlns:a16="http://schemas.microsoft.com/office/drawing/2014/main" id="{F26295BE-4CBF-FC46-AED8-0314639BA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660" y="1040215"/>
            <a:ext cx="1828800" cy="1828800"/>
          </a:xfrm>
          <a:prstGeom prst="rect">
            <a:avLst/>
          </a:prstGeom>
        </p:spPr>
      </p:pic>
      <p:sp>
        <p:nvSpPr>
          <p:cNvPr id="9" name="TextBox 8">
            <a:extLst>
              <a:ext uri="{FF2B5EF4-FFF2-40B4-BE49-F238E27FC236}">
                <a16:creationId xmlns:a16="http://schemas.microsoft.com/office/drawing/2014/main" id="{6065C032-7289-664A-98D8-A9F851B776F6}"/>
              </a:ext>
            </a:extLst>
          </p:cNvPr>
          <p:cNvSpPr txBox="1"/>
          <p:nvPr/>
        </p:nvSpPr>
        <p:spPr>
          <a:xfrm>
            <a:off x="84002" y="722468"/>
            <a:ext cx="466890" cy="338554"/>
          </a:xfrm>
          <a:prstGeom prst="rect">
            <a:avLst/>
          </a:prstGeom>
          <a:noFill/>
        </p:spPr>
        <p:txBody>
          <a:bodyPr wrap="square" rtlCol="0">
            <a:spAutoFit/>
          </a:bodyPr>
          <a:lstStyle/>
          <a:p>
            <a:r>
              <a:rPr lang="en-US" sz="1600" dirty="0">
                <a:latin typeface="Arial"/>
                <a:cs typeface="Arial"/>
              </a:rPr>
              <a:t>A</a:t>
            </a:r>
          </a:p>
        </p:txBody>
      </p:sp>
      <p:sp>
        <p:nvSpPr>
          <p:cNvPr id="10" name="TextBox 9">
            <a:extLst>
              <a:ext uri="{FF2B5EF4-FFF2-40B4-BE49-F238E27FC236}">
                <a16:creationId xmlns:a16="http://schemas.microsoft.com/office/drawing/2014/main" id="{397A0F1B-093B-7F4A-8C88-BE75FE4CEC85}"/>
              </a:ext>
            </a:extLst>
          </p:cNvPr>
          <p:cNvSpPr txBox="1"/>
          <p:nvPr/>
        </p:nvSpPr>
        <p:spPr>
          <a:xfrm>
            <a:off x="-6401" y="182571"/>
            <a:ext cx="1784377" cy="338554"/>
          </a:xfrm>
          <a:prstGeom prst="rect">
            <a:avLst/>
          </a:prstGeom>
          <a:noFill/>
        </p:spPr>
        <p:txBody>
          <a:bodyPr wrap="square" rtlCol="0">
            <a:spAutoFit/>
          </a:bodyPr>
          <a:lstStyle/>
          <a:p>
            <a:r>
              <a:rPr lang="en-US" sz="1600" dirty="0">
                <a:latin typeface="Arial"/>
                <a:cs typeface="Arial"/>
              </a:rPr>
              <a:t>Figure S4</a:t>
            </a:r>
          </a:p>
        </p:txBody>
      </p:sp>
      <p:sp>
        <p:nvSpPr>
          <p:cNvPr id="11" name="TextBox 10">
            <a:extLst>
              <a:ext uri="{FF2B5EF4-FFF2-40B4-BE49-F238E27FC236}">
                <a16:creationId xmlns:a16="http://schemas.microsoft.com/office/drawing/2014/main" id="{0DAB7030-998A-6E4B-95B9-31E554608A6A}"/>
              </a:ext>
            </a:extLst>
          </p:cNvPr>
          <p:cNvSpPr txBox="1"/>
          <p:nvPr/>
        </p:nvSpPr>
        <p:spPr>
          <a:xfrm>
            <a:off x="1181168" y="2668382"/>
            <a:ext cx="892480" cy="215444"/>
          </a:xfrm>
          <a:prstGeom prst="rect">
            <a:avLst/>
          </a:prstGeom>
          <a:noFill/>
        </p:spPr>
        <p:txBody>
          <a:bodyPr wrap="square" rtlCol="0">
            <a:spAutoFit/>
          </a:bodyPr>
          <a:lstStyle/>
          <a:p>
            <a:r>
              <a:rPr lang="en-US" sz="800" dirty="0">
                <a:latin typeface="Arial"/>
                <a:cs typeface="Arial"/>
              </a:rPr>
              <a:t>MDS Dim 1</a:t>
            </a:r>
          </a:p>
        </p:txBody>
      </p:sp>
      <p:sp>
        <p:nvSpPr>
          <p:cNvPr id="12" name="TextBox 11">
            <a:extLst>
              <a:ext uri="{FF2B5EF4-FFF2-40B4-BE49-F238E27FC236}">
                <a16:creationId xmlns:a16="http://schemas.microsoft.com/office/drawing/2014/main" id="{98AED3CB-8577-D04D-AE3F-0BAD8D0DFEF6}"/>
              </a:ext>
            </a:extLst>
          </p:cNvPr>
          <p:cNvSpPr txBox="1"/>
          <p:nvPr/>
        </p:nvSpPr>
        <p:spPr>
          <a:xfrm rot="16200000">
            <a:off x="199799" y="1772658"/>
            <a:ext cx="892480" cy="215444"/>
          </a:xfrm>
          <a:prstGeom prst="rect">
            <a:avLst/>
          </a:prstGeom>
          <a:noFill/>
        </p:spPr>
        <p:txBody>
          <a:bodyPr wrap="square" rtlCol="0">
            <a:spAutoFit/>
          </a:bodyPr>
          <a:lstStyle/>
          <a:p>
            <a:r>
              <a:rPr lang="en-US" sz="800" dirty="0">
                <a:latin typeface="Arial"/>
                <a:cs typeface="Arial"/>
              </a:rPr>
              <a:t>MDS Dim 2</a:t>
            </a:r>
          </a:p>
        </p:txBody>
      </p:sp>
      <p:sp>
        <p:nvSpPr>
          <p:cNvPr id="13" name="TextBox 12">
            <a:extLst>
              <a:ext uri="{FF2B5EF4-FFF2-40B4-BE49-F238E27FC236}">
                <a16:creationId xmlns:a16="http://schemas.microsoft.com/office/drawing/2014/main" id="{EBADE822-6BC3-1A41-9BBB-3B5426ADCB99}"/>
              </a:ext>
            </a:extLst>
          </p:cNvPr>
          <p:cNvSpPr txBox="1"/>
          <p:nvPr/>
        </p:nvSpPr>
        <p:spPr>
          <a:xfrm>
            <a:off x="1548589" y="1370332"/>
            <a:ext cx="658747" cy="215444"/>
          </a:xfrm>
          <a:prstGeom prst="rect">
            <a:avLst/>
          </a:prstGeom>
          <a:noFill/>
        </p:spPr>
        <p:txBody>
          <a:bodyPr wrap="square" rtlCol="0">
            <a:spAutoFit/>
          </a:bodyPr>
          <a:lstStyle/>
          <a:p>
            <a:r>
              <a:rPr lang="en-US" sz="800" dirty="0">
                <a:latin typeface="Arial"/>
                <a:cs typeface="Arial"/>
              </a:rPr>
              <a:t>Group 2</a:t>
            </a:r>
          </a:p>
        </p:txBody>
      </p:sp>
      <p:sp>
        <p:nvSpPr>
          <p:cNvPr id="14" name="TextBox 13">
            <a:extLst>
              <a:ext uri="{FF2B5EF4-FFF2-40B4-BE49-F238E27FC236}">
                <a16:creationId xmlns:a16="http://schemas.microsoft.com/office/drawing/2014/main" id="{C283E7FC-02B9-5647-93A6-39689678E20E}"/>
              </a:ext>
            </a:extLst>
          </p:cNvPr>
          <p:cNvSpPr txBox="1"/>
          <p:nvPr/>
        </p:nvSpPr>
        <p:spPr>
          <a:xfrm>
            <a:off x="941372" y="2308567"/>
            <a:ext cx="615478" cy="215444"/>
          </a:xfrm>
          <a:prstGeom prst="rect">
            <a:avLst/>
          </a:prstGeom>
          <a:noFill/>
        </p:spPr>
        <p:txBody>
          <a:bodyPr wrap="square" rtlCol="0">
            <a:spAutoFit/>
          </a:bodyPr>
          <a:lstStyle/>
          <a:p>
            <a:r>
              <a:rPr lang="en-US" sz="800" dirty="0">
                <a:latin typeface="Arial"/>
                <a:cs typeface="Arial"/>
              </a:rPr>
              <a:t>Group 1</a:t>
            </a:r>
          </a:p>
        </p:txBody>
      </p:sp>
      <p:sp>
        <p:nvSpPr>
          <p:cNvPr id="15" name="TextBox 14">
            <a:extLst>
              <a:ext uri="{FF2B5EF4-FFF2-40B4-BE49-F238E27FC236}">
                <a16:creationId xmlns:a16="http://schemas.microsoft.com/office/drawing/2014/main" id="{BFA58239-A044-7343-8C56-C460FA5FDF00}"/>
              </a:ext>
            </a:extLst>
          </p:cNvPr>
          <p:cNvSpPr txBox="1"/>
          <p:nvPr/>
        </p:nvSpPr>
        <p:spPr>
          <a:xfrm>
            <a:off x="1777090" y="1813666"/>
            <a:ext cx="563879" cy="215444"/>
          </a:xfrm>
          <a:prstGeom prst="rect">
            <a:avLst/>
          </a:prstGeom>
          <a:noFill/>
        </p:spPr>
        <p:txBody>
          <a:bodyPr wrap="square" rtlCol="0">
            <a:spAutoFit/>
          </a:bodyPr>
          <a:lstStyle/>
          <a:p>
            <a:r>
              <a:rPr lang="en-US" sz="800" dirty="0">
                <a:latin typeface="Arial"/>
                <a:cs typeface="Arial"/>
              </a:rPr>
              <a:t>Group 3</a:t>
            </a:r>
          </a:p>
        </p:txBody>
      </p:sp>
      <p:sp>
        <p:nvSpPr>
          <p:cNvPr id="16" name="Oval 15">
            <a:extLst>
              <a:ext uri="{FF2B5EF4-FFF2-40B4-BE49-F238E27FC236}">
                <a16:creationId xmlns:a16="http://schemas.microsoft.com/office/drawing/2014/main" id="{803AC416-B00A-5843-A2E2-E9A7C6C7DACA}"/>
              </a:ext>
            </a:extLst>
          </p:cNvPr>
          <p:cNvSpPr/>
          <p:nvPr/>
        </p:nvSpPr>
        <p:spPr>
          <a:xfrm>
            <a:off x="2467739" y="1600624"/>
            <a:ext cx="45720" cy="45720"/>
          </a:xfrm>
          <a:prstGeom prst="ellipse">
            <a:avLst/>
          </a:prstGeom>
          <a:solidFill>
            <a:srgbClr val="FDA939"/>
          </a:solidFill>
          <a:ln>
            <a:solidFill>
              <a:srgbClr val="FDA93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15F7934-0EAF-3743-808E-C652E4BA982C}"/>
              </a:ext>
            </a:extLst>
          </p:cNvPr>
          <p:cNvSpPr txBox="1"/>
          <p:nvPr/>
        </p:nvSpPr>
        <p:spPr>
          <a:xfrm>
            <a:off x="2523982" y="1501943"/>
            <a:ext cx="626534" cy="215444"/>
          </a:xfrm>
          <a:prstGeom prst="rect">
            <a:avLst/>
          </a:prstGeom>
          <a:noFill/>
        </p:spPr>
        <p:txBody>
          <a:bodyPr wrap="square" rtlCol="0">
            <a:spAutoFit/>
          </a:bodyPr>
          <a:lstStyle/>
          <a:p>
            <a:r>
              <a:rPr lang="en-US" sz="800" dirty="0">
                <a:latin typeface="Arial"/>
                <a:cs typeface="Arial"/>
              </a:rPr>
              <a:t>Batch1</a:t>
            </a:r>
          </a:p>
        </p:txBody>
      </p:sp>
      <p:sp>
        <p:nvSpPr>
          <p:cNvPr id="18" name="Oval 17">
            <a:extLst>
              <a:ext uri="{FF2B5EF4-FFF2-40B4-BE49-F238E27FC236}">
                <a16:creationId xmlns:a16="http://schemas.microsoft.com/office/drawing/2014/main" id="{AA4A7C96-3E98-254F-BC3F-2ECA9DCCFF2F}"/>
              </a:ext>
            </a:extLst>
          </p:cNvPr>
          <p:cNvSpPr/>
          <p:nvPr/>
        </p:nvSpPr>
        <p:spPr>
          <a:xfrm>
            <a:off x="2467739" y="1747883"/>
            <a:ext cx="45720" cy="45720"/>
          </a:xfrm>
          <a:prstGeom prst="ellipse">
            <a:avLst/>
          </a:prstGeom>
          <a:solidFill>
            <a:srgbClr val="A64044"/>
          </a:solidFill>
          <a:ln>
            <a:solidFill>
              <a:srgbClr val="A6404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794EB4E-D3C3-074D-8DF4-D3AEEDA81DA4}"/>
              </a:ext>
            </a:extLst>
          </p:cNvPr>
          <p:cNvSpPr/>
          <p:nvPr/>
        </p:nvSpPr>
        <p:spPr>
          <a:xfrm>
            <a:off x="2467739" y="1895142"/>
            <a:ext cx="45720" cy="45720"/>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7C75E2F-855A-164A-8540-FE9B59F9B574}"/>
              </a:ext>
            </a:extLst>
          </p:cNvPr>
          <p:cNvSpPr txBox="1"/>
          <p:nvPr/>
        </p:nvSpPr>
        <p:spPr>
          <a:xfrm>
            <a:off x="2531156" y="1813666"/>
            <a:ext cx="578490" cy="215444"/>
          </a:xfrm>
          <a:prstGeom prst="rect">
            <a:avLst/>
          </a:prstGeom>
          <a:noFill/>
        </p:spPr>
        <p:txBody>
          <a:bodyPr wrap="square" rtlCol="0">
            <a:spAutoFit/>
          </a:bodyPr>
          <a:lstStyle/>
          <a:p>
            <a:r>
              <a:rPr lang="en-US" sz="800" dirty="0">
                <a:latin typeface="Arial"/>
                <a:cs typeface="Arial"/>
              </a:rPr>
              <a:t>Batch3</a:t>
            </a:r>
          </a:p>
        </p:txBody>
      </p:sp>
      <p:sp>
        <p:nvSpPr>
          <p:cNvPr id="21" name="TextBox 20">
            <a:extLst>
              <a:ext uri="{FF2B5EF4-FFF2-40B4-BE49-F238E27FC236}">
                <a16:creationId xmlns:a16="http://schemas.microsoft.com/office/drawing/2014/main" id="{6106C02E-DFC7-2F4C-9FA1-0D9E20BEA5C8}"/>
              </a:ext>
            </a:extLst>
          </p:cNvPr>
          <p:cNvSpPr txBox="1"/>
          <p:nvPr/>
        </p:nvSpPr>
        <p:spPr>
          <a:xfrm>
            <a:off x="2522448" y="1657804"/>
            <a:ext cx="587198" cy="215444"/>
          </a:xfrm>
          <a:prstGeom prst="rect">
            <a:avLst/>
          </a:prstGeom>
          <a:noFill/>
        </p:spPr>
        <p:txBody>
          <a:bodyPr wrap="square" rtlCol="0">
            <a:spAutoFit/>
          </a:bodyPr>
          <a:lstStyle/>
          <a:p>
            <a:r>
              <a:rPr lang="en-US" sz="800" dirty="0">
                <a:latin typeface="Arial"/>
                <a:cs typeface="Arial"/>
              </a:rPr>
              <a:t>Batch2</a:t>
            </a:r>
          </a:p>
        </p:txBody>
      </p:sp>
      <p:sp>
        <p:nvSpPr>
          <p:cNvPr id="31" name="TextBox 30">
            <a:extLst>
              <a:ext uri="{FF2B5EF4-FFF2-40B4-BE49-F238E27FC236}">
                <a16:creationId xmlns:a16="http://schemas.microsoft.com/office/drawing/2014/main" id="{7F762088-EE4E-E143-A39F-4FAAE9A57712}"/>
              </a:ext>
            </a:extLst>
          </p:cNvPr>
          <p:cNvSpPr txBox="1"/>
          <p:nvPr/>
        </p:nvSpPr>
        <p:spPr>
          <a:xfrm>
            <a:off x="3937895" y="6621068"/>
            <a:ext cx="2222339" cy="215444"/>
          </a:xfrm>
          <a:prstGeom prst="rect">
            <a:avLst/>
          </a:prstGeom>
          <a:noFill/>
          <a:ln>
            <a:noFill/>
          </a:ln>
        </p:spPr>
        <p:txBody>
          <a:bodyPr wrap="square" rtlCol="0">
            <a:spAutoFit/>
          </a:bodyPr>
          <a:lstStyle/>
          <a:p>
            <a:r>
              <a:rPr lang="en-US" sz="800" dirty="0">
                <a:latin typeface="Arial"/>
                <a:cs typeface="Arial"/>
              </a:rPr>
              <a:t>+ for pre-</a:t>
            </a:r>
            <a:r>
              <a:rPr lang="en-US" sz="800" dirty="0" err="1">
                <a:latin typeface="Arial"/>
                <a:cs typeface="Arial"/>
              </a:rPr>
              <a:t>cDC</a:t>
            </a:r>
            <a:r>
              <a:rPr lang="en-US" sz="800" dirty="0">
                <a:latin typeface="Arial"/>
                <a:cs typeface="Arial"/>
              </a:rPr>
              <a:t> </a:t>
            </a:r>
          </a:p>
        </p:txBody>
      </p:sp>
      <p:sp>
        <p:nvSpPr>
          <p:cNvPr id="33" name="TextBox 32">
            <a:extLst>
              <a:ext uri="{FF2B5EF4-FFF2-40B4-BE49-F238E27FC236}">
                <a16:creationId xmlns:a16="http://schemas.microsoft.com/office/drawing/2014/main" id="{9F44D9F4-328C-BC44-9195-65C294F83B0B}"/>
              </a:ext>
            </a:extLst>
          </p:cNvPr>
          <p:cNvSpPr txBox="1"/>
          <p:nvPr/>
        </p:nvSpPr>
        <p:spPr>
          <a:xfrm>
            <a:off x="3937895" y="6938949"/>
            <a:ext cx="1875097" cy="215444"/>
          </a:xfrm>
          <a:prstGeom prst="rect">
            <a:avLst/>
          </a:prstGeom>
          <a:noFill/>
          <a:ln>
            <a:noFill/>
          </a:ln>
        </p:spPr>
        <p:txBody>
          <a:bodyPr wrap="square" rtlCol="0">
            <a:spAutoFit/>
          </a:bodyPr>
          <a:lstStyle/>
          <a:p>
            <a:r>
              <a:rPr lang="en-US" sz="800" dirty="0">
                <a:latin typeface="Arial"/>
                <a:cs typeface="Arial"/>
              </a:rPr>
              <a:t>+ for pre-</a:t>
            </a:r>
            <a:r>
              <a:rPr lang="en-US" sz="800" dirty="0" err="1">
                <a:latin typeface="Arial"/>
                <a:cs typeface="Arial"/>
              </a:rPr>
              <a:t>cDC</a:t>
            </a:r>
            <a:r>
              <a:rPr lang="en-US" sz="800" dirty="0">
                <a:latin typeface="Arial"/>
                <a:cs typeface="Arial"/>
              </a:rPr>
              <a:t> </a:t>
            </a:r>
          </a:p>
        </p:txBody>
      </p:sp>
      <p:sp>
        <p:nvSpPr>
          <p:cNvPr id="34" name="TextBox 33">
            <a:extLst>
              <a:ext uri="{FF2B5EF4-FFF2-40B4-BE49-F238E27FC236}">
                <a16:creationId xmlns:a16="http://schemas.microsoft.com/office/drawing/2014/main" id="{B5C041FC-3FD0-574F-B807-58DED2F978C8}"/>
              </a:ext>
            </a:extLst>
          </p:cNvPr>
          <p:cNvSpPr txBox="1"/>
          <p:nvPr/>
        </p:nvSpPr>
        <p:spPr>
          <a:xfrm>
            <a:off x="3937895" y="7256830"/>
            <a:ext cx="1371769" cy="215444"/>
          </a:xfrm>
          <a:prstGeom prst="rect">
            <a:avLst/>
          </a:prstGeom>
          <a:noFill/>
          <a:ln>
            <a:noFill/>
          </a:ln>
        </p:spPr>
        <p:txBody>
          <a:bodyPr wrap="square" rtlCol="0">
            <a:spAutoFit/>
          </a:bodyPr>
          <a:lstStyle/>
          <a:p>
            <a:r>
              <a:rPr lang="en-US" sz="800" dirty="0">
                <a:latin typeface="Arial"/>
                <a:cs typeface="Arial"/>
              </a:rPr>
              <a:t>- for pre-</a:t>
            </a:r>
            <a:r>
              <a:rPr lang="en-US" sz="800" dirty="0" err="1">
                <a:latin typeface="Arial"/>
                <a:cs typeface="Arial"/>
              </a:rPr>
              <a:t>cDC</a:t>
            </a:r>
            <a:endParaRPr lang="en-US" sz="800" dirty="0">
              <a:latin typeface="Arial"/>
              <a:cs typeface="Arial"/>
            </a:endParaRPr>
          </a:p>
        </p:txBody>
      </p:sp>
      <p:sp>
        <p:nvSpPr>
          <p:cNvPr id="35" name="TextBox 34">
            <a:extLst>
              <a:ext uri="{FF2B5EF4-FFF2-40B4-BE49-F238E27FC236}">
                <a16:creationId xmlns:a16="http://schemas.microsoft.com/office/drawing/2014/main" id="{BC20EE23-E2A8-1D49-97F9-9CC4B6359FED}"/>
              </a:ext>
            </a:extLst>
          </p:cNvPr>
          <p:cNvSpPr txBox="1"/>
          <p:nvPr/>
        </p:nvSpPr>
        <p:spPr>
          <a:xfrm>
            <a:off x="3937895" y="7574711"/>
            <a:ext cx="1580115" cy="215444"/>
          </a:xfrm>
          <a:prstGeom prst="rect">
            <a:avLst/>
          </a:prstGeom>
          <a:noFill/>
          <a:ln>
            <a:noFill/>
          </a:ln>
        </p:spPr>
        <p:txBody>
          <a:bodyPr wrap="square" rtlCol="0">
            <a:spAutoFit/>
          </a:bodyPr>
          <a:lstStyle/>
          <a:p>
            <a:r>
              <a:rPr lang="en-US" sz="800" dirty="0">
                <a:latin typeface="Arial"/>
                <a:cs typeface="Arial"/>
              </a:rPr>
              <a:t>+ for cDC1</a:t>
            </a:r>
          </a:p>
        </p:txBody>
      </p:sp>
      <p:sp>
        <p:nvSpPr>
          <p:cNvPr id="36" name="TextBox 35">
            <a:extLst>
              <a:ext uri="{FF2B5EF4-FFF2-40B4-BE49-F238E27FC236}">
                <a16:creationId xmlns:a16="http://schemas.microsoft.com/office/drawing/2014/main" id="{E496CCA0-C1F5-4F40-BDD9-0B28F07F4358}"/>
              </a:ext>
            </a:extLst>
          </p:cNvPr>
          <p:cNvSpPr txBox="1"/>
          <p:nvPr/>
        </p:nvSpPr>
        <p:spPr>
          <a:xfrm>
            <a:off x="3937895" y="7892592"/>
            <a:ext cx="1580115" cy="215444"/>
          </a:xfrm>
          <a:prstGeom prst="rect">
            <a:avLst/>
          </a:prstGeom>
          <a:noFill/>
          <a:ln>
            <a:noFill/>
          </a:ln>
        </p:spPr>
        <p:txBody>
          <a:bodyPr wrap="square" rtlCol="0">
            <a:spAutoFit/>
          </a:bodyPr>
          <a:lstStyle/>
          <a:p>
            <a:r>
              <a:rPr lang="en-US" sz="800" dirty="0">
                <a:latin typeface="Arial"/>
                <a:cs typeface="Arial"/>
              </a:rPr>
              <a:t>+ for cDC1</a:t>
            </a:r>
          </a:p>
        </p:txBody>
      </p:sp>
      <p:sp>
        <p:nvSpPr>
          <p:cNvPr id="37" name="TextBox 36">
            <a:extLst>
              <a:ext uri="{FF2B5EF4-FFF2-40B4-BE49-F238E27FC236}">
                <a16:creationId xmlns:a16="http://schemas.microsoft.com/office/drawing/2014/main" id="{0E03434E-D5B1-3541-9D5C-FE671A49F9F6}"/>
              </a:ext>
            </a:extLst>
          </p:cNvPr>
          <p:cNvSpPr txBox="1"/>
          <p:nvPr/>
        </p:nvSpPr>
        <p:spPr>
          <a:xfrm>
            <a:off x="3937895" y="8210473"/>
            <a:ext cx="1580115" cy="215444"/>
          </a:xfrm>
          <a:prstGeom prst="rect">
            <a:avLst/>
          </a:prstGeom>
          <a:noFill/>
          <a:ln>
            <a:noFill/>
          </a:ln>
        </p:spPr>
        <p:txBody>
          <a:bodyPr wrap="square" rtlCol="0">
            <a:spAutoFit/>
          </a:bodyPr>
          <a:lstStyle/>
          <a:p>
            <a:r>
              <a:rPr lang="en-US" sz="800" dirty="0">
                <a:latin typeface="Arial"/>
                <a:cs typeface="Arial"/>
              </a:rPr>
              <a:t>+ for cDC1</a:t>
            </a:r>
          </a:p>
        </p:txBody>
      </p:sp>
      <p:sp>
        <p:nvSpPr>
          <p:cNvPr id="38" name="TextBox 37">
            <a:extLst>
              <a:ext uri="{FF2B5EF4-FFF2-40B4-BE49-F238E27FC236}">
                <a16:creationId xmlns:a16="http://schemas.microsoft.com/office/drawing/2014/main" id="{8FACCA1D-3671-5844-8189-84AF31E1B4A6}"/>
              </a:ext>
            </a:extLst>
          </p:cNvPr>
          <p:cNvSpPr txBox="1"/>
          <p:nvPr/>
        </p:nvSpPr>
        <p:spPr>
          <a:xfrm>
            <a:off x="3937895" y="6303187"/>
            <a:ext cx="2222339" cy="215444"/>
          </a:xfrm>
          <a:prstGeom prst="rect">
            <a:avLst/>
          </a:prstGeom>
          <a:noFill/>
          <a:ln>
            <a:noFill/>
          </a:ln>
        </p:spPr>
        <p:txBody>
          <a:bodyPr wrap="square" rtlCol="0">
            <a:spAutoFit/>
          </a:bodyPr>
          <a:lstStyle/>
          <a:p>
            <a:r>
              <a:rPr lang="en-US" sz="800" dirty="0">
                <a:latin typeface="Arial"/>
                <a:cs typeface="Arial"/>
              </a:rPr>
              <a:t>+ for DC2</a:t>
            </a:r>
          </a:p>
        </p:txBody>
      </p:sp>
      <p:pic>
        <p:nvPicPr>
          <p:cNvPr id="39" name="Picture 38">
            <a:extLst>
              <a:ext uri="{FF2B5EF4-FFF2-40B4-BE49-F238E27FC236}">
                <a16:creationId xmlns:a16="http://schemas.microsoft.com/office/drawing/2014/main" id="{892D4C99-A0DF-4749-A4A5-B5519CDA5FF4}"/>
              </a:ext>
            </a:extLst>
          </p:cNvPr>
          <p:cNvPicPr>
            <a:picLocks noChangeAspect="1"/>
          </p:cNvPicPr>
          <p:nvPr/>
        </p:nvPicPr>
        <p:blipFill>
          <a:blip r:embed="rId4"/>
          <a:stretch>
            <a:fillRect/>
          </a:stretch>
        </p:blipFill>
        <p:spPr>
          <a:xfrm>
            <a:off x="538317" y="5613050"/>
            <a:ext cx="3392313" cy="2907697"/>
          </a:xfrm>
          <a:prstGeom prst="rect">
            <a:avLst/>
          </a:prstGeom>
        </p:spPr>
      </p:pic>
      <p:sp>
        <p:nvSpPr>
          <p:cNvPr id="2" name="TextBox 1">
            <a:extLst>
              <a:ext uri="{FF2B5EF4-FFF2-40B4-BE49-F238E27FC236}">
                <a16:creationId xmlns:a16="http://schemas.microsoft.com/office/drawing/2014/main" id="{FBBCF0F4-511C-A94C-A28E-074A94E90B1C}"/>
              </a:ext>
            </a:extLst>
          </p:cNvPr>
          <p:cNvSpPr txBox="1"/>
          <p:nvPr/>
        </p:nvSpPr>
        <p:spPr>
          <a:xfrm>
            <a:off x="1311980" y="6044244"/>
            <a:ext cx="922493" cy="215444"/>
          </a:xfrm>
          <a:prstGeom prst="rect">
            <a:avLst/>
          </a:prstGeom>
          <a:noFill/>
          <a:ln>
            <a:noFill/>
          </a:ln>
        </p:spPr>
        <p:txBody>
          <a:bodyPr wrap="square" rtlCol="0">
            <a:spAutoFit/>
          </a:bodyPr>
          <a:lstStyle/>
          <a:p>
            <a:r>
              <a:rPr lang="en-US" sz="800" dirty="0">
                <a:latin typeface="Arial"/>
                <a:cs typeface="Arial"/>
              </a:rPr>
              <a:t>pre-</a:t>
            </a:r>
            <a:r>
              <a:rPr lang="en-US" sz="800" dirty="0" err="1">
                <a:latin typeface="Arial"/>
                <a:cs typeface="Arial"/>
              </a:rPr>
              <a:t>cDC</a:t>
            </a:r>
            <a:endParaRPr lang="en-US" sz="800" dirty="0">
              <a:latin typeface="Arial"/>
              <a:cs typeface="Arial"/>
            </a:endParaRPr>
          </a:p>
        </p:txBody>
      </p:sp>
      <p:sp>
        <p:nvSpPr>
          <p:cNvPr id="40" name="TextBox 39">
            <a:extLst>
              <a:ext uri="{FF2B5EF4-FFF2-40B4-BE49-F238E27FC236}">
                <a16:creationId xmlns:a16="http://schemas.microsoft.com/office/drawing/2014/main" id="{DFE3BADD-A12A-DA47-9DF7-2F2DBBFD5FA8}"/>
              </a:ext>
            </a:extLst>
          </p:cNvPr>
          <p:cNvSpPr txBox="1"/>
          <p:nvPr/>
        </p:nvSpPr>
        <p:spPr>
          <a:xfrm>
            <a:off x="2479314" y="6046622"/>
            <a:ext cx="922493" cy="215444"/>
          </a:xfrm>
          <a:prstGeom prst="rect">
            <a:avLst/>
          </a:prstGeom>
          <a:noFill/>
          <a:ln>
            <a:noFill/>
          </a:ln>
        </p:spPr>
        <p:txBody>
          <a:bodyPr wrap="square" rtlCol="0">
            <a:spAutoFit/>
          </a:bodyPr>
          <a:lstStyle/>
          <a:p>
            <a:r>
              <a:rPr lang="en-US" sz="800" dirty="0" err="1">
                <a:latin typeface="Arial"/>
                <a:cs typeface="Arial"/>
              </a:rPr>
              <a:t>cDCs</a:t>
            </a:r>
            <a:endParaRPr lang="en-US" sz="800" dirty="0">
              <a:latin typeface="Arial"/>
              <a:cs typeface="Arial"/>
            </a:endParaRPr>
          </a:p>
        </p:txBody>
      </p:sp>
      <p:sp>
        <p:nvSpPr>
          <p:cNvPr id="42" name="TextBox 41">
            <a:extLst>
              <a:ext uri="{FF2B5EF4-FFF2-40B4-BE49-F238E27FC236}">
                <a16:creationId xmlns:a16="http://schemas.microsoft.com/office/drawing/2014/main" id="{FB743405-E12B-0A4F-9243-0D34AFAA8F32}"/>
              </a:ext>
            </a:extLst>
          </p:cNvPr>
          <p:cNvSpPr txBox="1"/>
          <p:nvPr/>
        </p:nvSpPr>
        <p:spPr>
          <a:xfrm>
            <a:off x="84002" y="3266418"/>
            <a:ext cx="466890" cy="338554"/>
          </a:xfrm>
          <a:prstGeom prst="rect">
            <a:avLst/>
          </a:prstGeom>
          <a:noFill/>
        </p:spPr>
        <p:txBody>
          <a:bodyPr wrap="square" rtlCol="0">
            <a:spAutoFit/>
          </a:bodyPr>
          <a:lstStyle/>
          <a:p>
            <a:r>
              <a:rPr lang="en-US" sz="1600" dirty="0">
                <a:latin typeface="Arial"/>
                <a:cs typeface="Arial"/>
              </a:rPr>
              <a:t>C</a:t>
            </a:r>
          </a:p>
        </p:txBody>
      </p:sp>
      <p:sp>
        <p:nvSpPr>
          <p:cNvPr id="43" name="TextBox 42">
            <a:extLst>
              <a:ext uri="{FF2B5EF4-FFF2-40B4-BE49-F238E27FC236}">
                <a16:creationId xmlns:a16="http://schemas.microsoft.com/office/drawing/2014/main" id="{295E01FE-9053-B349-A76F-5C707A1B3635}"/>
              </a:ext>
            </a:extLst>
          </p:cNvPr>
          <p:cNvSpPr txBox="1"/>
          <p:nvPr/>
        </p:nvSpPr>
        <p:spPr>
          <a:xfrm>
            <a:off x="84002" y="5274496"/>
            <a:ext cx="466890" cy="338554"/>
          </a:xfrm>
          <a:prstGeom prst="rect">
            <a:avLst/>
          </a:prstGeom>
          <a:noFill/>
        </p:spPr>
        <p:txBody>
          <a:bodyPr wrap="square" rtlCol="0">
            <a:spAutoFit/>
          </a:bodyPr>
          <a:lstStyle/>
          <a:p>
            <a:r>
              <a:rPr lang="en-US" sz="1600" dirty="0">
                <a:latin typeface="Arial"/>
                <a:cs typeface="Arial"/>
              </a:rPr>
              <a:t>D</a:t>
            </a:r>
          </a:p>
        </p:txBody>
      </p:sp>
      <p:pic>
        <p:nvPicPr>
          <p:cNvPr id="49" name="Picture 48">
            <a:extLst>
              <a:ext uri="{FF2B5EF4-FFF2-40B4-BE49-F238E27FC236}">
                <a16:creationId xmlns:a16="http://schemas.microsoft.com/office/drawing/2014/main" id="{802974AA-B8EE-4740-84D0-F892E594FBA0}"/>
              </a:ext>
            </a:extLst>
          </p:cNvPr>
          <p:cNvPicPr>
            <a:picLocks noChangeAspect="1"/>
          </p:cNvPicPr>
          <p:nvPr/>
        </p:nvPicPr>
        <p:blipFill>
          <a:blip r:embed="rId5"/>
          <a:stretch>
            <a:fillRect/>
          </a:stretch>
        </p:blipFill>
        <p:spPr>
          <a:xfrm>
            <a:off x="431214" y="3465067"/>
            <a:ext cx="1828800" cy="1828800"/>
          </a:xfrm>
          <a:prstGeom prst="rect">
            <a:avLst/>
          </a:prstGeom>
        </p:spPr>
      </p:pic>
      <p:pic>
        <p:nvPicPr>
          <p:cNvPr id="51" name="Picture 50">
            <a:extLst>
              <a:ext uri="{FF2B5EF4-FFF2-40B4-BE49-F238E27FC236}">
                <a16:creationId xmlns:a16="http://schemas.microsoft.com/office/drawing/2014/main" id="{3CE5B34A-CC69-B443-A389-B8E9C0920F4B}"/>
              </a:ext>
            </a:extLst>
          </p:cNvPr>
          <p:cNvPicPr>
            <a:picLocks noChangeAspect="1"/>
          </p:cNvPicPr>
          <p:nvPr/>
        </p:nvPicPr>
        <p:blipFill>
          <a:blip r:embed="rId6"/>
          <a:stretch>
            <a:fillRect/>
          </a:stretch>
        </p:blipFill>
        <p:spPr>
          <a:xfrm>
            <a:off x="2338563" y="3465067"/>
            <a:ext cx="1828800" cy="1828800"/>
          </a:xfrm>
          <a:prstGeom prst="rect">
            <a:avLst/>
          </a:prstGeom>
        </p:spPr>
      </p:pic>
      <p:pic>
        <p:nvPicPr>
          <p:cNvPr id="53" name="Picture 52">
            <a:extLst>
              <a:ext uri="{FF2B5EF4-FFF2-40B4-BE49-F238E27FC236}">
                <a16:creationId xmlns:a16="http://schemas.microsoft.com/office/drawing/2014/main" id="{77EAB83B-4616-584B-8E19-7DB47718738C}"/>
              </a:ext>
            </a:extLst>
          </p:cNvPr>
          <p:cNvPicPr>
            <a:picLocks noChangeAspect="1"/>
          </p:cNvPicPr>
          <p:nvPr/>
        </p:nvPicPr>
        <p:blipFill>
          <a:blip r:embed="rId7"/>
          <a:stretch>
            <a:fillRect/>
          </a:stretch>
        </p:blipFill>
        <p:spPr>
          <a:xfrm>
            <a:off x="4245913" y="3465067"/>
            <a:ext cx="1828800" cy="1828800"/>
          </a:xfrm>
          <a:prstGeom prst="rect">
            <a:avLst/>
          </a:prstGeom>
        </p:spPr>
      </p:pic>
      <p:sp>
        <p:nvSpPr>
          <p:cNvPr id="41" name="TextBox 40">
            <a:extLst>
              <a:ext uri="{FF2B5EF4-FFF2-40B4-BE49-F238E27FC236}">
                <a16:creationId xmlns:a16="http://schemas.microsoft.com/office/drawing/2014/main" id="{A37CBAE2-55A1-8842-8B76-7B2A78780B5D}"/>
              </a:ext>
            </a:extLst>
          </p:cNvPr>
          <p:cNvSpPr txBox="1"/>
          <p:nvPr/>
        </p:nvSpPr>
        <p:spPr>
          <a:xfrm>
            <a:off x="3360196" y="814891"/>
            <a:ext cx="439085" cy="369332"/>
          </a:xfrm>
          <a:prstGeom prst="rect">
            <a:avLst/>
          </a:prstGeom>
          <a:noFill/>
        </p:spPr>
        <p:txBody>
          <a:bodyPr wrap="square" rtlCol="0">
            <a:spAutoFit/>
          </a:bodyPr>
          <a:lstStyle/>
          <a:p>
            <a:r>
              <a:rPr lang="en-US" dirty="0"/>
              <a:t>B</a:t>
            </a:r>
          </a:p>
        </p:txBody>
      </p:sp>
      <p:grpSp>
        <p:nvGrpSpPr>
          <p:cNvPr id="44" name="Group 43">
            <a:extLst>
              <a:ext uri="{FF2B5EF4-FFF2-40B4-BE49-F238E27FC236}">
                <a16:creationId xmlns:a16="http://schemas.microsoft.com/office/drawing/2014/main" id="{FBA8202A-8410-FA4B-B2EF-7EC2ADBDFE78}"/>
              </a:ext>
            </a:extLst>
          </p:cNvPr>
          <p:cNvGrpSpPr/>
          <p:nvPr/>
        </p:nvGrpSpPr>
        <p:grpSpPr>
          <a:xfrm>
            <a:off x="3776032" y="829429"/>
            <a:ext cx="2481216" cy="2286000"/>
            <a:chOff x="945757" y="6690314"/>
            <a:chExt cx="2481216" cy="2286000"/>
          </a:xfrm>
        </p:grpSpPr>
        <p:pic>
          <p:nvPicPr>
            <p:cNvPr id="45" name="Picture 44" descr="SuppFigure1-All cells outliers depth.pdf">
              <a:extLst>
                <a:ext uri="{FF2B5EF4-FFF2-40B4-BE49-F238E27FC236}">
                  <a16:creationId xmlns:a16="http://schemas.microsoft.com/office/drawing/2014/main" id="{B6A47858-CB0E-094F-A6C6-47087059AD1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0973" y="6690314"/>
              <a:ext cx="2286000" cy="2286000"/>
            </a:xfrm>
            <a:prstGeom prst="rect">
              <a:avLst/>
            </a:prstGeom>
          </p:spPr>
        </p:pic>
        <p:sp>
          <p:nvSpPr>
            <p:cNvPr id="46" name="TextBox 45">
              <a:extLst>
                <a:ext uri="{FF2B5EF4-FFF2-40B4-BE49-F238E27FC236}">
                  <a16:creationId xmlns:a16="http://schemas.microsoft.com/office/drawing/2014/main" id="{55843427-470F-FD4B-8607-9C4EEC948E18}"/>
                </a:ext>
              </a:extLst>
            </p:cNvPr>
            <p:cNvSpPr txBox="1"/>
            <p:nvPr/>
          </p:nvSpPr>
          <p:spPr>
            <a:xfrm rot="16200000">
              <a:off x="349513" y="7659080"/>
              <a:ext cx="1438710" cy="246221"/>
            </a:xfrm>
            <a:prstGeom prst="rect">
              <a:avLst/>
            </a:prstGeom>
            <a:solidFill>
              <a:schemeClr val="bg1"/>
            </a:solidFill>
          </p:spPr>
          <p:txBody>
            <a:bodyPr wrap="square" rtlCol="0">
              <a:spAutoFit/>
            </a:bodyPr>
            <a:lstStyle/>
            <a:p>
              <a:r>
                <a:rPr lang="en-US" sz="1000" dirty="0">
                  <a:latin typeface="Arial"/>
                  <a:cs typeface="Arial"/>
                </a:rPr>
                <a:t>Total number of reads</a:t>
              </a:r>
            </a:p>
          </p:txBody>
        </p:sp>
        <p:sp>
          <p:nvSpPr>
            <p:cNvPr id="47" name="TextBox 46">
              <a:extLst>
                <a:ext uri="{FF2B5EF4-FFF2-40B4-BE49-F238E27FC236}">
                  <a16:creationId xmlns:a16="http://schemas.microsoft.com/office/drawing/2014/main" id="{2F86C98B-6D0E-464C-A5D8-918C37F9D11C}"/>
                </a:ext>
              </a:extLst>
            </p:cNvPr>
            <p:cNvSpPr txBox="1"/>
            <p:nvPr/>
          </p:nvSpPr>
          <p:spPr>
            <a:xfrm>
              <a:off x="1346200" y="8695954"/>
              <a:ext cx="1028699" cy="246221"/>
            </a:xfrm>
            <a:prstGeom prst="rect">
              <a:avLst/>
            </a:prstGeom>
            <a:solidFill>
              <a:schemeClr val="bg1"/>
            </a:solidFill>
          </p:spPr>
          <p:txBody>
            <a:bodyPr wrap="square" rtlCol="0">
              <a:spAutoFit/>
            </a:bodyPr>
            <a:lstStyle/>
            <a:p>
              <a:r>
                <a:rPr lang="en-US" sz="1000" dirty="0">
                  <a:latin typeface="Arial" charset="0"/>
                  <a:ea typeface="Arial" charset="0"/>
                  <a:cs typeface="Arial" charset="0"/>
                </a:rPr>
                <a:t>Group 1 and 2</a:t>
              </a:r>
            </a:p>
          </p:txBody>
        </p:sp>
        <p:sp>
          <p:nvSpPr>
            <p:cNvPr id="48" name="TextBox 47">
              <a:extLst>
                <a:ext uri="{FF2B5EF4-FFF2-40B4-BE49-F238E27FC236}">
                  <a16:creationId xmlns:a16="http://schemas.microsoft.com/office/drawing/2014/main" id="{DAD5E699-477C-7B4A-951A-93BD7CE49FD6}"/>
                </a:ext>
              </a:extLst>
            </p:cNvPr>
            <p:cNvSpPr txBox="1"/>
            <p:nvPr/>
          </p:nvSpPr>
          <p:spPr>
            <a:xfrm>
              <a:off x="2505620" y="8695954"/>
              <a:ext cx="829733" cy="246221"/>
            </a:xfrm>
            <a:prstGeom prst="rect">
              <a:avLst/>
            </a:prstGeom>
            <a:solidFill>
              <a:schemeClr val="bg1"/>
            </a:solidFill>
          </p:spPr>
          <p:txBody>
            <a:bodyPr wrap="square" rtlCol="0">
              <a:spAutoFit/>
            </a:bodyPr>
            <a:lstStyle/>
            <a:p>
              <a:r>
                <a:rPr lang="en-US" sz="1000" dirty="0">
                  <a:latin typeface="Arial" charset="0"/>
                  <a:ea typeface="Arial" charset="0"/>
                  <a:cs typeface="Arial" charset="0"/>
                </a:rPr>
                <a:t>Group 3</a:t>
              </a:r>
            </a:p>
          </p:txBody>
        </p:sp>
      </p:grpSp>
    </p:spTree>
    <p:extLst>
      <p:ext uri="{BB962C8B-B14F-4D97-AF65-F5344CB8AC3E}">
        <p14:creationId xmlns:p14="http://schemas.microsoft.com/office/powerpoint/2010/main" val="1355995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465" y="209213"/>
            <a:ext cx="3481315" cy="369332"/>
          </a:xfrm>
          <a:prstGeom prst="rect">
            <a:avLst/>
          </a:prstGeom>
          <a:noFill/>
        </p:spPr>
        <p:txBody>
          <a:bodyPr wrap="square" rtlCol="0">
            <a:spAutoFit/>
          </a:bodyPr>
          <a:lstStyle/>
          <a:p>
            <a:r>
              <a:rPr lang="en-US" dirty="0"/>
              <a:t>Figure S5</a:t>
            </a:r>
          </a:p>
        </p:txBody>
      </p:sp>
      <p:pic>
        <p:nvPicPr>
          <p:cNvPr id="48" name="Picture 47" descr="cmap_score_ourDEGene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3240" y="982534"/>
            <a:ext cx="2743200" cy="2743200"/>
          </a:xfrm>
          <a:prstGeom prst="rect">
            <a:avLst/>
          </a:prstGeom>
        </p:spPr>
      </p:pic>
      <p:pic>
        <p:nvPicPr>
          <p:cNvPr id="49" name="Picture 48" descr="cmap_score.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104" y="981236"/>
            <a:ext cx="2743200" cy="2743200"/>
          </a:xfrm>
          <a:prstGeom prst="rect">
            <a:avLst/>
          </a:prstGeom>
        </p:spPr>
      </p:pic>
      <p:pic>
        <p:nvPicPr>
          <p:cNvPr id="53" name="Picture 52" descr="weighted_sum_score_signatureAnalysis.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281" y="4276928"/>
            <a:ext cx="2743200" cy="2743200"/>
          </a:xfrm>
          <a:prstGeom prst="rect">
            <a:avLst/>
          </a:prstGeom>
        </p:spPr>
      </p:pic>
      <p:sp>
        <p:nvSpPr>
          <p:cNvPr id="54" name="TextBox 53"/>
          <p:cNvSpPr txBox="1"/>
          <p:nvPr/>
        </p:nvSpPr>
        <p:spPr>
          <a:xfrm>
            <a:off x="199234" y="906366"/>
            <a:ext cx="572187" cy="369332"/>
          </a:xfrm>
          <a:prstGeom prst="rect">
            <a:avLst/>
          </a:prstGeom>
          <a:noFill/>
        </p:spPr>
        <p:txBody>
          <a:bodyPr wrap="square" rtlCol="0">
            <a:spAutoFit/>
          </a:bodyPr>
          <a:lstStyle/>
          <a:p>
            <a:r>
              <a:rPr lang="en-US" dirty="0"/>
              <a:t>A</a:t>
            </a:r>
          </a:p>
        </p:txBody>
      </p:sp>
      <p:sp>
        <p:nvSpPr>
          <p:cNvPr id="55" name="TextBox 54"/>
          <p:cNvSpPr txBox="1"/>
          <p:nvPr/>
        </p:nvSpPr>
        <p:spPr>
          <a:xfrm>
            <a:off x="3616895" y="906366"/>
            <a:ext cx="480280" cy="369332"/>
          </a:xfrm>
          <a:prstGeom prst="rect">
            <a:avLst/>
          </a:prstGeom>
          <a:noFill/>
        </p:spPr>
        <p:txBody>
          <a:bodyPr wrap="square" rtlCol="0">
            <a:spAutoFit/>
          </a:bodyPr>
          <a:lstStyle/>
          <a:p>
            <a:r>
              <a:rPr lang="en-US" dirty="0"/>
              <a:t>B</a:t>
            </a:r>
          </a:p>
        </p:txBody>
      </p:sp>
      <p:sp>
        <p:nvSpPr>
          <p:cNvPr id="56" name="TextBox 55"/>
          <p:cNvSpPr txBox="1"/>
          <p:nvPr/>
        </p:nvSpPr>
        <p:spPr>
          <a:xfrm>
            <a:off x="199234" y="4281860"/>
            <a:ext cx="480280" cy="369332"/>
          </a:xfrm>
          <a:prstGeom prst="rect">
            <a:avLst/>
          </a:prstGeom>
          <a:noFill/>
        </p:spPr>
        <p:txBody>
          <a:bodyPr wrap="square" rtlCol="0">
            <a:spAutoFit/>
          </a:bodyPr>
          <a:lstStyle/>
          <a:p>
            <a:r>
              <a:rPr lang="en-US" dirty="0"/>
              <a:t>C</a:t>
            </a:r>
          </a:p>
        </p:txBody>
      </p:sp>
      <p:sp>
        <p:nvSpPr>
          <p:cNvPr id="59" name="Oval 58"/>
          <p:cNvSpPr>
            <a:spLocks/>
          </p:cNvSpPr>
          <p:nvPr/>
        </p:nvSpPr>
        <p:spPr>
          <a:xfrm>
            <a:off x="5813939" y="3033192"/>
            <a:ext cx="45719" cy="45719"/>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60" name="Oval 59"/>
          <p:cNvSpPr/>
          <p:nvPr/>
        </p:nvSpPr>
        <p:spPr>
          <a:xfrm>
            <a:off x="5813939" y="3172456"/>
            <a:ext cx="45719" cy="45719"/>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61" name="TextBox 60"/>
          <p:cNvSpPr txBox="1"/>
          <p:nvPr/>
        </p:nvSpPr>
        <p:spPr>
          <a:xfrm>
            <a:off x="5859678" y="2934947"/>
            <a:ext cx="641990" cy="246221"/>
          </a:xfrm>
          <a:prstGeom prst="rect">
            <a:avLst/>
          </a:prstGeom>
          <a:noFill/>
        </p:spPr>
        <p:txBody>
          <a:bodyPr wrap="square" rtlCol="0">
            <a:spAutoFit/>
          </a:bodyPr>
          <a:lstStyle/>
          <a:p>
            <a:r>
              <a:rPr lang="en-US" sz="1000" dirty="0">
                <a:latin typeface="Arial"/>
                <a:cs typeface="Arial"/>
              </a:rPr>
              <a:t>cDC2</a:t>
            </a:r>
          </a:p>
        </p:txBody>
      </p:sp>
      <p:sp>
        <p:nvSpPr>
          <p:cNvPr id="62" name="TextBox 61"/>
          <p:cNvSpPr txBox="1"/>
          <p:nvPr/>
        </p:nvSpPr>
        <p:spPr>
          <a:xfrm>
            <a:off x="5859678" y="3074212"/>
            <a:ext cx="641990" cy="246221"/>
          </a:xfrm>
          <a:prstGeom prst="rect">
            <a:avLst/>
          </a:prstGeom>
          <a:noFill/>
        </p:spPr>
        <p:txBody>
          <a:bodyPr wrap="square" rtlCol="0">
            <a:spAutoFit/>
          </a:bodyPr>
          <a:lstStyle/>
          <a:p>
            <a:r>
              <a:rPr lang="en-US" sz="1000" dirty="0">
                <a:latin typeface="Arial"/>
                <a:cs typeface="Arial"/>
              </a:rPr>
              <a:t>cDC1</a:t>
            </a:r>
          </a:p>
        </p:txBody>
      </p:sp>
      <p:sp>
        <p:nvSpPr>
          <p:cNvPr id="65" name="Oval 64"/>
          <p:cNvSpPr>
            <a:spLocks/>
          </p:cNvSpPr>
          <p:nvPr/>
        </p:nvSpPr>
        <p:spPr>
          <a:xfrm>
            <a:off x="186782" y="2934948"/>
            <a:ext cx="45719" cy="45719"/>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66" name="Oval 65"/>
          <p:cNvSpPr/>
          <p:nvPr/>
        </p:nvSpPr>
        <p:spPr>
          <a:xfrm>
            <a:off x="186782" y="3074212"/>
            <a:ext cx="45719" cy="45719"/>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67" name="TextBox 66"/>
          <p:cNvSpPr txBox="1"/>
          <p:nvPr/>
        </p:nvSpPr>
        <p:spPr>
          <a:xfrm>
            <a:off x="232521" y="2836703"/>
            <a:ext cx="641990" cy="246221"/>
          </a:xfrm>
          <a:prstGeom prst="rect">
            <a:avLst/>
          </a:prstGeom>
          <a:noFill/>
        </p:spPr>
        <p:txBody>
          <a:bodyPr wrap="square" rtlCol="0">
            <a:spAutoFit/>
          </a:bodyPr>
          <a:lstStyle/>
          <a:p>
            <a:r>
              <a:rPr lang="en-US" sz="1000" dirty="0">
                <a:latin typeface="Arial"/>
                <a:cs typeface="Arial"/>
              </a:rPr>
              <a:t>cDC2</a:t>
            </a:r>
          </a:p>
        </p:txBody>
      </p:sp>
      <p:sp>
        <p:nvSpPr>
          <p:cNvPr id="68" name="TextBox 67"/>
          <p:cNvSpPr txBox="1"/>
          <p:nvPr/>
        </p:nvSpPr>
        <p:spPr>
          <a:xfrm>
            <a:off x="232521" y="2975968"/>
            <a:ext cx="641990" cy="246221"/>
          </a:xfrm>
          <a:prstGeom prst="rect">
            <a:avLst/>
          </a:prstGeom>
          <a:noFill/>
        </p:spPr>
        <p:txBody>
          <a:bodyPr wrap="square" rtlCol="0">
            <a:spAutoFit/>
          </a:bodyPr>
          <a:lstStyle/>
          <a:p>
            <a:r>
              <a:rPr lang="en-US" sz="1000" dirty="0">
                <a:latin typeface="Arial"/>
                <a:cs typeface="Arial"/>
              </a:rPr>
              <a:t>cDC1</a:t>
            </a:r>
          </a:p>
        </p:txBody>
      </p:sp>
    </p:spTree>
    <p:extLst>
      <p:ext uri="{BB962C8B-B14F-4D97-AF65-F5344CB8AC3E}">
        <p14:creationId xmlns:p14="http://schemas.microsoft.com/office/powerpoint/2010/main" val="1502413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56" descr="preDC_CD1cVSCD141_TF_heatmap.pdf"/>
          <p:cNvPicPr>
            <a:picLocks noChangeAspect="1"/>
          </p:cNvPicPr>
          <p:nvPr/>
        </p:nvPicPr>
        <p:blipFill rotWithShape="1">
          <a:blip r:embed="rId3">
            <a:extLst>
              <a:ext uri="{28A0092B-C50C-407E-A947-70E740481C1C}">
                <a14:useLocalDpi xmlns:a14="http://schemas.microsoft.com/office/drawing/2010/main" val="0"/>
              </a:ext>
            </a:extLst>
          </a:blip>
          <a:srcRect b="22420"/>
          <a:stretch/>
        </p:blipFill>
        <p:spPr>
          <a:xfrm>
            <a:off x="4595" y="1373444"/>
            <a:ext cx="3657600" cy="2837543"/>
          </a:xfrm>
          <a:prstGeom prst="rect">
            <a:avLst/>
          </a:prstGeom>
        </p:spPr>
      </p:pic>
      <p:pic>
        <p:nvPicPr>
          <p:cNvPr id="36" name="Picture 35" descr="preDC_CD1cVSCD141_TF_heatmap.pdf"/>
          <p:cNvPicPr>
            <a:picLocks noChangeAspect="1"/>
          </p:cNvPicPr>
          <p:nvPr/>
        </p:nvPicPr>
        <p:blipFill rotWithShape="1">
          <a:blip r:embed="rId4">
            <a:extLst>
              <a:ext uri="{28A0092B-C50C-407E-A947-70E740481C1C}">
                <a14:useLocalDpi xmlns:a14="http://schemas.microsoft.com/office/drawing/2010/main" val="0"/>
              </a:ext>
            </a:extLst>
          </a:blip>
          <a:srcRect b="11757"/>
          <a:stretch/>
        </p:blipFill>
        <p:spPr>
          <a:xfrm>
            <a:off x="3163033" y="983407"/>
            <a:ext cx="3657600" cy="3227580"/>
          </a:xfrm>
          <a:prstGeom prst="rect">
            <a:avLst/>
          </a:prstGeom>
          <a:ln>
            <a:solidFill>
              <a:schemeClr val="bg1"/>
            </a:solidFill>
          </a:ln>
        </p:spPr>
      </p:pic>
      <p:sp>
        <p:nvSpPr>
          <p:cNvPr id="41" name="TextBox 40"/>
          <p:cNvSpPr txBox="1"/>
          <p:nvPr/>
        </p:nvSpPr>
        <p:spPr>
          <a:xfrm>
            <a:off x="2920826" y="1490533"/>
            <a:ext cx="977602" cy="215444"/>
          </a:xfrm>
          <a:prstGeom prst="rect">
            <a:avLst/>
          </a:prstGeom>
          <a:solidFill>
            <a:schemeClr val="bg1"/>
          </a:solidFill>
        </p:spPr>
        <p:txBody>
          <a:bodyPr wrap="square" rtlCol="0">
            <a:spAutoFit/>
          </a:bodyPr>
          <a:lstStyle/>
          <a:p>
            <a:r>
              <a:rPr lang="en-US" sz="800" dirty="0">
                <a:latin typeface="Arial"/>
                <a:cs typeface="Arial"/>
              </a:rPr>
              <a:t>Log</a:t>
            </a:r>
            <a:r>
              <a:rPr lang="en-US" sz="800" baseline="-25000" dirty="0">
                <a:latin typeface="Arial"/>
                <a:cs typeface="Arial"/>
              </a:rPr>
              <a:t>10</a:t>
            </a:r>
            <a:r>
              <a:rPr lang="en-US" sz="800" dirty="0">
                <a:latin typeface="Arial"/>
                <a:cs typeface="Arial"/>
              </a:rPr>
              <a:t> expression</a:t>
            </a:r>
            <a:endParaRPr lang="en-US" sz="800" baseline="-25000" dirty="0">
              <a:latin typeface="Arial"/>
              <a:cs typeface="Arial"/>
            </a:endParaRPr>
          </a:p>
        </p:txBody>
      </p:sp>
      <p:sp>
        <p:nvSpPr>
          <p:cNvPr id="22" name="TextBox 21"/>
          <p:cNvSpPr txBox="1"/>
          <p:nvPr/>
        </p:nvSpPr>
        <p:spPr>
          <a:xfrm>
            <a:off x="31181" y="118618"/>
            <a:ext cx="1393866" cy="369332"/>
          </a:xfrm>
          <a:prstGeom prst="rect">
            <a:avLst/>
          </a:prstGeom>
          <a:noFill/>
        </p:spPr>
        <p:txBody>
          <a:bodyPr wrap="square" rtlCol="0">
            <a:spAutoFit/>
          </a:bodyPr>
          <a:lstStyle/>
          <a:p>
            <a:r>
              <a:rPr lang="en-US" dirty="0">
                <a:latin typeface="Arial"/>
                <a:cs typeface="Arial"/>
              </a:rPr>
              <a:t>Figure S6</a:t>
            </a:r>
          </a:p>
        </p:txBody>
      </p:sp>
      <p:pic>
        <p:nvPicPr>
          <p:cNvPr id="38" name="Picture 37"/>
          <p:cNvPicPr>
            <a:picLocks noChangeAspect="1"/>
          </p:cNvPicPr>
          <p:nvPr/>
        </p:nvPicPr>
        <p:blipFill>
          <a:blip r:embed="rId5"/>
          <a:stretch>
            <a:fillRect/>
          </a:stretch>
        </p:blipFill>
        <p:spPr>
          <a:xfrm>
            <a:off x="3002476" y="1018492"/>
            <a:ext cx="897053" cy="507971"/>
          </a:xfrm>
          <a:prstGeom prst="rect">
            <a:avLst/>
          </a:prstGeom>
        </p:spPr>
      </p:pic>
      <p:pic>
        <p:nvPicPr>
          <p:cNvPr id="39" name="Picture 38"/>
          <p:cNvPicPr>
            <a:picLocks noChangeAspect="1"/>
          </p:cNvPicPr>
          <p:nvPr/>
        </p:nvPicPr>
        <p:blipFill>
          <a:blip r:embed="rId6"/>
          <a:stretch>
            <a:fillRect/>
          </a:stretch>
        </p:blipFill>
        <p:spPr>
          <a:xfrm>
            <a:off x="15540" y="1309229"/>
            <a:ext cx="895456" cy="488847"/>
          </a:xfrm>
          <a:prstGeom prst="rect">
            <a:avLst/>
          </a:prstGeom>
        </p:spPr>
      </p:pic>
      <p:sp>
        <p:nvSpPr>
          <p:cNvPr id="40" name="TextBox 39"/>
          <p:cNvSpPr txBox="1"/>
          <p:nvPr/>
        </p:nvSpPr>
        <p:spPr>
          <a:xfrm>
            <a:off x="46339" y="1723962"/>
            <a:ext cx="764613" cy="215444"/>
          </a:xfrm>
          <a:prstGeom prst="rect">
            <a:avLst/>
          </a:prstGeom>
          <a:solidFill>
            <a:schemeClr val="bg1"/>
          </a:solidFill>
        </p:spPr>
        <p:txBody>
          <a:bodyPr wrap="square" rtlCol="0">
            <a:spAutoFit/>
          </a:bodyPr>
          <a:lstStyle/>
          <a:p>
            <a:r>
              <a:rPr lang="en-US" sz="800" dirty="0">
                <a:latin typeface="Arial"/>
                <a:cs typeface="Arial"/>
              </a:rPr>
              <a:t>Row Z score</a:t>
            </a:r>
          </a:p>
        </p:txBody>
      </p:sp>
      <p:sp>
        <p:nvSpPr>
          <p:cNvPr id="42" name="TextBox 41"/>
          <p:cNvSpPr txBox="1"/>
          <p:nvPr/>
        </p:nvSpPr>
        <p:spPr>
          <a:xfrm>
            <a:off x="2536101" y="4364703"/>
            <a:ext cx="91440" cy="91440"/>
          </a:xfrm>
          <a:prstGeom prst="rect">
            <a:avLst/>
          </a:prstGeom>
          <a:solidFill>
            <a:schemeClr val="accent6">
              <a:lumMod val="75000"/>
            </a:schemeClr>
          </a:solidFill>
        </p:spPr>
        <p:txBody>
          <a:bodyPr wrap="square" rtlCol="0">
            <a:spAutoFit/>
          </a:bodyPr>
          <a:lstStyle/>
          <a:p>
            <a:endParaRPr lang="en-US" dirty="0"/>
          </a:p>
        </p:txBody>
      </p:sp>
      <p:sp>
        <p:nvSpPr>
          <p:cNvPr id="43" name="TextBox 42"/>
          <p:cNvSpPr txBox="1"/>
          <p:nvPr/>
        </p:nvSpPr>
        <p:spPr>
          <a:xfrm>
            <a:off x="3213433" y="4364703"/>
            <a:ext cx="91440" cy="91440"/>
          </a:xfrm>
          <a:prstGeom prst="rect">
            <a:avLst/>
          </a:prstGeom>
          <a:solidFill>
            <a:srgbClr val="FF0000"/>
          </a:solidFill>
        </p:spPr>
        <p:txBody>
          <a:bodyPr wrap="square" rtlCol="0">
            <a:spAutoFit/>
          </a:bodyPr>
          <a:lstStyle/>
          <a:p>
            <a:endParaRPr lang="en-US" dirty="0"/>
          </a:p>
        </p:txBody>
      </p:sp>
      <p:sp>
        <p:nvSpPr>
          <p:cNvPr id="44" name="TextBox 43"/>
          <p:cNvSpPr txBox="1"/>
          <p:nvPr/>
        </p:nvSpPr>
        <p:spPr>
          <a:xfrm>
            <a:off x="3736506" y="4364703"/>
            <a:ext cx="91440" cy="91440"/>
          </a:xfrm>
          <a:prstGeom prst="rect">
            <a:avLst/>
          </a:prstGeom>
          <a:solidFill>
            <a:srgbClr val="0000FF"/>
          </a:solidFill>
        </p:spPr>
        <p:txBody>
          <a:bodyPr wrap="square" rtlCol="0">
            <a:spAutoFit/>
          </a:bodyPr>
          <a:lstStyle/>
          <a:p>
            <a:endParaRPr lang="en-US" dirty="0"/>
          </a:p>
        </p:txBody>
      </p:sp>
      <p:sp>
        <p:nvSpPr>
          <p:cNvPr id="45" name="TextBox 44"/>
          <p:cNvSpPr txBox="1"/>
          <p:nvPr/>
        </p:nvSpPr>
        <p:spPr>
          <a:xfrm>
            <a:off x="2588222" y="4287313"/>
            <a:ext cx="664530" cy="246221"/>
          </a:xfrm>
          <a:prstGeom prst="rect">
            <a:avLst/>
          </a:prstGeom>
          <a:noFill/>
        </p:spPr>
        <p:txBody>
          <a:bodyPr wrap="square" rtlCol="0">
            <a:spAutoFit/>
          </a:bodyPr>
          <a:lstStyle/>
          <a:p>
            <a:r>
              <a:rPr lang="en-US" sz="1000" dirty="0">
                <a:latin typeface="Arial" charset="0"/>
                <a:ea typeface="Arial" charset="0"/>
                <a:cs typeface="Arial" charset="0"/>
              </a:rPr>
              <a:t>pre-</a:t>
            </a:r>
            <a:r>
              <a:rPr lang="en-US" sz="1000" dirty="0" err="1">
                <a:latin typeface="Arial" charset="0"/>
                <a:ea typeface="Arial" charset="0"/>
                <a:cs typeface="Arial" charset="0"/>
              </a:rPr>
              <a:t>cDC</a:t>
            </a:r>
            <a:endParaRPr lang="en-US" sz="1000" dirty="0">
              <a:latin typeface="Arial" charset="0"/>
              <a:ea typeface="Arial" charset="0"/>
              <a:cs typeface="Arial" charset="0"/>
            </a:endParaRPr>
          </a:p>
        </p:txBody>
      </p:sp>
      <p:sp>
        <p:nvSpPr>
          <p:cNvPr id="46" name="TextBox 45"/>
          <p:cNvSpPr txBox="1"/>
          <p:nvPr/>
        </p:nvSpPr>
        <p:spPr>
          <a:xfrm>
            <a:off x="3265554" y="4287313"/>
            <a:ext cx="510271" cy="246221"/>
          </a:xfrm>
          <a:prstGeom prst="rect">
            <a:avLst/>
          </a:prstGeom>
          <a:noFill/>
        </p:spPr>
        <p:txBody>
          <a:bodyPr wrap="square" rtlCol="0">
            <a:spAutoFit/>
          </a:bodyPr>
          <a:lstStyle/>
          <a:p>
            <a:r>
              <a:rPr lang="en-US" sz="1000" dirty="0">
                <a:latin typeface="Arial" charset="0"/>
                <a:ea typeface="Arial" charset="0"/>
                <a:cs typeface="Arial" charset="0"/>
              </a:rPr>
              <a:t>cDC1</a:t>
            </a:r>
          </a:p>
        </p:txBody>
      </p:sp>
      <p:sp>
        <p:nvSpPr>
          <p:cNvPr id="47" name="TextBox 46"/>
          <p:cNvSpPr txBox="1"/>
          <p:nvPr/>
        </p:nvSpPr>
        <p:spPr>
          <a:xfrm>
            <a:off x="3788630" y="4287313"/>
            <a:ext cx="625211" cy="246221"/>
          </a:xfrm>
          <a:prstGeom prst="rect">
            <a:avLst/>
          </a:prstGeom>
          <a:noFill/>
        </p:spPr>
        <p:txBody>
          <a:bodyPr wrap="square" rtlCol="0">
            <a:spAutoFit/>
          </a:bodyPr>
          <a:lstStyle/>
          <a:p>
            <a:r>
              <a:rPr lang="en-US" sz="1000" dirty="0">
                <a:latin typeface="Arial" charset="0"/>
                <a:ea typeface="Arial" charset="0"/>
                <a:cs typeface="Arial" charset="0"/>
              </a:rPr>
              <a:t>cDC2</a:t>
            </a:r>
          </a:p>
        </p:txBody>
      </p:sp>
      <p:sp>
        <p:nvSpPr>
          <p:cNvPr id="48" name="TextBox 47"/>
          <p:cNvSpPr txBox="1"/>
          <p:nvPr/>
        </p:nvSpPr>
        <p:spPr>
          <a:xfrm>
            <a:off x="0" y="613495"/>
            <a:ext cx="401088" cy="338554"/>
          </a:xfrm>
          <a:prstGeom prst="rect">
            <a:avLst/>
          </a:prstGeom>
          <a:noFill/>
          <a:ln>
            <a:noFill/>
          </a:ln>
        </p:spPr>
        <p:txBody>
          <a:bodyPr wrap="square" rtlCol="0">
            <a:spAutoFit/>
          </a:bodyPr>
          <a:lstStyle/>
          <a:p>
            <a:r>
              <a:rPr lang="en-US" sz="1600" dirty="0">
                <a:latin typeface="Arial"/>
                <a:cs typeface="Arial"/>
              </a:rPr>
              <a:t>A</a:t>
            </a:r>
          </a:p>
        </p:txBody>
      </p:sp>
      <p:grpSp>
        <p:nvGrpSpPr>
          <p:cNvPr id="10" name="Group 9"/>
          <p:cNvGrpSpPr/>
          <p:nvPr/>
        </p:nvGrpSpPr>
        <p:grpSpPr>
          <a:xfrm>
            <a:off x="3554323" y="4775174"/>
            <a:ext cx="2811139" cy="2846047"/>
            <a:chOff x="109687" y="4885768"/>
            <a:chExt cx="2811139" cy="2846047"/>
          </a:xfrm>
        </p:grpSpPr>
        <p:sp>
          <p:nvSpPr>
            <p:cNvPr id="33" name="TextBox 32"/>
            <p:cNvSpPr txBox="1"/>
            <p:nvPr/>
          </p:nvSpPr>
          <p:spPr>
            <a:xfrm>
              <a:off x="109687" y="4885768"/>
              <a:ext cx="401088" cy="338554"/>
            </a:xfrm>
            <a:prstGeom prst="rect">
              <a:avLst/>
            </a:prstGeom>
            <a:noFill/>
            <a:ln>
              <a:noFill/>
            </a:ln>
          </p:spPr>
          <p:txBody>
            <a:bodyPr wrap="square" rtlCol="0">
              <a:spAutoFit/>
            </a:bodyPr>
            <a:lstStyle/>
            <a:p>
              <a:r>
                <a:rPr lang="en-US" sz="1600" dirty="0">
                  <a:latin typeface="Arial"/>
                  <a:cs typeface="Arial"/>
                </a:rPr>
                <a:t>D</a:t>
              </a:r>
            </a:p>
          </p:txBody>
        </p:sp>
        <p:grpSp>
          <p:nvGrpSpPr>
            <p:cNvPr id="34" name="Group 33"/>
            <p:cNvGrpSpPr/>
            <p:nvPr/>
          </p:nvGrpSpPr>
          <p:grpSpPr>
            <a:xfrm>
              <a:off x="571262" y="5335837"/>
              <a:ext cx="2349564" cy="2395978"/>
              <a:chOff x="267332" y="829572"/>
              <a:chExt cx="2349564" cy="2395978"/>
            </a:xfrm>
          </p:grpSpPr>
          <p:grpSp>
            <p:nvGrpSpPr>
              <p:cNvPr id="37" name="Group 36"/>
              <p:cNvGrpSpPr/>
              <p:nvPr/>
            </p:nvGrpSpPr>
            <p:grpSpPr>
              <a:xfrm>
                <a:off x="330896" y="829572"/>
                <a:ext cx="2286000" cy="2395978"/>
                <a:chOff x="5194780" y="7787739"/>
                <a:chExt cx="2286000" cy="2395978"/>
              </a:xfrm>
            </p:grpSpPr>
            <p:sp>
              <p:nvSpPr>
                <p:cNvPr id="50" name="TextBox 49"/>
                <p:cNvSpPr txBox="1"/>
                <p:nvPr/>
              </p:nvSpPr>
              <p:spPr>
                <a:xfrm>
                  <a:off x="5976998" y="7787739"/>
                  <a:ext cx="886878" cy="246221"/>
                </a:xfrm>
                <a:prstGeom prst="rect">
                  <a:avLst/>
                </a:prstGeom>
                <a:noFill/>
              </p:spPr>
              <p:txBody>
                <a:bodyPr wrap="square" rtlCol="0">
                  <a:spAutoFit/>
                </a:bodyPr>
                <a:lstStyle/>
                <a:p>
                  <a:r>
                    <a:rPr lang="en-US" sz="1000" dirty="0">
                      <a:latin typeface="Arial"/>
                      <a:cs typeface="Arial"/>
                    </a:rPr>
                    <a:t>GABARAP</a:t>
                  </a:r>
                </a:p>
              </p:txBody>
            </p:sp>
            <p:pic>
              <p:nvPicPr>
                <p:cNvPr id="51" name="Picture 50" descr="IRF8_IRF4_ratio_vioplotV2.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94780" y="7897717"/>
                  <a:ext cx="2286000" cy="2286000"/>
                </a:xfrm>
                <a:prstGeom prst="rect">
                  <a:avLst/>
                </a:prstGeom>
              </p:spPr>
            </p:pic>
          </p:grpSp>
          <p:sp>
            <p:nvSpPr>
              <p:cNvPr id="49" name="TextBox 48"/>
              <p:cNvSpPr txBox="1"/>
              <p:nvPr/>
            </p:nvSpPr>
            <p:spPr>
              <a:xfrm rot="16200000">
                <a:off x="-558165" y="1817522"/>
                <a:ext cx="1897215" cy="246221"/>
              </a:xfrm>
              <a:prstGeom prst="rect">
                <a:avLst/>
              </a:prstGeom>
              <a:solidFill>
                <a:schemeClr val="bg1"/>
              </a:solidFill>
            </p:spPr>
            <p:txBody>
              <a:bodyPr wrap="square" rtlCol="0">
                <a:spAutoFit/>
              </a:bodyPr>
              <a:lstStyle/>
              <a:p>
                <a:r>
                  <a:rPr lang="en-US" sz="1000" dirty="0"/>
                  <a:t>Log 10 normalized expression</a:t>
                </a:r>
              </a:p>
            </p:txBody>
          </p:sp>
        </p:grpSp>
      </p:grpSp>
      <p:sp>
        <p:nvSpPr>
          <p:cNvPr id="64" name="TextBox 63"/>
          <p:cNvSpPr txBox="1"/>
          <p:nvPr/>
        </p:nvSpPr>
        <p:spPr>
          <a:xfrm>
            <a:off x="3303593" y="584379"/>
            <a:ext cx="401088" cy="338554"/>
          </a:xfrm>
          <a:prstGeom prst="rect">
            <a:avLst/>
          </a:prstGeom>
          <a:noFill/>
          <a:ln>
            <a:noFill/>
          </a:ln>
        </p:spPr>
        <p:txBody>
          <a:bodyPr wrap="square" rtlCol="0">
            <a:spAutoFit/>
          </a:bodyPr>
          <a:lstStyle/>
          <a:p>
            <a:r>
              <a:rPr lang="en-US" sz="1600" dirty="0">
                <a:latin typeface="Arial"/>
                <a:cs typeface="Arial"/>
              </a:rPr>
              <a:t>B</a:t>
            </a:r>
          </a:p>
        </p:txBody>
      </p:sp>
      <p:grpSp>
        <p:nvGrpSpPr>
          <p:cNvPr id="2" name="Group 1"/>
          <p:cNvGrpSpPr/>
          <p:nvPr/>
        </p:nvGrpSpPr>
        <p:grpSpPr>
          <a:xfrm>
            <a:off x="84516" y="4775174"/>
            <a:ext cx="3220357" cy="3917162"/>
            <a:chOff x="3302605" y="4858363"/>
            <a:chExt cx="3220357" cy="3917162"/>
          </a:xfrm>
        </p:grpSpPr>
        <p:sp>
          <p:nvSpPr>
            <p:cNvPr id="52" name="TextBox 51"/>
            <p:cNvSpPr txBox="1"/>
            <p:nvPr/>
          </p:nvSpPr>
          <p:spPr>
            <a:xfrm>
              <a:off x="3302605" y="4858363"/>
              <a:ext cx="401088" cy="338554"/>
            </a:xfrm>
            <a:prstGeom prst="rect">
              <a:avLst/>
            </a:prstGeom>
            <a:noFill/>
            <a:ln>
              <a:noFill/>
            </a:ln>
          </p:spPr>
          <p:txBody>
            <a:bodyPr wrap="square" rtlCol="0">
              <a:spAutoFit/>
            </a:bodyPr>
            <a:lstStyle/>
            <a:p>
              <a:r>
                <a:rPr lang="en-US" sz="1600" dirty="0">
                  <a:latin typeface="Arial"/>
                  <a:cs typeface="Arial"/>
                </a:rPr>
                <a:t>C</a:t>
              </a:r>
            </a:p>
          </p:txBody>
        </p:sp>
        <p:pic>
          <p:nvPicPr>
            <p:cNvPr id="53" name="Picture 52" descr="colorWithtSNE_TF.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49772" y="6648270"/>
              <a:ext cx="1371600" cy="1371600"/>
            </a:xfrm>
            <a:prstGeom prst="rect">
              <a:avLst/>
            </a:prstGeom>
          </p:spPr>
        </p:pic>
        <p:grpSp>
          <p:nvGrpSpPr>
            <p:cNvPr id="54" name="Group 53"/>
            <p:cNvGrpSpPr/>
            <p:nvPr/>
          </p:nvGrpSpPr>
          <p:grpSpPr>
            <a:xfrm>
              <a:off x="3899529" y="8281550"/>
              <a:ext cx="821358" cy="493975"/>
              <a:chOff x="1138955" y="3055847"/>
              <a:chExt cx="821358" cy="493975"/>
            </a:xfrm>
          </p:grpSpPr>
          <p:sp>
            <p:nvSpPr>
              <p:cNvPr id="55" name="Oval 54"/>
              <p:cNvSpPr>
                <a:spLocks/>
              </p:cNvSpPr>
              <p:nvPr/>
            </p:nvSpPr>
            <p:spPr>
              <a:xfrm>
                <a:off x="1138955" y="3168362"/>
                <a:ext cx="45720" cy="45720"/>
              </a:xfrm>
              <a:prstGeom prst="ellipse">
                <a:avLst/>
              </a:prstGeom>
              <a:solidFill>
                <a:srgbClr val="70B9FF"/>
              </a:solidFill>
              <a:ln>
                <a:solidFill>
                  <a:srgbClr val="70B9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56" name="TextBox 55"/>
              <p:cNvSpPr txBox="1"/>
              <p:nvPr/>
            </p:nvSpPr>
            <p:spPr>
              <a:xfrm>
                <a:off x="1193746" y="3055847"/>
                <a:ext cx="766567" cy="215444"/>
              </a:xfrm>
              <a:prstGeom prst="rect">
                <a:avLst/>
              </a:prstGeom>
              <a:noFill/>
            </p:spPr>
            <p:txBody>
              <a:bodyPr wrap="square" rtlCol="0">
                <a:spAutoFit/>
              </a:bodyPr>
              <a:lstStyle/>
              <a:p>
                <a:r>
                  <a:rPr lang="en-US" sz="800" dirty="0">
                    <a:latin typeface="Arial"/>
                    <a:cs typeface="Arial"/>
                  </a:rPr>
                  <a:t>pre-DC2</a:t>
                </a:r>
              </a:p>
            </p:txBody>
          </p:sp>
          <p:sp>
            <p:nvSpPr>
              <p:cNvPr id="58" name="Oval 57"/>
              <p:cNvSpPr>
                <a:spLocks/>
              </p:cNvSpPr>
              <p:nvPr/>
            </p:nvSpPr>
            <p:spPr>
              <a:xfrm>
                <a:off x="1138956" y="3307628"/>
                <a:ext cx="45719" cy="45719"/>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59" name="Oval 58"/>
              <p:cNvSpPr/>
              <p:nvPr/>
            </p:nvSpPr>
            <p:spPr>
              <a:xfrm>
                <a:off x="1138956" y="3446892"/>
                <a:ext cx="45719" cy="45719"/>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60" name="TextBox 59"/>
              <p:cNvSpPr txBox="1"/>
              <p:nvPr/>
            </p:nvSpPr>
            <p:spPr>
              <a:xfrm>
                <a:off x="1184695" y="3195113"/>
                <a:ext cx="641990" cy="215444"/>
              </a:xfrm>
              <a:prstGeom prst="rect">
                <a:avLst/>
              </a:prstGeom>
              <a:noFill/>
            </p:spPr>
            <p:txBody>
              <a:bodyPr wrap="square" rtlCol="0">
                <a:spAutoFit/>
              </a:bodyPr>
              <a:lstStyle/>
              <a:p>
                <a:r>
                  <a:rPr lang="en-US" sz="800" dirty="0">
                    <a:latin typeface="Arial"/>
                    <a:cs typeface="Arial"/>
                  </a:rPr>
                  <a:t>cDC2</a:t>
                </a:r>
              </a:p>
            </p:txBody>
          </p:sp>
          <p:sp>
            <p:nvSpPr>
              <p:cNvPr id="61" name="TextBox 60"/>
              <p:cNvSpPr txBox="1"/>
              <p:nvPr/>
            </p:nvSpPr>
            <p:spPr>
              <a:xfrm>
                <a:off x="1184695" y="3334378"/>
                <a:ext cx="641990" cy="215444"/>
              </a:xfrm>
              <a:prstGeom prst="rect">
                <a:avLst/>
              </a:prstGeom>
              <a:noFill/>
            </p:spPr>
            <p:txBody>
              <a:bodyPr wrap="square" rtlCol="0">
                <a:spAutoFit/>
              </a:bodyPr>
              <a:lstStyle/>
              <a:p>
                <a:r>
                  <a:rPr lang="en-US" sz="800" dirty="0">
                    <a:latin typeface="Arial"/>
                    <a:cs typeface="Arial"/>
                  </a:rPr>
                  <a:t>cDC1</a:t>
                </a:r>
              </a:p>
            </p:txBody>
          </p:sp>
        </p:grpSp>
        <p:sp>
          <p:nvSpPr>
            <p:cNvPr id="62" name="Oval 61"/>
            <p:cNvSpPr>
              <a:spLocks/>
            </p:cNvSpPr>
            <p:nvPr/>
          </p:nvSpPr>
          <p:spPr>
            <a:xfrm>
              <a:off x="3899529" y="8252748"/>
              <a:ext cx="45720" cy="45720"/>
            </a:xfrm>
            <a:prstGeom prst="ellipse">
              <a:avLst/>
            </a:prstGeom>
            <a:solidFill>
              <a:srgbClr val="FD7176"/>
            </a:solidFill>
            <a:ln>
              <a:solidFill>
                <a:srgbClr val="FD717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63" name="TextBox 62"/>
            <p:cNvSpPr txBox="1"/>
            <p:nvPr/>
          </p:nvSpPr>
          <p:spPr>
            <a:xfrm>
              <a:off x="3954320" y="8140233"/>
              <a:ext cx="766567" cy="215444"/>
            </a:xfrm>
            <a:prstGeom prst="rect">
              <a:avLst/>
            </a:prstGeom>
            <a:noFill/>
          </p:spPr>
          <p:txBody>
            <a:bodyPr wrap="square" rtlCol="0">
              <a:spAutoFit/>
            </a:bodyPr>
            <a:lstStyle/>
            <a:p>
              <a:r>
                <a:rPr lang="en-US" sz="800" dirty="0">
                  <a:latin typeface="Arial"/>
                  <a:cs typeface="Arial"/>
                </a:rPr>
                <a:t>pre-DC1</a:t>
              </a:r>
            </a:p>
          </p:txBody>
        </p:sp>
        <p:pic>
          <p:nvPicPr>
            <p:cNvPr id="3" name="Picture 2" descr="variable_tsne_colorWithtSNE_TF.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51362" y="5207679"/>
              <a:ext cx="1371600" cy="1371600"/>
            </a:xfrm>
            <a:prstGeom prst="rect">
              <a:avLst/>
            </a:prstGeom>
          </p:spPr>
        </p:pic>
        <p:pic>
          <p:nvPicPr>
            <p:cNvPr id="4" name="Picture 3" descr="global_tsne_colorWithtSNE_TF.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31795" y="5226418"/>
              <a:ext cx="1371600" cy="1371600"/>
            </a:xfrm>
            <a:prstGeom prst="rect">
              <a:avLst/>
            </a:prstGeom>
          </p:spPr>
        </p:pic>
        <p:sp>
          <p:nvSpPr>
            <p:cNvPr id="5" name="TextBox 4"/>
            <p:cNvSpPr txBox="1"/>
            <p:nvPr/>
          </p:nvSpPr>
          <p:spPr>
            <a:xfrm>
              <a:off x="3746741" y="5172757"/>
              <a:ext cx="1199702" cy="215444"/>
            </a:xfrm>
            <a:prstGeom prst="rect">
              <a:avLst/>
            </a:prstGeom>
            <a:noFill/>
            <a:ln>
              <a:noFill/>
            </a:ln>
          </p:spPr>
          <p:txBody>
            <a:bodyPr wrap="square" rtlCol="0">
              <a:spAutoFit/>
            </a:bodyPr>
            <a:lstStyle/>
            <a:p>
              <a:r>
                <a:rPr lang="en-US" sz="800" dirty="0">
                  <a:latin typeface="Arial"/>
                  <a:cs typeface="Arial"/>
                </a:rPr>
                <a:t>Global </a:t>
              </a:r>
              <a:r>
                <a:rPr lang="en-US" sz="800" dirty="0" err="1">
                  <a:latin typeface="Arial"/>
                  <a:cs typeface="Arial"/>
                </a:rPr>
                <a:t>transcriptome</a:t>
              </a:r>
              <a:endParaRPr lang="en-US" sz="800" dirty="0">
                <a:latin typeface="Arial"/>
                <a:cs typeface="Arial"/>
              </a:endParaRPr>
            </a:p>
          </p:txBody>
        </p:sp>
        <p:sp>
          <p:nvSpPr>
            <p:cNvPr id="6" name="TextBox 5"/>
            <p:cNvSpPr txBox="1"/>
            <p:nvPr/>
          </p:nvSpPr>
          <p:spPr>
            <a:xfrm>
              <a:off x="5505235" y="5167376"/>
              <a:ext cx="898704" cy="215444"/>
            </a:xfrm>
            <a:prstGeom prst="rect">
              <a:avLst/>
            </a:prstGeom>
            <a:noFill/>
            <a:ln>
              <a:noFill/>
            </a:ln>
          </p:spPr>
          <p:txBody>
            <a:bodyPr wrap="square" rtlCol="0">
              <a:spAutoFit/>
            </a:bodyPr>
            <a:lstStyle/>
            <a:p>
              <a:r>
                <a:rPr lang="en-US" sz="800" dirty="0">
                  <a:latin typeface="Arial"/>
                  <a:cs typeface="Arial"/>
                </a:rPr>
                <a:t>Variable genes</a:t>
              </a:r>
            </a:p>
          </p:txBody>
        </p:sp>
        <p:sp>
          <p:nvSpPr>
            <p:cNvPr id="7" name="TextBox 6"/>
            <p:cNvSpPr txBox="1"/>
            <p:nvPr/>
          </p:nvSpPr>
          <p:spPr>
            <a:xfrm>
              <a:off x="3995286" y="6608675"/>
              <a:ext cx="863750" cy="215444"/>
            </a:xfrm>
            <a:prstGeom prst="rect">
              <a:avLst/>
            </a:prstGeom>
            <a:noFill/>
            <a:ln>
              <a:noFill/>
            </a:ln>
          </p:spPr>
          <p:txBody>
            <a:bodyPr wrap="square" rtlCol="0">
              <a:spAutoFit/>
            </a:bodyPr>
            <a:lstStyle/>
            <a:p>
              <a:r>
                <a:rPr lang="en-US" sz="800" dirty="0">
                  <a:latin typeface="Arial"/>
                  <a:cs typeface="Arial"/>
                </a:rPr>
                <a:t>DE genes</a:t>
              </a:r>
            </a:p>
          </p:txBody>
        </p:sp>
        <p:pic>
          <p:nvPicPr>
            <p:cNvPr id="8" name="Picture 7" descr="MR_TF_tsne_colorWithtSNE_TF.pdf"/>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151362" y="6648270"/>
              <a:ext cx="1371600" cy="1371600"/>
            </a:xfrm>
            <a:prstGeom prst="rect">
              <a:avLst/>
            </a:prstGeom>
          </p:spPr>
        </p:pic>
        <p:sp>
          <p:nvSpPr>
            <p:cNvPr id="9" name="TextBox 8"/>
            <p:cNvSpPr txBox="1"/>
            <p:nvPr/>
          </p:nvSpPr>
          <p:spPr>
            <a:xfrm>
              <a:off x="5654842" y="6614680"/>
              <a:ext cx="574842" cy="215444"/>
            </a:xfrm>
            <a:prstGeom prst="rect">
              <a:avLst/>
            </a:prstGeom>
            <a:noFill/>
            <a:ln>
              <a:noFill/>
            </a:ln>
          </p:spPr>
          <p:txBody>
            <a:bodyPr wrap="square" rtlCol="0">
              <a:spAutoFit/>
            </a:bodyPr>
            <a:lstStyle/>
            <a:p>
              <a:r>
                <a:rPr lang="en-US" sz="800" dirty="0">
                  <a:latin typeface="Arial"/>
                  <a:cs typeface="Arial"/>
                </a:rPr>
                <a:t>MR TFs</a:t>
              </a:r>
            </a:p>
          </p:txBody>
        </p:sp>
      </p:grpSp>
      <p:sp>
        <p:nvSpPr>
          <p:cNvPr id="11" name="Rectangle 10"/>
          <p:cNvSpPr/>
          <p:nvPr/>
        </p:nvSpPr>
        <p:spPr>
          <a:xfrm>
            <a:off x="331683" y="4170022"/>
            <a:ext cx="2589143" cy="153716"/>
          </a:xfrm>
          <a:prstGeom prst="rect">
            <a:avLst/>
          </a:prstGeom>
          <a:solidFill>
            <a:schemeClr val="bg1"/>
          </a:solidFill>
          <a:ln w="6350">
            <a:no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0282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987446" y="2025183"/>
            <a:ext cx="785392" cy="215444"/>
          </a:xfrm>
          <a:prstGeom prst="rect">
            <a:avLst/>
          </a:prstGeom>
          <a:noFill/>
        </p:spPr>
        <p:txBody>
          <a:bodyPr wrap="square" rtlCol="0">
            <a:spAutoFit/>
          </a:bodyPr>
          <a:lstStyle/>
          <a:p>
            <a:r>
              <a:rPr lang="en-US" sz="800">
                <a:latin typeface="Arial"/>
                <a:cs typeface="Arial"/>
              </a:rPr>
              <a:t>M_unknown</a:t>
            </a:r>
            <a:endParaRPr lang="en-US" sz="800" dirty="0">
              <a:latin typeface="Arial"/>
              <a:cs typeface="Arial"/>
            </a:endParaRPr>
          </a:p>
        </p:txBody>
      </p:sp>
      <p:sp>
        <p:nvSpPr>
          <p:cNvPr id="4" name="TextBox 3"/>
          <p:cNvSpPr txBox="1"/>
          <p:nvPr/>
        </p:nvSpPr>
        <p:spPr>
          <a:xfrm>
            <a:off x="0" y="176126"/>
            <a:ext cx="1104900" cy="338554"/>
          </a:xfrm>
          <a:prstGeom prst="rect">
            <a:avLst/>
          </a:prstGeom>
          <a:noFill/>
        </p:spPr>
        <p:txBody>
          <a:bodyPr wrap="square" rtlCol="0">
            <a:spAutoFit/>
          </a:bodyPr>
          <a:lstStyle/>
          <a:p>
            <a:r>
              <a:rPr lang="en-US" sz="1600" dirty="0">
                <a:latin typeface="Arial"/>
                <a:cs typeface="Arial"/>
              </a:rPr>
              <a:t>Figure S7 </a:t>
            </a:r>
          </a:p>
        </p:txBody>
      </p:sp>
      <p:sp>
        <p:nvSpPr>
          <p:cNvPr id="6" name="TextBox 5"/>
          <p:cNvSpPr txBox="1"/>
          <p:nvPr/>
        </p:nvSpPr>
        <p:spPr>
          <a:xfrm>
            <a:off x="113259" y="724143"/>
            <a:ext cx="320374" cy="276999"/>
          </a:xfrm>
          <a:prstGeom prst="rect">
            <a:avLst/>
          </a:prstGeom>
          <a:noFill/>
          <a:ln>
            <a:noFill/>
          </a:ln>
        </p:spPr>
        <p:txBody>
          <a:bodyPr wrap="square" rtlCol="0">
            <a:spAutoFit/>
          </a:bodyPr>
          <a:lstStyle/>
          <a:p>
            <a:r>
              <a:rPr lang="en-US" sz="1200" dirty="0">
                <a:latin typeface="Arial"/>
                <a:cs typeface="Arial"/>
              </a:rPr>
              <a:t>A</a:t>
            </a:r>
          </a:p>
        </p:txBody>
      </p:sp>
      <p:sp>
        <p:nvSpPr>
          <p:cNvPr id="7" name="Oval 6"/>
          <p:cNvSpPr/>
          <p:nvPr/>
        </p:nvSpPr>
        <p:spPr>
          <a:xfrm>
            <a:off x="5941229" y="1819787"/>
            <a:ext cx="45719" cy="45719"/>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8" name="TextBox 7"/>
          <p:cNvSpPr txBox="1"/>
          <p:nvPr/>
        </p:nvSpPr>
        <p:spPr>
          <a:xfrm>
            <a:off x="6010340" y="1715055"/>
            <a:ext cx="626534" cy="215444"/>
          </a:xfrm>
          <a:prstGeom prst="rect">
            <a:avLst/>
          </a:prstGeom>
          <a:noFill/>
        </p:spPr>
        <p:txBody>
          <a:bodyPr wrap="square" rtlCol="0">
            <a:spAutoFit/>
          </a:bodyPr>
          <a:lstStyle/>
          <a:p>
            <a:r>
              <a:rPr lang="en-US" sz="800" dirty="0">
                <a:latin typeface="Arial"/>
                <a:cs typeface="Arial"/>
              </a:rPr>
              <a:t>cDC2</a:t>
            </a:r>
          </a:p>
        </p:txBody>
      </p:sp>
      <p:sp>
        <p:nvSpPr>
          <p:cNvPr id="10" name="TextBox 9"/>
          <p:cNvSpPr txBox="1"/>
          <p:nvPr/>
        </p:nvSpPr>
        <p:spPr>
          <a:xfrm>
            <a:off x="6018234" y="1883565"/>
            <a:ext cx="641990" cy="215444"/>
          </a:xfrm>
          <a:prstGeom prst="rect">
            <a:avLst/>
          </a:prstGeom>
          <a:noFill/>
        </p:spPr>
        <p:txBody>
          <a:bodyPr wrap="square" rtlCol="0">
            <a:spAutoFit/>
          </a:bodyPr>
          <a:lstStyle/>
          <a:p>
            <a:r>
              <a:rPr lang="en-US" sz="800" dirty="0">
                <a:latin typeface="Arial"/>
                <a:cs typeface="Arial"/>
              </a:rPr>
              <a:t>cDC1</a:t>
            </a:r>
          </a:p>
        </p:txBody>
      </p:sp>
      <p:sp>
        <p:nvSpPr>
          <p:cNvPr id="11" name="Oval 10"/>
          <p:cNvSpPr/>
          <p:nvPr/>
        </p:nvSpPr>
        <p:spPr>
          <a:xfrm>
            <a:off x="5941229" y="1972187"/>
            <a:ext cx="45719" cy="45719"/>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15" name="TextBox 14"/>
          <p:cNvSpPr txBox="1"/>
          <p:nvPr/>
        </p:nvSpPr>
        <p:spPr>
          <a:xfrm>
            <a:off x="5991795" y="2185882"/>
            <a:ext cx="729025" cy="215444"/>
          </a:xfrm>
          <a:prstGeom prst="rect">
            <a:avLst/>
          </a:prstGeom>
          <a:noFill/>
        </p:spPr>
        <p:txBody>
          <a:bodyPr wrap="square" rtlCol="0">
            <a:spAutoFit/>
          </a:bodyPr>
          <a:lstStyle/>
          <a:p>
            <a:r>
              <a:rPr lang="en-US" sz="800" dirty="0">
                <a:latin typeface="Arial"/>
                <a:cs typeface="Arial"/>
              </a:rPr>
              <a:t>M_preDC1</a:t>
            </a:r>
          </a:p>
        </p:txBody>
      </p:sp>
      <p:sp>
        <p:nvSpPr>
          <p:cNvPr id="17" name="TextBox 16"/>
          <p:cNvSpPr txBox="1"/>
          <p:nvPr/>
        </p:nvSpPr>
        <p:spPr>
          <a:xfrm>
            <a:off x="5991329" y="2339323"/>
            <a:ext cx="729025" cy="215444"/>
          </a:xfrm>
          <a:prstGeom prst="rect">
            <a:avLst/>
          </a:prstGeom>
          <a:noFill/>
        </p:spPr>
        <p:txBody>
          <a:bodyPr wrap="square" rtlCol="0">
            <a:spAutoFit/>
          </a:bodyPr>
          <a:lstStyle/>
          <a:p>
            <a:r>
              <a:rPr lang="en-US" sz="800" dirty="0">
                <a:latin typeface="Arial"/>
                <a:cs typeface="Arial"/>
              </a:rPr>
              <a:t>M_preDC2</a:t>
            </a:r>
          </a:p>
        </p:txBody>
      </p:sp>
      <p:sp>
        <p:nvSpPr>
          <p:cNvPr id="20" name="Isosceles Triangle 19"/>
          <p:cNvSpPr>
            <a:spLocks/>
          </p:cNvSpPr>
          <p:nvPr/>
        </p:nvSpPr>
        <p:spPr>
          <a:xfrm>
            <a:off x="5941228" y="2436574"/>
            <a:ext cx="45720" cy="45720"/>
          </a:xfrm>
          <a:prstGeom prst="triangle">
            <a:avLst/>
          </a:prstGeom>
          <a:solidFill>
            <a:srgbClr val="FEB34E"/>
          </a:solidFill>
          <a:ln w="6350">
            <a:solidFill>
              <a:srgbClr val="FEB34E"/>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5941228" y="2284664"/>
            <a:ext cx="45720" cy="45720"/>
          </a:xfrm>
          <a:prstGeom prst="rect">
            <a:avLst/>
          </a:prstGeom>
          <a:solidFill>
            <a:srgbClr val="FEB34E"/>
          </a:solidFill>
          <a:ln w="6350">
            <a:solidFill>
              <a:srgbClr val="FEB34E"/>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4636" y="895970"/>
            <a:ext cx="2743200" cy="2743200"/>
          </a:xfrm>
          <a:prstGeom prst="rect">
            <a:avLst/>
          </a:prstGeom>
        </p:spPr>
      </p:pic>
      <p:pic>
        <p:nvPicPr>
          <p:cNvPr id="33" name="Picture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912468"/>
            <a:ext cx="2743200" cy="2743200"/>
          </a:xfrm>
          <a:prstGeom prst="rect">
            <a:avLst/>
          </a:prstGeom>
        </p:spPr>
      </p:pic>
      <p:pic>
        <p:nvPicPr>
          <p:cNvPr id="35" name="Picture 34"/>
          <p:cNvPicPr>
            <a:picLocks noChangeAspect="1"/>
          </p:cNvPicPr>
          <p:nvPr/>
        </p:nvPicPr>
        <p:blipFill>
          <a:blip r:embed="rId5"/>
          <a:stretch>
            <a:fillRect/>
          </a:stretch>
        </p:blipFill>
        <p:spPr>
          <a:xfrm>
            <a:off x="5906057" y="2091111"/>
            <a:ext cx="126999" cy="122463"/>
          </a:xfrm>
          <a:prstGeom prst="rect">
            <a:avLst/>
          </a:prstGeom>
        </p:spPr>
      </p:pic>
      <p:pic>
        <p:nvPicPr>
          <p:cNvPr id="36" name="Picture 35">
            <a:extLst>
              <a:ext uri="{FF2B5EF4-FFF2-40B4-BE49-F238E27FC236}">
                <a16:creationId xmlns:a16="http://schemas.microsoft.com/office/drawing/2014/main" id="{127A863B-D42D-F842-BE13-671DC298C440}"/>
              </a:ext>
            </a:extLst>
          </p:cNvPr>
          <p:cNvPicPr>
            <a:picLocks noChangeAspect="1"/>
          </p:cNvPicPr>
          <p:nvPr/>
        </p:nvPicPr>
        <p:blipFill>
          <a:blip r:embed="rId6"/>
          <a:stretch>
            <a:fillRect/>
          </a:stretch>
        </p:blipFill>
        <p:spPr>
          <a:xfrm>
            <a:off x="0" y="841974"/>
            <a:ext cx="2819452" cy="2819452"/>
          </a:xfrm>
          <a:prstGeom prst="rect">
            <a:avLst/>
          </a:prstGeom>
        </p:spPr>
      </p:pic>
      <p:sp>
        <p:nvSpPr>
          <p:cNvPr id="30" name="TextBox 29">
            <a:extLst>
              <a:ext uri="{FF2B5EF4-FFF2-40B4-BE49-F238E27FC236}">
                <a16:creationId xmlns:a16="http://schemas.microsoft.com/office/drawing/2014/main" id="{C9EDCCFF-C213-E74E-B611-56310A2C8997}"/>
              </a:ext>
            </a:extLst>
          </p:cNvPr>
          <p:cNvSpPr txBox="1"/>
          <p:nvPr/>
        </p:nvSpPr>
        <p:spPr>
          <a:xfrm>
            <a:off x="2856459" y="804540"/>
            <a:ext cx="320374" cy="276999"/>
          </a:xfrm>
          <a:prstGeom prst="rect">
            <a:avLst/>
          </a:prstGeom>
          <a:noFill/>
          <a:ln>
            <a:noFill/>
          </a:ln>
        </p:spPr>
        <p:txBody>
          <a:bodyPr wrap="square" rtlCol="0">
            <a:spAutoFit/>
          </a:bodyPr>
          <a:lstStyle/>
          <a:p>
            <a:r>
              <a:rPr lang="en-US" sz="1200" dirty="0">
                <a:latin typeface="Arial"/>
                <a:cs typeface="Arial"/>
              </a:rPr>
              <a:t>B</a:t>
            </a:r>
          </a:p>
        </p:txBody>
      </p:sp>
      <p:sp>
        <p:nvSpPr>
          <p:cNvPr id="53" name="TextBox 52">
            <a:extLst>
              <a:ext uri="{FF2B5EF4-FFF2-40B4-BE49-F238E27FC236}">
                <a16:creationId xmlns:a16="http://schemas.microsoft.com/office/drawing/2014/main" id="{72A516C1-2096-A34E-8C03-6534F131F3FC}"/>
              </a:ext>
            </a:extLst>
          </p:cNvPr>
          <p:cNvSpPr txBox="1"/>
          <p:nvPr/>
        </p:nvSpPr>
        <p:spPr>
          <a:xfrm>
            <a:off x="113259" y="3731617"/>
            <a:ext cx="320374" cy="276999"/>
          </a:xfrm>
          <a:prstGeom prst="rect">
            <a:avLst/>
          </a:prstGeom>
          <a:noFill/>
          <a:ln>
            <a:noFill/>
          </a:ln>
        </p:spPr>
        <p:txBody>
          <a:bodyPr wrap="square" rtlCol="0">
            <a:spAutoFit/>
          </a:bodyPr>
          <a:lstStyle/>
          <a:p>
            <a:r>
              <a:rPr lang="en-US" sz="1200" dirty="0">
                <a:latin typeface="Arial"/>
                <a:cs typeface="Arial"/>
              </a:rPr>
              <a:t>C</a:t>
            </a:r>
          </a:p>
        </p:txBody>
      </p:sp>
      <p:sp>
        <p:nvSpPr>
          <p:cNvPr id="19" name="TextBox 18">
            <a:extLst>
              <a:ext uri="{FF2B5EF4-FFF2-40B4-BE49-F238E27FC236}">
                <a16:creationId xmlns:a16="http://schemas.microsoft.com/office/drawing/2014/main" id="{57D4793D-E1F3-964C-A077-990956A78E25}"/>
              </a:ext>
            </a:extLst>
          </p:cNvPr>
          <p:cNvSpPr txBox="1"/>
          <p:nvPr/>
        </p:nvSpPr>
        <p:spPr>
          <a:xfrm>
            <a:off x="2856459" y="3731617"/>
            <a:ext cx="426092" cy="276999"/>
          </a:xfrm>
          <a:prstGeom prst="rect">
            <a:avLst/>
          </a:prstGeom>
          <a:noFill/>
          <a:ln>
            <a:noFill/>
          </a:ln>
        </p:spPr>
        <p:txBody>
          <a:bodyPr wrap="square" rtlCol="0">
            <a:spAutoFit/>
          </a:bodyPr>
          <a:lstStyle/>
          <a:p>
            <a:r>
              <a:rPr lang="en-US" sz="1200" dirty="0">
                <a:latin typeface="Arial"/>
                <a:cs typeface="Arial"/>
              </a:rPr>
              <a:t>D</a:t>
            </a:r>
          </a:p>
        </p:txBody>
      </p:sp>
      <p:sp>
        <p:nvSpPr>
          <p:cNvPr id="22" name="Oval 21">
            <a:extLst>
              <a:ext uri="{FF2B5EF4-FFF2-40B4-BE49-F238E27FC236}">
                <a16:creationId xmlns:a16="http://schemas.microsoft.com/office/drawing/2014/main" id="{1968DBA7-FAAE-154C-8A5C-2F721D2652BB}"/>
              </a:ext>
            </a:extLst>
          </p:cNvPr>
          <p:cNvSpPr/>
          <p:nvPr/>
        </p:nvSpPr>
        <p:spPr>
          <a:xfrm>
            <a:off x="5982956" y="4783981"/>
            <a:ext cx="45719" cy="45719"/>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23" name="TextBox 22">
            <a:extLst>
              <a:ext uri="{FF2B5EF4-FFF2-40B4-BE49-F238E27FC236}">
                <a16:creationId xmlns:a16="http://schemas.microsoft.com/office/drawing/2014/main" id="{70C20FDA-0ECF-3E4C-831E-8750939C82AF}"/>
              </a:ext>
            </a:extLst>
          </p:cNvPr>
          <p:cNvSpPr txBox="1"/>
          <p:nvPr/>
        </p:nvSpPr>
        <p:spPr>
          <a:xfrm>
            <a:off x="6052067" y="4679249"/>
            <a:ext cx="626534" cy="215444"/>
          </a:xfrm>
          <a:prstGeom prst="rect">
            <a:avLst/>
          </a:prstGeom>
          <a:noFill/>
        </p:spPr>
        <p:txBody>
          <a:bodyPr wrap="square" rtlCol="0">
            <a:spAutoFit/>
          </a:bodyPr>
          <a:lstStyle/>
          <a:p>
            <a:r>
              <a:rPr lang="en-US" sz="800" dirty="0">
                <a:latin typeface="Arial"/>
                <a:cs typeface="Arial"/>
              </a:rPr>
              <a:t>cDC2</a:t>
            </a:r>
          </a:p>
        </p:txBody>
      </p:sp>
      <p:sp>
        <p:nvSpPr>
          <p:cNvPr id="24" name="TextBox 23">
            <a:extLst>
              <a:ext uri="{FF2B5EF4-FFF2-40B4-BE49-F238E27FC236}">
                <a16:creationId xmlns:a16="http://schemas.microsoft.com/office/drawing/2014/main" id="{48AEF3F7-02F6-8E42-801A-B5C4F86F5888}"/>
              </a:ext>
            </a:extLst>
          </p:cNvPr>
          <p:cNvSpPr txBox="1"/>
          <p:nvPr/>
        </p:nvSpPr>
        <p:spPr>
          <a:xfrm>
            <a:off x="6033056" y="4992448"/>
            <a:ext cx="851770" cy="215444"/>
          </a:xfrm>
          <a:prstGeom prst="rect">
            <a:avLst/>
          </a:prstGeom>
          <a:noFill/>
        </p:spPr>
        <p:txBody>
          <a:bodyPr wrap="square" rtlCol="0">
            <a:spAutoFit/>
          </a:bodyPr>
          <a:lstStyle/>
          <a:p>
            <a:r>
              <a:rPr lang="en-US" sz="800" dirty="0" err="1">
                <a:latin typeface="Arial"/>
                <a:cs typeface="Arial"/>
              </a:rPr>
              <a:t>M_unknown</a:t>
            </a:r>
            <a:endParaRPr lang="en-US" sz="800" dirty="0">
              <a:latin typeface="Arial"/>
              <a:cs typeface="Arial"/>
            </a:endParaRPr>
          </a:p>
        </p:txBody>
      </p:sp>
      <p:sp>
        <p:nvSpPr>
          <p:cNvPr id="25" name="TextBox 24">
            <a:extLst>
              <a:ext uri="{FF2B5EF4-FFF2-40B4-BE49-F238E27FC236}">
                <a16:creationId xmlns:a16="http://schemas.microsoft.com/office/drawing/2014/main" id="{C417A639-A27B-4549-96F9-520021EC4D4C}"/>
              </a:ext>
            </a:extLst>
          </p:cNvPr>
          <p:cNvSpPr txBox="1"/>
          <p:nvPr/>
        </p:nvSpPr>
        <p:spPr>
          <a:xfrm>
            <a:off x="6059961" y="4847759"/>
            <a:ext cx="641990" cy="215444"/>
          </a:xfrm>
          <a:prstGeom prst="rect">
            <a:avLst/>
          </a:prstGeom>
          <a:noFill/>
        </p:spPr>
        <p:txBody>
          <a:bodyPr wrap="square" rtlCol="0">
            <a:spAutoFit/>
          </a:bodyPr>
          <a:lstStyle/>
          <a:p>
            <a:r>
              <a:rPr lang="en-US" sz="800" dirty="0">
                <a:latin typeface="Arial"/>
                <a:cs typeface="Arial"/>
              </a:rPr>
              <a:t>cDC1</a:t>
            </a:r>
          </a:p>
        </p:txBody>
      </p:sp>
      <p:sp>
        <p:nvSpPr>
          <p:cNvPr id="26" name="Oval 25">
            <a:extLst>
              <a:ext uri="{FF2B5EF4-FFF2-40B4-BE49-F238E27FC236}">
                <a16:creationId xmlns:a16="http://schemas.microsoft.com/office/drawing/2014/main" id="{D108C5E7-45CD-7C42-940B-5C7932891C80}"/>
              </a:ext>
            </a:extLst>
          </p:cNvPr>
          <p:cNvSpPr/>
          <p:nvPr/>
        </p:nvSpPr>
        <p:spPr>
          <a:xfrm>
            <a:off x="5982956" y="4936381"/>
            <a:ext cx="45719" cy="45719"/>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27" name="TextBox 26">
            <a:extLst>
              <a:ext uri="{FF2B5EF4-FFF2-40B4-BE49-F238E27FC236}">
                <a16:creationId xmlns:a16="http://schemas.microsoft.com/office/drawing/2014/main" id="{76279D4D-E097-8847-9C8D-F9BD40449271}"/>
              </a:ext>
            </a:extLst>
          </p:cNvPr>
          <p:cNvSpPr txBox="1"/>
          <p:nvPr/>
        </p:nvSpPr>
        <p:spPr>
          <a:xfrm>
            <a:off x="6033522" y="5150076"/>
            <a:ext cx="729025" cy="215444"/>
          </a:xfrm>
          <a:prstGeom prst="rect">
            <a:avLst/>
          </a:prstGeom>
          <a:noFill/>
        </p:spPr>
        <p:txBody>
          <a:bodyPr wrap="square" rtlCol="0">
            <a:spAutoFit/>
          </a:bodyPr>
          <a:lstStyle/>
          <a:p>
            <a:r>
              <a:rPr lang="en-US" sz="800" dirty="0">
                <a:latin typeface="Arial"/>
                <a:cs typeface="Arial"/>
              </a:rPr>
              <a:t>M_preDC1</a:t>
            </a:r>
          </a:p>
        </p:txBody>
      </p:sp>
      <p:sp>
        <p:nvSpPr>
          <p:cNvPr id="28" name="TextBox 27">
            <a:extLst>
              <a:ext uri="{FF2B5EF4-FFF2-40B4-BE49-F238E27FC236}">
                <a16:creationId xmlns:a16="http://schemas.microsoft.com/office/drawing/2014/main" id="{B06B1A03-2E13-0F44-BEC5-B7549616F1D9}"/>
              </a:ext>
            </a:extLst>
          </p:cNvPr>
          <p:cNvSpPr txBox="1"/>
          <p:nvPr/>
        </p:nvSpPr>
        <p:spPr>
          <a:xfrm>
            <a:off x="6033056" y="5303517"/>
            <a:ext cx="729025" cy="215444"/>
          </a:xfrm>
          <a:prstGeom prst="rect">
            <a:avLst/>
          </a:prstGeom>
          <a:noFill/>
        </p:spPr>
        <p:txBody>
          <a:bodyPr wrap="square" rtlCol="0">
            <a:spAutoFit/>
          </a:bodyPr>
          <a:lstStyle/>
          <a:p>
            <a:r>
              <a:rPr lang="en-US" sz="800" dirty="0">
                <a:latin typeface="Arial"/>
                <a:cs typeface="Arial"/>
              </a:rPr>
              <a:t>M_preDC2</a:t>
            </a:r>
          </a:p>
        </p:txBody>
      </p:sp>
      <p:sp>
        <p:nvSpPr>
          <p:cNvPr id="29" name="Isosceles Triangle 27">
            <a:extLst>
              <a:ext uri="{FF2B5EF4-FFF2-40B4-BE49-F238E27FC236}">
                <a16:creationId xmlns:a16="http://schemas.microsoft.com/office/drawing/2014/main" id="{7DC8BAFF-CC91-D34E-9BE6-315B48EB1533}"/>
              </a:ext>
            </a:extLst>
          </p:cNvPr>
          <p:cNvSpPr>
            <a:spLocks/>
          </p:cNvSpPr>
          <p:nvPr/>
        </p:nvSpPr>
        <p:spPr>
          <a:xfrm>
            <a:off x="5982955" y="5400768"/>
            <a:ext cx="45720" cy="45720"/>
          </a:xfrm>
          <a:prstGeom prst="triangle">
            <a:avLst/>
          </a:prstGeom>
          <a:solidFill>
            <a:srgbClr val="FEB34E"/>
          </a:solidFill>
          <a:ln w="6350">
            <a:solidFill>
              <a:srgbClr val="FEB34E"/>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91C6970-EE36-1E4D-ABC1-058F2FBC1AAB}"/>
              </a:ext>
            </a:extLst>
          </p:cNvPr>
          <p:cNvSpPr/>
          <p:nvPr/>
        </p:nvSpPr>
        <p:spPr>
          <a:xfrm>
            <a:off x="5982955" y="5248858"/>
            <a:ext cx="45720" cy="45720"/>
          </a:xfrm>
          <a:prstGeom prst="rect">
            <a:avLst/>
          </a:prstGeom>
          <a:solidFill>
            <a:srgbClr val="FEB34E"/>
          </a:solidFill>
          <a:ln w="6350">
            <a:solidFill>
              <a:srgbClr val="FEB34E"/>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DC41B9E4-EEFC-3A4A-91B5-9F3E4C11985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23464" y="3807680"/>
            <a:ext cx="2743200" cy="2743200"/>
          </a:xfrm>
          <a:prstGeom prst="rect">
            <a:avLst/>
          </a:prstGeom>
        </p:spPr>
      </p:pic>
      <p:pic>
        <p:nvPicPr>
          <p:cNvPr id="34" name="Picture 33">
            <a:extLst>
              <a:ext uri="{FF2B5EF4-FFF2-40B4-BE49-F238E27FC236}">
                <a16:creationId xmlns:a16="http://schemas.microsoft.com/office/drawing/2014/main" id="{5A3341E4-A4FB-2A40-942D-130A8ACA72B2}"/>
              </a:ext>
            </a:extLst>
          </p:cNvPr>
          <p:cNvPicPr>
            <a:picLocks noChangeAspect="1"/>
          </p:cNvPicPr>
          <p:nvPr/>
        </p:nvPicPr>
        <p:blipFill>
          <a:blip r:embed="rId5"/>
          <a:stretch>
            <a:fillRect/>
          </a:stretch>
        </p:blipFill>
        <p:spPr>
          <a:xfrm>
            <a:off x="5951654" y="5062123"/>
            <a:ext cx="126999" cy="122463"/>
          </a:xfrm>
          <a:prstGeom prst="rect">
            <a:avLst/>
          </a:prstGeom>
        </p:spPr>
      </p:pic>
    </p:spTree>
    <p:extLst>
      <p:ext uri="{BB962C8B-B14F-4D97-AF65-F5344CB8AC3E}">
        <p14:creationId xmlns:p14="http://schemas.microsoft.com/office/powerpoint/2010/main" val="4056098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Picture 75" descr="Breton_violinV4.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9282" y="302901"/>
            <a:ext cx="1645920" cy="1645920"/>
          </a:xfrm>
          <a:prstGeom prst="rect">
            <a:avLst/>
          </a:prstGeom>
        </p:spPr>
      </p:pic>
      <p:pic>
        <p:nvPicPr>
          <p:cNvPr id="81" name="Picture 80" descr="villani_violinplot.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6245" y="3816633"/>
            <a:ext cx="1645920" cy="1645920"/>
          </a:xfrm>
          <a:prstGeom prst="rect">
            <a:avLst/>
          </a:prstGeom>
        </p:spPr>
      </p:pic>
      <p:pic>
        <p:nvPicPr>
          <p:cNvPr id="3" name="Picture 2" descr="Tsne_Breton_V4.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516" y="526073"/>
            <a:ext cx="2743200" cy="2743200"/>
          </a:xfrm>
          <a:prstGeom prst="rect">
            <a:avLst/>
          </a:prstGeom>
        </p:spPr>
      </p:pic>
      <p:pic>
        <p:nvPicPr>
          <p:cNvPr id="2" name="Picture 1" descr="Tsne_villani_data.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091" y="3403839"/>
            <a:ext cx="2286000" cy="2286000"/>
          </a:xfrm>
          <a:prstGeom prst="rect">
            <a:avLst/>
          </a:prstGeom>
        </p:spPr>
      </p:pic>
      <p:sp>
        <p:nvSpPr>
          <p:cNvPr id="4" name="TextBox 3"/>
          <p:cNvSpPr txBox="1"/>
          <p:nvPr/>
        </p:nvSpPr>
        <p:spPr>
          <a:xfrm>
            <a:off x="-46093" y="-46146"/>
            <a:ext cx="1104900" cy="338554"/>
          </a:xfrm>
          <a:prstGeom prst="rect">
            <a:avLst/>
          </a:prstGeom>
          <a:noFill/>
        </p:spPr>
        <p:txBody>
          <a:bodyPr wrap="square" rtlCol="0">
            <a:spAutoFit/>
          </a:bodyPr>
          <a:lstStyle/>
          <a:p>
            <a:r>
              <a:rPr lang="en-US" sz="1600" dirty="0">
                <a:latin typeface="Arial"/>
                <a:cs typeface="Arial"/>
              </a:rPr>
              <a:t>Figure S8</a:t>
            </a:r>
          </a:p>
        </p:txBody>
      </p:sp>
      <p:sp>
        <p:nvSpPr>
          <p:cNvPr id="6" name="TextBox 5"/>
          <p:cNvSpPr txBox="1"/>
          <p:nvPr/>
        </p:nvSpPr>
        <p:spPr>
          <a:xfrm>
            <a:off x="-39443" y="3380909"/>
            <a:ext cx="393090" cy="276999"/>
          </a:xfrm>
          <a:prstGeom prst="rect">
            <a:avLst/>
          </a:prstGeom>
          <a:noFill/>
          <a:ln>
            <a:noFill/>
          </a:ln>
        </p:spPr>
        <p:txBody>
          <a:bodyPr wrap="square" rtlCol="0">
            <a:spAutoFit/>
          </a:bodyPr>
          <a:lstStyle/>
          <a:p>
            <a:r>
              <a:rPr lang="en-US" sz="1200" dirty="0">
                <a:latin typeface="Arial"/>
                <a:cs typeface="Arial"/>
              </a:rPr>
              <a:t>B</a:t>
            </a:r>
          </a:p>
        </p:txBody>
      </p:sp>
      <p:grpSp>
        <p:nvGrpSpPr>
          <p:cNvPr id="7" name="Group 6"/>
          <p:cNvGrpSpPr/>
          <p:nvPr/>
        </p:nvGrpSpPr>
        <p:grpSpPr>
          <a:xfrm>
            <a:off x="504746" y="4834699"/>
            <a:ext cx="821358" cy="493975"/>
            <a:chOff x="2903644" y="5664488"/>
            <a:chExt cx="821358" cy="493975"/>
          </a:xfrm>
        </p:grpSpPr>
        <p:sp>
          <p:nvSpPr>
            <p:cNvPr id="215" name="Oval 214"/>
            <p:cNvSpPr>
              <a:spLocks/>
            </p:cNvSpPr>
            <p:nvPr/>
          </p:nvSpPr>
          <p:spPr>
            <a:xfrm>
              <a:off x="2903644" y="5762733"/>
              <a:ext cx="45720" cy="45720"/>
            </a:xfrm>
            <a:prstGeom prst="ellipse">
              <a:avLst/>
            </a:prstGeom>
            <a:solidFill>
              <a:schemeClr val="accent6">
                <a:lumMod val="75000"/>
              </a:schemeClr>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216" name="TextBox 215"/>
            <p:cNvSpPr txBox="1"/>
            <p:nvPr/>
          </p:nvSpPr>
          <p:spPr>
            <a:xfrm>
              <a:off x="2958435" y="5664488"/>
              <a:ext cx="766567" cy="215444"/>
            </a:xfrm>
            <a:prstGeom prst="rect">
              <a:avLst/>
            </a:prstGeom>
            <a:noFill/>
          </p:spPr>
          <p:txBody>
            <a:bodyPr wrap="square" rtlCol="0">
              <a:spAutoFit/>
            </a:bodyPr>
            <a:lstStyle/>
            <a:p>
              <a:r>
                <a:rPr lang="en-US" sz="800" dirty="0">
                  <a:latin typeface="Arial"/>
                  <a:cs typeface="Arial"/>
                </a:rPr>
                <a:t>pre-</a:t>
              </a:r>
              <a:r>
                <a:rPr lang="en-US" sz="800" dirty="0" err="1">
                  <a:latin typeface="Arial"/>
                  <a:cs typeface="Arial"/>
                </a:rPr>
                <a:t>cDC</a:t>
              </a:r>
              <a:endParaRPr lang="en-US" sz="800" dirty="0">
                <a:latin typeface="Arial"/>
                <a:cs typeface="Arial"/>
              </a:endParaRPr>
            </a:p>
          </p:txBody>
        </p:sp>
        <p:sp>
          <p:nvSpPr>
            <p:cNvPr id="217" name="Oval 216"/>
            <p:cNvSpPr>
              <a:spLocks/>
            </p:cNvSpPr>
            <p:nvPr/>
          </p:nvSpPr>
          <p:spPr>
            <a:xfrm>
              <a:off x="2903645" y="5901999"/>
              <a:ext cx="45719" cy="45719"/>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218" name="Oval 217"/>
            <p:cNvSpPr/>
            <p:nvPr/>
          </p:nvSpPr>
          <p:spPr>
            <a:xfrm>
              <a:off x="2903645" y="6041263"/>
              <a:ext cx="45719" cy="45719"/>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219" name="TextBox 218"/>
            <p:cNvSpPr txBox="1"/>
            <p:nvPr/>
          </p:nvSpPr>
          <p:spPr>
            <a:xfrm>
              <a:off x="2949384" y="5803754"/>
              <a:ext cx="641990" cy="215444"/>
            </a:xfrm>
            <a:prstGeom prst="rect">
              <a:avLst/>
            </a:prstGeom>
            <a:noFill/>
          </p:spPr>
          <p:txBody>
            <a:bodyPr wrap="square" rtlCol="0">
              <a:spAutoFit/>
            </a:bodyPr>
            <a:lstStyle/>
            <a:p>
              <a:r>
                <a:rPr lang="en-US" sz="800" dirty="0">
                  <a:latin typeface="Arial"/>
                  <a:cs typeface="Arial"/>
                </a:rPr>
                <a:t>cDC2</a:t>
              </a:r>
            </a:p>
          </p:txBody>
        </p:sp>
        <p:sp>
          <p:nvSpPr>
            <p:cNvPr id="220" name="TextBox 219"/>
            <p:cNvSpPr txBox="1"/>
            <p:nvPr/>
          </p:nvSpPr>
          <p:spPr>
            <a:xfrm>
              <a:off x="2949384" y="5943019"/>
              <a:ext cx="641990" cy="215444"/>
            </a:xfrm>
            <a:prstGeom prst="rect">
              <a:avLst/>
            </a:prstGeom>
            <a:noFill/>
          </p:spPr>
          <p:txBody>
            <a:bodyPr wrap="square" rtlCol="0">
              <a:spAutoFit/>
            </a:bodyPr>
            <a:lstStyle/>
            <a:p>
              <a:r>
                <a:rPr lang="en-US" sz="800" dirty="0">
                  <a:latin typeface="Arial"/>
                  <a:cs typeface="Arial"/>
                </a:rPr>
                <a:t>cDC1</a:t>
              </a:r>
            </a:p>
          </p:txBody>
        </p:sp>
      </p:grpSp>
      <p:sp>
        <p:nvSpPr>
          <p:cNvPr id="263" name="TextBox 262"/>
          <p:cNvSpPr txBox="1"/>
          <p:nvPr/>
        </p:nvSpPr>
        <p:spPr>
          <a:xfrm>
            <a:off x="-39443" y="193350"/>
            <a:ext cx="545800" cy="276999"/>
          </a:xfrm>
          <a:prstGeom prst="rect">
            <a:avLst/>
          </a:prstGeom>
          <a:noFill/>
          <a:ln>
            <a:noFill/>
          </a:ln>
        </p:spPr>
        <p:txBody>
          <a:bodyPr wrap="square" rtlCol="0">
            <a:spAutoFit/>
          </a:bodyPr>
          <a:lstStyle/>
          <a:p>
            <a:r>
              <a:rPr lang="en-US" sz="1200" dirty="0">
                <a:latin typeface="Arial"/>
                <a:cs typeface="Arial"/>
              </a:rPr>
              <a:t>A</a:t>
            </a:r>
          </a:p>
        </p:txBody>
      </p:sp>
      <p:sp>
        <p:nvSpPr>
          <p:cNvPr id="277" name="Oval 276"/>
          <p:cNvSpPr/>
          <p:nvPr/>
        </p:nvSpPr>
        <p:spPr>
          <a:xfrm rot="4798487">
            <a:off x="1862938" y="793165"/>
            <a:ext cx="627534" cy="769656"/>
          </a:xfrm>
          <a:prstGeom prst="ellipse">
            <a:avLst/>
          </a:prstGeom>
          <a:noFill/>
          <a:ln w="635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8" name="Oval 277"/>
          <p:cNvSpPr/>
          <p:nvPr/>
        </p:nvSpPr>
        <p:spPr>
          <a:xfrm rot="6761888">
            <a:off x="385454" y="1341349"/>
            <a:ext cx="926188" cy="884193"/>
          </a:xfrm>
          <a:prstGeom prst="ellipse">
            <a:avLst/>
          </a:prstGeom>
          <a:noFill/>
          <a:ln w="635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9" name="Oval 278"/>
          <p:cNvSpPr/>
          <p:nvPr/>
        </p:nvSpPr>
        <p:spPr>
          <a:xfrm rot="8225000">
            <a:off x="1191856" y="1827880"/>
            <a:ext cx="867175" cy="1068904"/>
          </a:xfrm>
          <a:prstGeom prst="ellipse">
            <a:avLst/>
          </a:prstGeom>
          <a:noFill/>
          <a:ln w="635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0" name="TextBox 279"/>
          <p:cNvSpPr txBox="1"/>
          <p:nvPr/>
        </p:nvSpPr>
        <p:spPr>
          <a:xfrm>
            <a:off x="2186393" y="1430850"/>
            <a:ext cx="410030" cy="246221"/>
          </a:xfrm>
          <a:prstGeom prst="rect">
            <a:avLst/>
          </a:prstGeom>
          <a:noFill/>
          <a:ln>
            <a:noFill/>
          </a:ln>
        </p:spPr>
        <p:txBody>
          <a:bodyPr wrap="square" rtlCol="0">
            <a:spAutoFit/>
          </a:bodyPr>
          <a:lstStyle/>
          <a:p>
            <a:r>
              <a:rPr lang="en-US" sz="1000" dirty="0">
                <a:latin typeface="Arial"/>
                <a:cs typeface="Arial"/>
              </a:rPr>
              <a:t>C1</a:t>
            </a:r>
          </a:p>
        </p:txBody>
      </p:sp>
      <p:sp>
        <p:nvSpPr>
          <p:cNvPr id="281" name="TextBox 280"/>
          <p:cNvSpPr txBox="1"/>
          <p:nvPr/>
        </p:nvSpPr>
        <p:spPr>
          <a:xfrm>
            <a:off x="2101891" y="2518731"/>
            <a:ext cx="410030" cy="246221"/>
          </a:xfrm>
          <a:prstGeom prst="rect">
            <a:avLst/>
          </a:prstGeom>
          <a:noFill/>
          <a:ln>
            <a:noFill/>
          </a:ln>
        </p:spPr>
        <p:txBody>
          <a:bodyPr wrap="square" rtlCol="0">
            <a:spAutoFit/>
          </a:bodyPr>
          <a:lstStyle/>
          <a:p>
            <a:r>
              <a:rPr lang="en-US" sz="1000" dirty="0">
                <a:latin typeface="Arial"/>
                <a:cs typeface="Arial"/>
              </a:rPr>
              <a:t>C2</a:t>
            </a:r>
          </a:p>
        </p:txBody>
      </p:sp>
      <p:sp>
        <p:nvSpPr>
          <p:cNvPr id="282" name="TextBox 281"/>
          <p:cNvSpPr txBox="1"/>
          <p:nvPr/>
        </p:nvSpPr>
        <p:spPr>
          <a:xfrm>
            <a:off x="678949" y="1369634"/>
            <a:ext cx="410030" cy="246221"/>
          </a:xfrm>
          <a:prstGeom prst="rect">
            <a:avLst/>
          </a:prstGeom>
          <a:noFill/>
          <a:ln>
            <a:noFill/>
          </a:ln>
        </p:spPr>
        <p:txBody>
          <a:bodyPr wrap="square" rtlCol="0">
            <a:spAutoFit/>
          </a:bodyPr>
          <a:lstStyle/>
          <a:p>
            <a:r>
              <a:rPr lang="en-US" sz="1000" dirty="0">
                <a:latin typeface="Arial"/>
                <a:cs typeface="Arial"/>
              </a:rPr>
              <a:t>C3</a:t>
            </a:r>
          </a:p>
        </p:txBody>
      </p:sp>
      <p:sp>
        <p:nvSpPr>
          <p:cNvPr id="71" name="Oval 70"/>
          <p:cNvSpPr/>
          <p:nvPr/>
        </p:nvSpPr>
        <p:spPr>
          <a:xfrm rot="7661316">
            <a:off x="331432" y="3871418"/>
            <a:ext cx="1258618" cy="808612"/>
          </a:xfrm>
          <a:prstGeom prst="ellipse">
            <a:avLst/>
          </a:prstGeom>
          <a:noFill/>
          <a:ln w="635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Oval 73"/>
          <p:cNvSpPr/>
          <p:nvPr/>
        </p:nvSpPr>
        <p:spPr>
          <a:xfrm rot="21232505">
            <a:off x="1290131" y="4200747"/>
            <a:ext cx="959045" cy="1145693"/>
          </a:xfrm>
          <a:prstGeom prst="ellipse">
            <a:avLst/>
          </a:prstGeom>
          <a:noFill/>
          <a:ln w="635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TextBox 71"/>
          <p:cNvSpPr txBox="1"/>
          <p:nvPr/>
        </p:nvSpPr>
        <p:spPr>
          <a:xfrm>
            <a:off x="467371" y="3735360"/>
            <a:ext cx="410030" cy="246221"/>
          </a:xfrm>
          <a:prstGeom prst="rect">
            <a:avLst/>
          </a:prstGeom>
          <a:noFill/>
          <a:ln>
            <a:noFill/>
          </a:ln>
        </p:spPr>
        <p:txBody>
          <a:bodyPr wrap="square" rtlCol="0">
            <a:spAutoFit/>
          </a:bodyPr>
          <a:lstStyle/>
          <a:p>
            <a:r>
              <a:rPr lang="en-US" sz="1000" dirty="0">
                <a:latin typeface="Arial"/>
                <a:cs typeface="Arial"/>
              </a:rPr>
              <a:t>C1</a:t>
            </a:r>
          </a:p>
        </p:txBody>
      </p:sp>
      <p:sp>
        <p:nvSpPr>
          <p:cNvPr id="73" name="TextBox 72"/>
          <p:cNvSpPr txBox="1"/>
          <p:nvPr/>
        </p:nvSpPr>
        <p:spPr>
          <a:xfrm>
            <a:off x="1876995" y="4060323"/>
            <a:ext cx="410030" cy="246221"/>
          </a:xfrm>
          <a:prstGeom prst="rect">
            <a:avLst/>
          </a:prstGeom>
          <a:noFill/>
          <a:ln>
            <a:noFill/>
          </a:ln>
        </p:spPr>
        <p:txBody>
          <a:bodyPr wrap="square" rtlCol="0">
            <a:spAutoFit/>
          </a:bodyPr>
          <a:lstStyle/>
          <a:p>
            <a:r>
              <a:rPr lang="en-US" sz="1000" dirty="0">
                <a:latin typeface="Arial"/>
                <a:cs typeface="Arial"/>
              </a:rPr>
              <a:t>C2</a:t>
            </a:r>
          </a:p>
        </p:txBody>
      </p:sp>
      <p:sp>
        <p:nvSpPr>
          <p:cNvPr id="75" name="TextBox 74"/>
          <p:cNvSpPr txBox="1"/>
          <p:nvPr/>
        </p:nvSpPr>
        <p:spPr>
          <a:xfrm rot="16200000">
            <a:off x="2892263" y="940441"/>
            <a:ext cx="772506" cy="246222"/>
          </a:xfrm>
          <a:prstGeom prst="rect">
            <a:avLst/>
          </a:prstGeom>
          <a:solidFill>
            <a:schemeClr val="bg1"/>
          </a:solidFill>
        </p:spPr>
        <p:txBody>
          <a:bodyPr wrap="square" rtlCol="0">
            <a:spAutoFit/>
          </a:bodyPr>
          <a:lstStyle/>
          <a:p>
            <a:r>
              <a:rPr lang="en-US" sz="1000" dirty="0"/>
              <a:t>Log  TPM</a:t>
            </a:r>
          </a:p>
        </p:txBody>
      </p:sp>
      <p:pic>
        <p:nvPicPr>
          <p:cNvPr id="77" name="Picture 76" descr="Breton_violinV4.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50763" y="308947"/>
            <a:ext cx="1645920" cy="1645920"/>
          </a:xfrm>
          <a:prstGeom prst="rect">
            <a:avLst/>
          </a:prstGeom>
        </p:spPr>
      </p:pic>
      <p:pic>
        <p:nvPicPr>
          <p:cNvPr id="78" name="Picture 77" descr="Breton_violinV4.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13001" y="1937269"/>
            <a:ext cx="1645920" cy="1645920"/>
          </a:xfrm>
          <a:prstGeom prst="rect">
            <a:avLst/>
          </a:prstGeom>
        </p:spPr>
      </p:pic>
      <p:sp>
        <p:nvSpPr>
          <p:cNvPr id="80" name="TextBox 79"/>
          <p:cNvSpPr txBox="1"/>
          <p:nvPr/>
        </p:nvSpPr>
        <p:spPr>
          <a:xfrm>
            <a:off x="5224080" y="1951374"/>
            <a:ext cx="621778" cy="246221"/>
          </a:xfrm>
          <a:prstGeom prst="rect">
            <a:avLst/>
          </a:prstGeom>
          <a:noFill/>
          <a:ln>
            <a:noFill/>
          </a:ln>
        </p:spPr>
        <p:txBody>
          <a:bodyPr wrap="square" rtlCol="0">
            <a:spAutoFit/>
          </a:bodyPr>
          <a:lstStyle/>
          <a:p>
            <a:r>
              <a:rPr lang="en-US" sz="1000" dirty="0">
                <a:latin typeface="Arial"/>
                <a:cs typeface="Arial"/>
              </a:rPr>
              <a:t>SIRPA</a:t>
            </a:r>
          </a:p>
        </p:txBody>
      </p:sp>
      <p:pic>
        <p:nvPicPr>
          <p:cNvPr id="82" name="Picture 81" descr="villani_violinplot.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31684" y="3816633"/>
            <a:ext cx="1645920" cy="1645920"/>
          </a:xfrm>
          <a:prstGeom prst="rect">
            <a:avLst/>
          </a:prstGeom>
        </p:spPr>
      </p:pic>
      <p:pic>
        <p:nvPicPr>
          <p:cNvPr id="83" name="Picture 82" descr="villani_violinplot.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08094" y="3816633"/>
            <a:ext cx="1645920" cy="1645920"/>
          </a:xfrm>
          <a:prstGeom prst="rect">
            <a:avLst/>
          </a:prstGeom>
        </p:spPr>
      </p:pic>
      <p:sp>
        <p:nvSpPr>
          <p:cNvPr id="33" name="TextBox 32"/>
          <p:cNvSpPr txBox="1"/>
          <p:nvPr/>
        </p:nvSpPr>
        <p:spPr>
          <a:xfrm rot="16200000">
            <a:off x="1491234" y="4452100"/>
            <a:ext cx="1897215" cy="246221"/>
          </a:xfrm>
          <a:prstGeom prst="rect">
            <a:avLst/>
          </a:prstGeom>
          <a:solidFill>
            <a:schemeClr val="bg1"/>
          </a:solidFill>
        </p:spPr>
        <p:txBody>
          <a:bodyPr wrap="square" rtlCol="0">
            <a:spAutoFit/>
          </a:bodyPr>
          <a:lstStyle/>
          <a:p>
            <a:r>
              <a:rPr lang="en-US" sz="1000" dirty="0"/>
              <a:t>Log 10 normalized expression</a:t>
            </a:r>
          </a:p>
        </p:txBody>
      </p:sp>
      <p:sp>
        <p:nvSpPr>
          <p:cNvPr id="34" name="TextBox 33"/>
          <p:cNvSpPr txBox="1"/>
          <p:nvPr/>
        </p:nvSpPr>
        <p:spPr>
          <a:xfrm rot="16200000">
            <a:off x="2366642" y="2464350"/>
            <a:ext cx="1722152" cy="246220"/>
          </a:xfrm>
          <a:prstGeom prst="rect">
            <a:avLst/>
          </a:prstGeom>
          <a:solidFill>
            <a:schemeClr val="bg1"/>
          </a:solidFill>
        </p:spPr>
        <p:txBody>
          <a:bodyPr wrap="square" rtlCol="0">
            <a:spAutoFit/>
          </a:bodyPr>
          <a:lstStyle/>
          <a:p>
            <a:r>
              <a:rPr lang="en-US" sz="1000" dirty="0"/>
              <a:t>Log10 </a:t>
            </a:r>
            <a:r>
              <a:rPr lang="en-US" sz="1000" i="1" dirty="0"/>
              <a:t>IRF8/ IRF4 </a:t>
            </a:r>
            <a:r>
              <a:rPr lang="en-US" sz="1000" dirty="0"/>
              <a:t>ratio</a:t>
            </a:r>
          </a:p>
        </p:txBody>
      </p:sp>
      <p:sp>
        <p:nvSpPr>
          <p:cNvPr id="35" name="TextBox 34"/>
          <p:cNvSpPr txBox="1"/>
          <p:nvPr/>
        </p:nvSpPr>
        <p:spPr>
          <a:xfrm rot="16200000">
            <a:off x="4601471" y="4295797"/>
            <a:ext cx="1602880" cy="246221"/>
          </a:xfrm>
          <a:prstGeom prst="rect">
            <a:avLst/>
          </a:prstGeom>
          <a:solidFill>
            <a:schemeClr val="bg1"/>
          </a:solidFill>
        </p:spPr>
        <p:txBody>
          <a:bodyPr wrap="square" rtlCol="0">
            <a:spAutoFit/>
          </a:bodyPr>
          <a:lstStyle/>
          <a:p>
            <a:r>
              <a:rPr lang="en-US" sz="1000" dirty="0"/>
              <a:t>Log10 </a:t>
            </a:r>
            <a:r>
              <a:rPr lang="en-US" sz="1000" i="1" dirty="0"/>
              <a:t>IRF8/ IRF4 </a:t>
            </a:r>
            <a:r>
              <a:rPr lang="en-US" sz="1000" dirty="0"/>
              <a:t>ratio</a:t>
            </a:r>
          </a:p>
        </p:txBody>
      </p:sp>
      <p:sp>
        <p:nvSpPr>
          <p:cNvPr id="36" name="TextBox 35"/>
          <p:cNvSpPr txBox="1"/>
          <p:nvPr/>
        </p:nvSpPr>
        <p:spPr>
          <a:xfrm>
            <a:off x="3922912" y="266281"/>
            <a:ext cx="621778" cy="246221"/>
          </a:xfrm>
          <a:prstGeom prst="rect">
            <a:avLst/>
          </a:prstGeom>
          <a:solidFill>
            <a:schemeClr val="bg1"/>
          </a:solidFill>
          <a:ln>
            <a:noFill/>
          </a:ln>
        </p:spPr>
        <p:txBody>
          <a:bodyPr wrap="square" rtlCol="0">
            <a:spAutoFit/>
          </a:bodyPr>
          <a:lstStyle/>
          <a:p>
            <a:r>
              <a:rPr lang="en-US" sz="1000" dirty="0">
                <a:latin typeface="Arial"/>
                <a:cs typeface="Arial"/>
              </a:rPr>
              <a:t>IRF8</a:t>
            </a:r>
          </a:p>
        </p:txBody>
      </p:sp>
      <p:sp>
        <p:nvSpPr>
          <p:cNvPr id="38" name="TextBox 37"/>
          <p:cNvSpPr txBox="1"/>
          <p:nvPr/>
        </p:nvSpPr>
        <p:spPr>
          <a:xfrm>
            <a:off x="5420086" y="268704"/>
            <a:ext cx="621778" cy="246221"/>
          </a:xfrm>
          <a:prstGeom prst="rect">
            <a:avLst/>
          </a:prstGeom>
          <a:solidFill>
            <a:schemeClr val="bg1"/>
          </a:solidFill>
          <a:ln>
            <a:noFill/>
          </a:ln>
        </p:spPr>
        <p:txBody>
          <a:bodyPr wrap="square" rtlCol="0">
            <a:spAutoFit/>
          </a:bodyPr>
          <a:lstStyle/>
          <a:p>
            <a:r>
              <a:rPr lang="en-US" sz="1000" dirty="0">
                <a:latin typeface="Arial"/>
                <a:cs typeface="Arial"/>
              </a:rPr>
              <a:t>IRF4</a:t>
            </a:r>
          </a:p>
        </p:txBody>
      </p:sp>
      <p:sp>
        <p:nvSpPr>
          <p:cNvPr id="39" name="TextBox 38"/>
          <p:cNvSpPr txBox="1"/>
          <p:nvPr/>
        </p:nvSpPr>
        <p:spPr>
          <a:xfrm>
            <a:off x="3577829" y="1913486"/>
            <a:ext cx="989387" cy="246221"/>
          </a:xfrm>
          <a:prstGeom prst="rect">
            <a:avLst/>
          </a:prstGeom>
          <a:solidFill>
            <a:schemeClr val="bg1"/>
          </a:solidFill>
          <a:ln>
            <a:noFill/>
          </a:ln>
        </p:spPr>
        <p:txBody>
          <a:bodyPr wrap="square" rtlCol="0">
            <a:spAutoFit/>
          </a:bodyPr>
          <a:lstStyle/>
          <a:p>
            <a:r>
              <a:rPr lang="en-US" sz="1000" dirty="0">
                <a:latin typeface="Arial"/>
                <a:cs typeface="Arial"/>
              </a:rPr>
              <a:t>IRF8/IRF4</a:t>
            </a:r>
          </a:p>
        </p:txBody>
      </p:sp>
      <p:sp>
        <p:nvSpPr>
          <p:cNvPr id="40" name="TextBox 39"/>
          <p:cNvSpPr txBox="1"/>
          <p:nvPr/>
        </p:nvSpPr>
        <p:spPr>
          <a:xfrm>
            <a:off x="2952252" y="3764410"/>
            <a:ext cx="621778" cy="246221"/>
          </a:xfrm>
          <a:prstGeom prst="rect">
            <a:avLst/>
          </a:prstGeom>
          <a:solidFill>
            <a:schemeClr val="bg1"/>
          </a:solidFill>
          <a:ln>
            <a:noFill/>
          </a:ln>
        </p:spPr>
        <p:txBody>
          <a:bodyPr wrap="square" rtlCol="0">
            <a:spAutoFit/>
          </a:bodyPr>
          <a:lstStyle/>
          <a:p>
            <a:r>
              <a:rPr lang="en-US" sz="1000" dirty="0">
                <a:latin typeface="Arial"/>
                <a:cs typeface="Arial"/>
              </a:rPr>
              <a:t>IRF8</a:t>
            </a:r>
          </a:p>
        </p:txBody>
      </p:sp>
      <p:sp>
        <p:nvSpPr>
          <p:cNvPr id="41" name="TextBox 40"/>
          <p:cNvSpPr txBox="1"/>
          <p:nvPr/>
        </p:nvSpPr>
        <p:spPr>
          <a:xfrm>
            <a:off x="4425272" y="3764410"/>
            <a:ext cx="621778" cy="246221"/>
          </a:xfrm>
          <a:prstGeom prst="rect">
            <a:avLst/>
          </a:prstGeom>
          <a:solidFill>
            <a:schemeClr val="bg1"/>
          </a:solidFill>
          <a:ln>
            <a:noFill/>
          </a:ln>
        </p:spPr>
        <p:txBody>
          <a:bodyPr wrap="square" rtlCol="0">
            <a:spAutoFit/>
          </a:bodyPr>
          <a:lstStyle/>
          <a:p>
            <a:r>
              <a:rPr lang="en-US" sz="1000" dirty="0">
                <a:latin typeface="Arial"/>
                <a:cs typeface="Arial"/>
              </a:rPr>
              <a:t>IRF4</a:t>
            </a:r>
          </a:p>
        </p:txBody>
      </p:sp>
      <p:sp>
        <p:nvSpPr>
          <p:cNvPr id="42" name="TextBox 41"/>
          <p:cNvSpPr txBox="1"/>
          <p:nvPr/>
        </p:nvSpPr>
        <p:spPr>
          <a:xfrm>
            <a:off x="5745324" y="3764411"/>
            <a:ext cx="989387" cy="246221"/>
          </a:xfrm>
          <a:prstGeom prst="rect">
            <a:avLst/>
          </a:prstGeom>
          <a:solidFill>
            <a:schemeClr val="bg1"/>
          </a:solidFill>
          <a:ln>
            <a:noFill/>
          </a:ln>
        </p:spPr>
        <p:txBody>
          <a:bodyPr wrap="square" rtlCol="0">
            <a:spAutoFit/>
          </a:bodyPr>
          <a:lstStyle/>
          <a:p>
            <a:r>
              <a:rPr lang="en-US" sz="1000" dirty="0">
                <a:latin typeface="Arial"/>
                <a:cs typeface="Arial"/>
              </a:rPr>
              <a:t>IRF8/IRF4</a:t>
            </a:r>
          </a:p>
        </p:txBody>
      </p:sp>
      <p:sp>
        <p:nvSpPr>
          <p:cNvPr id="43" name="TextBox 42"/>
          <p:cNvSpPr txBox="1"/>
          <p:nvPr/>
        </p:nvSpPr>
        <p:spPr>
          <a:xfrm rot="16200000">
            <a:off x="4507473" y="2628035"/>
            <a:ext cx="772506" cy="246222"/>
          </a:xfrm>
          <a:prstGeom prst="rect">
            <a:avLst/>
          </a:prstGeom>
          <a:solidFill>
            <a:schemeClr val="bg1"/>
          </a:solidFill>
        </p:spPr>
        <p:txBody>
          <a:bodyPr wrap="square" rtlCol="0">
            <a:spAutoFit/>
          </a:bodyPr>
          <a:lstStyle/>
          <a:p>
            <a:r>
              <a:rPr lang="en-US" sz="1000" dirty="0"/>
              <a:t>Log  TPM</a:t>
            </a:r>
          </a:p>
        </p:txBody>
      </p:sp>
      <p:grpSp>
        <p:nvGrpSpPr>
          <p:cNvPr id="44" name="Group 43"/>
          <p:cNvGrpSpPr/>
          <p:nvPr/>
        </p:nvGrpSpPr>
        <p:grpSpPr>
          <a:xfrm>
            <a:off x="423832" y="799357"/>
            <a:ext cx="821358" cy="493975"/>
            <a:chOff x="2587452" y="3551145"/>
            <a:chExt cx="821358" cy="493975"/>
          </a:xfrm>
        </p:grpSpPr>
        <p:sp>
          <p:nvSpPr>
            <p:cNvPr id="45" name="Oval 44"/>
            <p:cNvSpPr>
              <a:spLocks/>
            </p:cNvSpPr>
            <p:nvPr/>
          </p:nvSpPr>
          <p:spPr>
            <a:xfrm>
              <a:off x="2587452" y="3649390"/>
              <a:ext cx="45720" cy="45720"/>
            </a:xfrm>
            <a:prstGeom prst="ellipse">
              <a:avLst/>
            </a:prstGeom>
            <a:solidFill>
              <a:schemeClr val="accent6">
                <a:lumMod val="75000"/>
              </a:schemeClr>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46" name="TextBox 45"/>
            <p:cNvSpPr txBox="1"/>
            <p:nvPr/>
          </p:nvSpPr>
          <p:spPr>
            <a:xfrm>
              <a:off x="2642243" y="3551145"/>
              <a:ext cx="766567" cy="215444"/>
            </a:xfrm>
            <a:prstGeom prst="rect">
              <a:avLst/>
            </a:prstGeom>
            <a:noFill/>
          </p:spPr>
          <p:txBody>
            <a:bodyPr wrap="square" rtlCol="0">
              <a:spAutoFit/>
            </a:bodyPr>
            <a:lstStyle/>
            <a:p>
              <a:r>
                <a:rPr lang="en-US" sz="800" dirty="0">
                  <a:latin typeface="Arial"/>
                  <a:cs typeface="Arial"/>
                </a:rPr>
                <a:t>pre-</a:t>
              </a:r>
              <a:r>
                <a:rPr lang="en-US" sz="800" dirty="0" err="1">
                  <a:latin typeface="Arial"/>
                  <a:cs typeface="Arial"/>
                </a:rPr>
                <a:t>cDC</a:t>
              </a:r>
              <a:endParaRPr lang="en-US" sz="800" dirty="0">
                <a:latin typeface="Arial"/>
                <a:cs typeface="Arial"/>
              </a:endParaRPr>
            </a:p>
          </p:txBody>
        </p:sp>
        <p:sp>
          <p:nvSpPr>
            <p:cNvPr id="47" name="Oval 46"/>
            <p:cNvSpPr>
              <a:spLocks/>
            </p:cNvSpPr>
            <p:nvPr/>
          </p:nvSpPr>
          <p:spPr>
            <a:xfrm>
              <a:off x="2587453" y="3788656"/>
              <a:ext cx="45719" cy="45719"/>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48" name="Oval 47"/>
            <p:cNvSpPr/>
            <p:nvPr/>
          </p:nvSpPr>
          <p:spPr>
            <a:xfrm>
              <a:off x="2587453" y="3927920"/>
              <a:ext cx="45719" cy="45719"/>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49" name="TextBox 48"/>
            <p:cNvSpPr txBox="1"/>
            <p:nvPr/>
          </p:nvSpPr>
          <p:spPr>
            <a:xfrm>
              <a:off x="2633192" y="3690411"/>
              <a:ext cx="641990" cy="215444"/>
            </a:xfrm>
            <a:prstGeom prst="rect">
              <a:avLst/>
            </a:prstGeom>
            <a:noFill/>
          </p:spPr>
          <p:txBody>
            <a:bodyPr wrap="square" rtlCol="0">
              <a:spAutoFit/>
            </a:bodyPr>
            <a:lstStyle/>
            <a:p>
              <a:r>
                <a:rPr lang="en-US" sz="800" dirty="0">
                  <a:latin typeface="Arial"/>
                  <a:cs typeface="Arial"/>
                </a:rPr>
                <a:t>cDC2</a:t>
              </a:r>
            </a:p>
          </p:txBody>
        </p:sp>
        <p:sp>
          <p:nvSpPr>
            <p:cNvPr id="50" name="TextBox 49"/>
            <p:cNvSpPr txBox="1"/>
            <p:nvPr/>
          </p:nvSpPr>
          <p:spPr>
            <a:xfrm>
              <a:off x="2633192" y="3829676"/>
              <a:ext cx="641990" cy="215444"/>
            </a:xfrm>
            <a:prstGeom prst="rect">
              <a:avLst/>
            </a:prstGeom>
            <a:noFill/>
          </p:spPr>
          <p:txBody>
            <a:bodyPr wrap="square" rtlCol="0">
              <a:spAutoFit/>
            </a:bodyPr>
            <a:lstStyle/>
            <a:p>
              <a:r>
                <a:rPr lang="en-US" sz="800" dirty="0">
                  <a:latin typeface="Arial"/>
                  <a:cs typeface="Arial"/>
                </a:rPr>
                <a:t>cDC1</a:t>
              </a:r>
            </a:p>
          </p:txBody>
        </p:sp>
      </p:grpSp>
      <p:sp>
        <p:nvSpPr>
          <p:cNvPr id="51" name="TextBox 50"/>
          <p:cNvSpPr txBox="1"/>
          <p:nvPr/>
        </p:nvSpPr>
        <p:spPr>
          <a:xfrm>
            <a:off x="-9952" y="510825"/>
            <a:ext cx="372636" cy="276999"/>
          </a:xfrm>
          <a:prstGeom prst="rect">
            <a:avLst/>
          </a:prstGeom>
          <a:noFill/>
          <a:ln>
            <a:noFill/>
          </a:ln>
        </p:spPr>
        <p:txBody>
          <a:bodyPr wrap="square" rtlCol="0">
            <a:spAutoFit/>
          </a:bodyPr>
          <a:lstStyle/>
          <a:p>
            <a:r>
              <a:rPr lang="en-US" sz="1200" dirty="0">
                <a:latin typeface="Arial"/>
                <a:cs typeface="Arial"/>
              </a:rPr>
              <a:t>I</a:t>
            </a:r>
          </a:p>
        </p:txBody>
      </p:sp>
      <p:sp>
        <p:nvSpPr>
          <p:cNvPr id="52" name="TextBox 51"/>
          <p:cNvSpPr txBox="1"/>
          <p:nvPr/>
        </p:nvSpPr>
        <p:spPr>
          <a:xfrm>
            <a:off x="3130800" y="244402"/>
            <a:ext cx="372636" cy="276999"/>
          </a:xfrm>
          <a:prstGeom prst="rect">
            <a:avLst/>
          </a:prstGeom>
          <a:noFill/>
          <a:ln>
            <a:noFill/>
          </a:ln>
        </p:spPr>
        <p:txBody>
          <a:bodyPr wrap="square" rtlCol="0">
            <a:spAutoFit/>
          </a:bodyPr>
          <a:lstStyle/>
          <a:p>
            <a:r>
              <a:rPr lang="en-US" sz="1200" dirty="0">
                <a:latin typeface="Arial"/>
                <a:cs typeface="Arial"/>
              </a:rPr>
              <a:t>II</a:t>
            </a:r>
          </a:p>
        </p:txBody>
      </p:sp>
      <p:sp>
        <p:nvSpPr>
          <p:cNvPr id="53" name="TextBox 52"/>
          <p:cNvSpPr txBox="1"/>
          <p:nvPr/>
        </p:nvSpPr>
        <p:spPr>
          <a:xfrm>
            <a:off x="4893762" y="239686"/>
            <a:ext cx="372636" cy="276999"/>
          </a:xfrm>
          <a:prstGeom prst="rect">
            <a:avLst/>
          </a:prstGeom>
          <a:noFill/>
          <a:ln>
            <a:noFill/>
          </a:ln>
        </p:spPr>
        <p:txBody>
          <a:bodyPr wrap="square" rtlCol="0">
            <a:spAutoFit/>
          </a:bodyPr>
          <a:lstStyle/>
          <a:p>
            <a:r>
              <a:rPr lang="en-US" sz="1200" dirty="0">
                <a:latin typeface="Arial"/>
                <a:cs typeface="Arial"/>
              </a:rPr>
              <a:t>III</a:t>
            </a:r>
          </a:p>
        </p:txBody>
      </p:sp>
      <p:sp>
        <p:nvSpPr>
          <p:cNvPr id="54" name="TextBox 53"/>
          <p:cNvSpPr txBox="1"/>
          <p:nvPr/>
        </p:nvSpPr>
        <p:spPr>
          <a:xfrm>
            <a:off x="3141694" y="1922945"/>
            <a:ext cx="372636" cy="276999"/>
          </a:xfrm>
          <a:prstGeom prst="rect">
            <a:avLst/>
          </a:prstGeom>
          <a:noFill/>
          <a:ln>
            <a:noFill/>
          </a:ln>
        </p:spPr>
        <p:txBody>
          <a:bodyPr wrap="square" rtlCol="0">
            <a:spAutoFit/>
          </a:bodyPr>
          <a:lstStyle/>
          <a:p>
            <a:r>
              <a:rPr lang="en-US" sz="1200" dirty="0">
                <a:latin typeface="Arial"/>
                <a:cs typeface="Arial"/>
              </a:rPr>
              <a:t>IV</a:t>
            </a:r>
          </a:p>
        </p:txBody>
      </p:sp>
      <p:sp>
        <p:nvSpPr>
          <p:cNvPr id="55" name="TextBox 54"/>
          <p:cNvSpPr txBox="1"/>
          <p:nvPr/>
        </p:nvSpPr>
        <p:spPr>
          <a:xfrm>
            <a:off x="4922291" y="1962757"/>
            <a:ext cx="372636" cy="276999"/>
          </a:xfrm>
          <a:prstGeom prst="rect">
            <a:avLst/>
          </a:prstGeom>
          <a:noFill/>
          <a:ln>
            <a:noFill/>
          </a:ln>
        </p:spPr>
        <p:txBody>
          <a:bodyPr wrap="square" rtlCol="0">
            <a:spAutoFit/>
          </a:bodyPr>
          <a:lstStyle/>
          <a:p>
            <a:r>
              <a:rPr lang="en-US" sz="1200" dirty="0">
                <a:latin typeface="Arial"/>
                <a:cs typeface="Arial"/>
              </a:rPr>
              <a:t>V</a:t>
            </a:r>
          </a:p>
        </p:txBody>
      </p:sp>
      <p:sp>
        <p:nvSpPr>
          <p:cNvPr id="56" name="TextBox 55"/>
          <p:cNvSpPr txBox="1"/>
          <p:nvPr/>
        </p:nvSpPr>
        <p:spPr>
          <a:xfrm>
            <a:off x="-16558" y="3540284"/>
            <a:ext cx="372636" cy="276999"/>
          </a:xfrm>
          <a:prstGeom prst="rect">
            <a:avLst/>
          </a:prstGeom>
          <a:noFill/>
          <a:ln>
            <a:noFill/>
          </a:ln>
        </p:spPr>
        <p:txBody>
          <a:bodyPr wrap="square" rtlCol="0">
            <a:spAutoFit/>
          </a:bodyPr>
          <a:lstStyle/>
          <a:p>
            <a:r>
              <a:rPr lang="en-US" sz="1200" dirty="0">
                <a:latin typeface="Arial"/>
                <a:cs typeface="Arial"/>
              </a:rPr>
              <a:t>I</a:t>
            </a:r>
          </a:p>
        </p:txBody>
      </p:sp>
      <p:sp>
        <p:nvSpPr>
          <p:cNvPr id="57" name="TextBox 56"/>
          <p:cNvSpPr txBox="1"/>
          <p:nvPr/>
        </p:nvSpPr>
        <p:spPr>
          <a:xfrm>
            <a:off x="2312721" y="3587784"/>
            <a:ext cx="338686" cy="276999"/>
          </a:xfrm>
          <a:prstGeom prst="rect">
            <a:avLst/>
          </a:prstGeom>
          <a:noFill/>
          <a:ln>
            <a:noFill/>
          </a:ln>
        </p:spPr>
        <p:txBody>
          <a:bodyPr wrap="square" rtlCol="0">
            <a:spAutoFit/>
          </a:bodyPr>
          <a:lstStyle/>
          <a:p>
            <a:r>
              <a:rPr lang="en-US" sz="1200" dirty="0">
                <a:latin typeface="Arial"/>
                <a:cs typeface="Arial"/>
              </a:rPr>
              <a:t>II</a:t>
            </a:r>
          </a:p>
        </p:txBody>
      </p:sp>
      <p:sp>
        <p:nvSpPr>
          <p:cNvPr id="58" name="TextBox 57"/>
          <p:cNvSpPr txBox="1"/>
          <p:nvPr/>
        </p:nvSpPr>
        <p:spPr>
          <a:xfrm>
            <a:off x="3745480" y="3587784"/>
            <a:ext cx="338686" cy="276999"/>
          </a:xfrm>
          <a:prstGeom prst="rect">
            <a:avLst/>
          </a:prstGeom>
          <a:noFill/>
          <a:ln>
            <a:noFill/>
          </a:ln>
        </p:spPr>
        <p:txBody>
          <a:bodyPr wrap="square" rtlCol="0">
            <a:spAutoFit/>
          </a:bodyPr>
          <a:lstStyle/>
          <a:p>
            <a:r>
              <a:rPr lang="en-US" sz="1200" dirty="0">
                <a:latin typeface="Arial"/>
                <a:cs typeface="Arial"/>
              </a:rPr>
              <a:t>III</a:t>
            </a:r>
          </a:p>
        </p:txBody>
      </p:sp>
      <p:sp>
        <p:nvSpPr>
          <p:cNvPr id="59" name="TextBox 58"/>
          <p:cNvSpPr txBox="1"/>
          <p:nvPr/>
        </p:nvSpPr>
        <p:spPr>
          <a:xfrm>
            <a:off x="5169856" y="3587784"/>
            <a:ext cx="338686" cy="276999"/>
          </a:xfrm>
          <a:prstGeom prst="rect">
            <a:avLst/>
          </a:prstGeom>
          <a:noFill/>
          <a:ln>
            <a:noFill/>
          </a:ln>
        </p:spPr>
        <p:txBody>
          <a:bodyPr wrap="square" rtlCol="0">
            <a:spAutoFit/>
          </a:bodyPr>
          <a:lstStyle/>
          <a:p>
            <a:r>
              <a:rPr lang="en-US" sz="1200" dirty="0">
                <a:latin typeface="Arial"/>
                <a:cs typeface="Arial"/>
              </a:rPr>
              <a:t>IV</a:t>
            </a:r>
          </a:p>
        </p:txBody>
      </p:sp>
      <p:sp>
        <p:nvSpPr>
          <p:cNvPr id="5" name="TextBox 4"/>
          <p:cNvSpPr txBox="1"/>
          <p:nvPr/>
        </p:nvSpPr>
        <p:spPr>
          <a:xfrm>
            <a:off x="-2710465" y="6494253"/>
            <a:ext cx="184666" cy="246221"/>
          </a:xfrm>
          <a:prstGeom prst="rect">
            <a:avLst/>
          </a:prstGeom>
          <a:noFill/>
          <a:ln>
            <a:noFill/>
          </a:ln>
        </p:spPr>
        <p:txBody>
          <a:bodyPr wrap="none" rtlCol="0">
            <a:spAutoFit/>
          </a:bodyPr>
          <a:lstStyle/>
          <a:p>
            <a:endParaRPr lang="en-US" sz="1000" dirty="0">
              <a:latin typeface="Arial"/>
              <a:cs typeface="Arial"/>
            </a:endParaRPr>
          </a:p>
        </p:txBody>
      </p:sp>
      <p:pic>
        <p:nvPicPr>
          <p:cNvPr id="60" name="Picture 5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50763" y="1968607"/>
            <a:ext cx="1645920" cy="1645920"/>
          </a:xfrm>
          <a:prstGeom prst="rect">
            <a:avLst/>
          </a:prstGeom>
        </p:spPr>
      </p:pic>
      <p:sp>
        <p:nvSpPr>
          <p:cNvPr id="62" name="TextBox 61"/>
          <p:cNvSpPr txBox="1"/>
          <p:nvPr/>
        </p:nvSpPr>
        <p:spPr>
          <a:xfrm rot="16200000">
            <a:off x="3057832" y="4541487"/>
            <a:ext cx="1758726" cy="246221"/>
          </a:xfrm>
          <a:prstGeom prst="rect">
            <a:avLst/>
          </a:prstGeom>
          <a:solidFill>
            <a:schemeClr val="bg1"/>
          </a:solidFill>
        </p:spPr>
        <p:txBody>
          <a:bodyPr wrap="square" rtlCol="0">
            <a:spAutoFit/>
          </a:bodyPr>
          <a:lstStyle/>
          <a:p>
            <a:r>
              <a:rPr lang="en-US" sz="1000" dirty="0"/>
              <a:t>Log 10 normalized expression</a:t>
            </a:r>
          </a:p>
        </p:txBody>
      </p:sp>
      <p:pic>
        <p:nvPicPr>
          <p:cNvPr id="63" name="Picture 6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45439" y="5801445"/>
            <a:ext cx="2286000" cy="2286000"/>
          </a:xfrm>
          <a:prstGeom prst="rect">
            <a:avLst/>
          </a:prstGeom>
        </p:spPr>
      </p:pic>
      <p:sp>
        <p:nvSpPr>
          <p:cNvPr id="64" name="Freeform 63"/>
          <p:cNvSpPr/>
          <p:nvPr/>
        </p:nvSpPr>
        <p:spPr>
          <a:xfrm>
            <a:off x="420256" y="7266568"/>
            <a:ext cx="1736366" cy="453490"/>
          </a:xfrm>
          <a:custGeom>
            <a:avLst/>
            <a:gdLst>
              <a:gd name="connsiteX0" fmla="*/ 130629 w 3681351"/>
              <a:gd name="connsiteY0" fmla="*/ 71252 h 973777"/>
              <a:gd name="connsiteX1" fmla="*/ 130629 w 3681351"/>
              <a:gd name="connsiteY1" fmla="*/ 71252 h 973777"/>
              <a:gd name="connsiteX2" fmla="*/ 261257 w 3681351"/>
              <a:gd name="connsiteY2" fmla="*/ 83127 h 973777"/>
              <a:gd name="connsiteX3" fmla="*/ 380011 w 3681351"/>
              <a:gd name="connsiteY3" fmla="*/ 59377 h 973777"/>
              <a:gd name="connsiteX4" fmla="*/ 463138 w 3681351"/>
              <a:gd name="connsiteY4" fmla="*/ 35626 h 973777"/>
              <a:gd name="connsiteX5" fmla="*/ 498764 w 3681351"/>
              <a:gd name="connsiteY5" fmla="*/ 11875 h 973777"/>
              <a:gd name="connsiteX6" fmla="*/ 546265 w 3681351"/>
              <a:gd name="connsiteY6" fmla="*/ 0 h 973777"/>
              <a:gd name="connsiteX7" fmla="*/ 3681351 w 3681351"/>
              <a:gd name="connsiteY7" fmla="*/ 142504 h 973777"/>
              <a:gd name="connsiteX8" fmla="*/ 3633850 w 3681351"/>
              <a:gd name="connsiteY8" fmla="*/ 855023 h 973777"/>
              <a:gd name="connsiteX9" fmla="*/ 510639 w 3681351"/>
              <a:gd name="connsiteY9" fmla="*/ 973777 h 973777"/>
              <a:gd name="connsiteX10" fmla="*/ 0 w 3681351"/>
              <a:gd name="connsiteY10" fmla="*/ 558140 h 973777"/>
              <a:gd name="connsiteX11" fmla="*/ 130629 w 3681351"/>
              <a:gd name="connsiteY11" fmla="*/ 71252 h 973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81351" h="973777">
                <a:moveTo>
                  <a:pt x="130629" y="71252"/>
                </a:moveTo>
                <a:lnTo>
                  <a:pt x="130629" y="71252"/>
                </a:lnTo>
                <a:cubicBezTo>
                  <a:pt x="174172" y="75210"/>
                  <a:pt x="217584" y="85207"/>
                  <a:pt x="261257" y="83127"/>
                </a:cubicBezTo>
                <a:cubicBezTo>
                  <a:pt x="301580" y="81207"/>
                  <a:pt x="340848" y="69168"/>
                  <a:pt x="380011" y="59377"/>
                </a:cubicBezTo>
                <a:cubicBezTo>
                  <a:pt x="439656" y="44465"/>
                  <a:pt x="412028" y="52662"/>
                  <a:pt x="463138" y="35626"/>
                </a:cubicBezTo>
                <a:cubicBezTo>
                  <a:pt x="475013" y="27709"/>
                  <a:pt x="485646" y="17497"/>
                  <a:pt x="498764" y="11875"/>
                </a:cubicBezTo>
                <a:cubicBezTo>
                  <a:pt x="513765" y="5446"/>
                  <a:pt x="546265" y="0"/>
                  <a:pt x="546265" y="0"/>
                </a:cubicBezTo>
                <a:lnTo>
                  <a:pt x="3681351" y="142504"/>
                </a:lnTo>
                <a:lnTo>
                  <a:pt x="3633850" y="855023"/>
                </a:lnTo>
                <a:lnTo>
                  <a:pt x="510639" y="973777"/>
                </a:lnTo>
                <a:lnTo>
                  <a:pt x="0" y="558140"/>
                </a:lnTo>
                <a:lnTo>
                  <a:pt x="130629" y="71252"/>
                </a:lnTo>
                <a:close/>
              </a:path>
            </a:pathLst>
          </a:custGeom>
          <a:no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Freeform 64"/>
          <p:cNvSpPr/>
          <p:nvPr/>
        </p:nvSpPr>
        <p:spPr>
          <a:xfrm>
            <a:off x="490672" y="6501462"/>
            <a:ext cx="990689" cy="659987"/>
          </a:xfrm>
          <a:custGeom>
            <a:avLst/>
            <a:gdLst>
              <a:gd name="connsiteX0" fmla="*/ 570015 w 2315688"/>
              <a:gd name="connsiteY0" fmla="*/ 261257 h 1401289"/>
              <a:gd name="connsiteX1" fmla="*/ 570015 w 2315688"/>
              <a:gd name="connsiteY1" fmla="*/ 261257 h 1401289"/>
              <a:gd name="connsiteX2" fmla="*/ 629392 w 2315688"/>
              <a:gd name="connsiteY2" fmla="*/ 178130 h 1401289"/>
              <a:gd name="connsiteX3" fmla="*/ 665018 w 2315688"/>
              <a:gd name="connsiteY3" fmla="*/ 154379 h 1401289"/>
              <a:gd name="connsiteX4" fmla="*/ 688769 w 2315688"/>
              <a:gd name="connsiteY4" fmla="*/ 118753 h 1401289"/>
              <a:gd name="connsiteX5" fmla="*/ 724395 w 2315688"/>
              <a:gd name="connsiteY5" fmla="*/ 83127 h 1401289"/>
              <a:gd name="connsiteX6" fmla="*/ 783771 w 2315688"/>
              <a:gd name="connsiteY6" fmla="*/ 23751 h 1401289"/>
              <a:gd name="connsiteX7" fmla="*/ 1211283 w 2315688"/>
              <a:gd name="connsiteY7" fmla="*/ 11876 h 1401289"/>
              <a:gd name="connsiteX8" fmla="*/ 1282535 w 2315688"/>
              <a:gd name="connsiteY8" fmla="*/ 0 h 1401289"/>
              <a:gd name="connsiteX9" fmla="*/ 1520041 w 2315688"/>
              <a:gd name="connsiteY9" fmla="*/ 35626 h 1401289"/>
              <a:gd name="connsiteX10" fmla="*/ 1591293 w 2315688"/>
              <a:gd name="connsiteY10" fmla="*/ 59377 h 1401289"/>
              <a:gd name="connsiteX11" fmla="*/ 1816924 w 2315688"/>
              <a:gd name="connsiteY11" fmla="*/ 83127 h 1401289"/>
              <a:gd name="connsiteX12" fmla="*/ 1900052 w 2315688"/>
              <a:gd name="connsiteY12" fmla="*/ 106878 h 1401289"/>
              <a:gd name="connsiteX13" fmla="*/ 1971304 w 2315688"/>
              <a:gd name="connsiteY13" fmla="*/ 154379 h 1401289"/>
              <a:gd name="connsiteX14" fmla="*/ 2030680 w 2315688"/>
              <a:gd name="connsiteY14" fmla="*/ 213756 h 1401289"/>
              <a:gd name="connsiteX15" fmla="*/ 2090057 w 2315688"/>
              <a:gd name="connsiteY15" fmla="*/ 273133 h 1401289"/>
              <a:gd name="connsiteX16" fmla="*/ 2125683 w 2315688"/>
              <a:gd name="connsiteY16" fmla="*/ 344385 h 1401289"/>
              <a:gd name="connsiteX17" fmla="*/ 2161309 w 2315688"/>
              <a:gd name="connsiteY17" fmla="*/ 451263 h 1401289"/>
              <a:gd name="connsiteX18" fmla="*/ 2173184 w 2315688"/>
              <a:gd name="connsiteY18" fmla="*/ 486889 h 1401289"/>
              <a:gd name="connsiteX19" fmla="*/ 2196935 w 2315688"/>
              <a:gd name="connsiteY19" fmla="*/ 522514 h 1401289"/>
              <a:gd name="connsiteX20" fmla="*/ 2232561 w 2315688"/>
              <a:gd name="connsiteY20" fmla="*/ 629392 h 1401289"/>
              <a:gd name="connsiteX21" fmla="*/ 2244436 w 2315688"/>
              <a:gd name="connsiteY21" fmla="*/ 665018 h 1401289"/>
              <a:gd name="connsiteX22" fmla="*/ 2256311 w 2315688"/>
              <a:gd name="connsiteY22" fmla="*/ 700644 h 1401289"/>
              <a:gd name="connsiteX23" fmla="*/ 2268187 w 2315688"/>
              <a:gd name="connsiteY23" fmla="*/ 748146 h 1401289"/>
              <a:gd name="connsiteX24" fmla="*/ 2291937 w 2315688"/>
              <a:gd name="connsiteY24" fmla="*/ 831273 h 1401289"/>
              <a:gd name="connsiteX25" fmla="*/ 2303813 w 2315688"/>
              <a:gd name="connsiteY25" fmla="*/ 914400 h 1401289"/>
              <a:gd name="connsiteX26" fmla="*/ 2315688 w 2315688"/>
              <a:gd name="connsiteY26" fmla="*/ 985652 h 1401289"/>
              <a:gd name="connsiteX27" fmla="*/ 2291937 w 2315688"/>
              <a:gd name="connsiteY27" fmla="*/ 1092530 h 1401289"/>
              <a:gd name="connsiteX28" fmla="*/ 2244436 w 2315688"/>
              <a:gd name="connsiteY28" fmla="*/ 1163782 h 1401289"/>
              <a:gd name="connsiteX29" fmla="*/ 2208810 w 2315688"/>
              <a:gd name="connsiteY29" fmla="*/ 1187533 h 1401289"/>
              <a:gd name="connsiteX30" fmla="*/ 2149434 w 2315688"/>
              <a:gd name="connsiteY30" fmla="*/ 1246909 h 1401289"/>
              <a:gd name="connsiteX31" fmla="*/ 2113808 w 2315688"/>
              <a:gd name="connsiteY31" fmla="*/ 1282535 h 1401289"/>
              <a:gd name="connsiteX32" fmla="*/ 2042556 w 2315688"/>
              <a:gd name="connsiteY32" fmla="*/ 1306286 h 1401289"/>
              <a:gd name="connsiteX33" fmla="*/ 2006930 w 2315688"/>
              <a:gd name="connsiteY33" fmla="*/ 1330037 h 1401289"/>
              <a:gd name="connsiteX34" fmla="*/ 1935678 w 2315688"/>
              <a:gd name="connsiteY34" fmla="*/ 1353787 h 1401289"/>
              <a:gd name="connsiteX35" fmla="*/ 1900052 w 2315688"/>
              <a:gd name="connsiteY35" fmla="*/ 1377538 h 1401289"/>
              <a:gd name="connsiteX36" fmla="*/ 1852550 w 2315688"/>
              <a:gd name="connsiteY36" fmla="*/ 1389413 h 1401289"/>
              <a:gd name="connsiteX37" fmla="*/ 1816924 w 2315688"/>
              <a:gd name="connsiteY37" fmla="*/ 1401289 h 1401289"/>
              <a:gd name="connsiteX38" fmla="*/ 1591293 w 2315688"/>
              <a:gd name="connsiteY38" fmla="*/ 1389413 h 1401289"/>
              <a:gd name="connsiteX39" fmla="*/ 878774 w 2315688"/>
              <a:gd name="connsiteY39" fmla="*/ 1377538 h 1401289"/>
              <a:gd name="connsiteX40" fmla="*/ 783771 w 2315688"/>
              <a:gd name="connsiteY40" fmla="*/ 1353787 h 1401289"/>
              <a:gd name="connsiteX41" fmla="*/ 605641 w 2315688"/>
              <a:gd name="connsiteY41" fmla="*/ 1341912 h 1401289"/>
              <a:gd name="connsiteX42" fmla="*/ 249382 w 2315688"/>
              <a:gd name="connsiteY42" fmla="*/ 1318161 h 1401289"/>
              <a:gd name="connsiteX43" fmla="*/ 166254 w 2315688"/>
              <a:gd name="connsiteY43" fmla="*/ 1294411 h 1401289"/>
              <a:gd name="connsiteX44" fmla="*/ 71252 w 2315688"/>
              <a:gd name="connsiteY44" fmla="*/ 1270660 h 1401289"/>
              <a:gd name="connsiteX45" fmla="*/ 11875 w 2315688"/>
              <a:gd name="connsiteY45" fmla="*/ 1199408 h 1401289"/>
              <a:gd name="connsiteX46" fmla="*/ 0 w 2315688"/>
              <a:gd name="connsiteY46" fmla="*/ 1163782 h 1401289"/>
              <a:gd name="connsiteX47" fmla="*/ 23750 w 2315688"/>
              <a:gd name="connsiteY47" fmla="*/ 1080655 h 1401289"/>
              <a:gd name="connsiteX48" fmla="*/ 71252 w 2315688"/>
              <a:gd name="connsiteY48" fmla="*/ 1009403 h 1401289"/>
              <a:gd name="connsiteX49" fmla="*/ 95002 w 2315688"/>
              <a:gd name="connsiteY49" fmla="*/ 938151 h 1401289"/>
              <a:gd name="connsiteX50" fmla="*/ 142504 w 2315688"/>
              <a:gd name="connsiteY50" fmla="*/ 866899 h 1401289"/>
              <a:gd name="connsiteX51" fmla="*/ 190005 w 2315688"/>
              <a:gd name="connsiteY51" fmla="*/ 724395 h 1401289"/>
              <a:gd name="connsiteX52" fmla="*/ 213756 w 2315688"/>
              <a:gd name="connsiteY52" fmla="*/ 653143 h 1401289"/>
              <a:gd name="connsiteX53" fmla="*/ 237506 w 2315688"/>
              <a:gd name="connsiteY53" fmla="*/ 617517 h 1401289"/>
              <a:gd name="connsiteX54" fmla="*/ 273132 w 2315688"/>
              <a:gd name="connsiteY54" fmla="*/ 498764 h 1401289"/>
              <a:gd name="connsiteX55" fmla="*/ 285008 w 2315688"/>
              <a:gd name="connsiteY55" fmla="*/ 463138 h 1401289"/>
              <a:gd name="connsiteX56" fmla="*/ 356260 w 2315688"/>
              <a:gd name="connsiteY56" fmla="*/ 391886 h 1401289"/>
              <a:gd name="connsiteX57" fmla="*/ 391886 w 2315688"/>
              <a:gd name="connsiteY57" fmla="*/ 368135 h 1401289"/>
              <a:gd name="connsiteX58" fmla="*/ 463137 w 2315688"/>
              <a:gd name="connsiteY58" fmla="*/ 308759 h 1401289"/>
              <a:gd name="connsiteX59" fmla="*/ 534389 w 2315688"/>
              <a:gd name="connsiteY59" fmla="*/ 285008 h 1401289"/>
              <a:gd name="connsiteX60" fmla="*/ 570015 w 2315688"/>
              <a:gd name="connsiteY60" fmla="*/ 261257 h 140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315688" h="1401289">
                <a:moveTo>
                  <a:pt x="570015" y="261257"/>
                </a:moveTo>
                <a:lnTo>
                  <a:pt x="570015" y="261257"/>
                </a:lnTo>
                <a:cubicBezTo>
                  <a:pt x="589807" y="233548"/>
                  <a:pt x="606769" y="203581"/>
                  <a:pt x="629392" y="178130"/>
                </a:cubicBezTo>
                <a:cubicBezTo>
                  <a:pt x="638874" y="167463"/>
                  <a:pt x="654926" y="164471"/>
                  <a:pt x="665018" y="154379"/>
                </a:cubicBezTo>
                <a:cubicBezTo>
                  <a:pt x="675110" y="144287"/>
                  <a:pt x="679632" y="129717"/>
                  <a:pt x="688769" y="118753"/>
                </a:cubicBezTo>
                <a:cubicBezTo>
                  <a:pt x="699520" y="105851"/>
                  <a:pt x="713644" y="96029"/>
                  <a:pt x="724395" y="83127"/>
                </a:cubicBezTo>
                <a:cubicBezTo>
                  <a:pt x="739579" y="64906"/>
                  <a:pt x="752753" y="26137"/>
                  <a:pt x="783771" y="23751"/>
                </a:cubicBezTo>
                <a:cubicBezTo>
                  <a:pt x="925910" y="12818"/>
                  <a:pt x="1068779" y="15834"/>
                  <a:pt x="1211283" y="11876"/>
                </a:cubicBezTo>
                <a:cubicBezTo>
                  <a:pt x="1235034" y="7917"/>
                  <a:pt x="1258457" y="0"/>
                  <a:pt x="1282535" y="0"/>
                </a:cubicBezTo>
                <a:cubicBezTo>
                  <a:pt x="1331586" y="0"/>
                  <a:pt x="1473769" y="20202"/>
                  <a:pt x="1520041" y="35626"/>
                </a:cubicBezTo>
                <a:cubicBezTo>
                  <a:pt x="1543792" y="43543"/>
                  <a:pt x="1566744" y="54467"/>
                  <a:pt x="1591293" y="59377"/>
                </a:cubicBezTo>
                <a:cubicBezTo>
                  <a:pt x="1705150" y="82148"/>
                  <a:pt x="1630537" y="69814"/>
                  <a:pt x="1816924" y="83127"/>
                </a:cubicBezTo>
                <a:cubicBezTo>
                  <a:pt x="1828101" y="85921"/>
                  <a:pt x="1886116" y="99136"/>
                  <a:pt x="1900052" y="106878"/>
                </a:cubicBezTo>
                <a:cubicBezTo>
                  <a:pt x="1925005" y="120740"/>
                  <a:pt x="1971304" y="154379"/>
                  <a:pt x="1971304" y="154379"/>
                </a:cubicBezTo>
                <a:cubicBezTo>
                  <a:pt x="2034634" y="249377"/>
                  <a:pt x="1951515" y="134591"/>
                  <a:pt x="2030680" y="213756"/>
                </a:cubicBezTo>
                <a:cubicBezTo>
                  <a:pt x="2109849" y="292925"/>
                  <a:pt x="1995054" y="209797"/>
                  <a:pt x="2090057" y="273133"/>
                </a:cubicBezTo>
                <a:cubicBezTo>
                  <a:pt x="2133361" y="403050"/>
                  <a:pt x="2064299" y="206273"/>
                  <a:pt x="2125683" y="344385"/>
                </a:cubicBezTo>
                <a:cubicBezTo>
                  <a:pt x="2125688" y="344395"/>
                  <a:pt x="2155370" y="433444"/>
                  <a:pt x="2161309" y="451263"/>
                </a:cubicBezTo>
                <a:cubicBezTo>
                  <a:pt x="2165267" y="463138"/>
                  <a:pt x="2166240" y="476474"/>
                  <a:pt x="2173184" y="486889"/>
                </a:cubicBezTo>
                <a:lnTo>
                  <a:pt x="2196935" y="522514"/>
                </a:lnTo>
                <a:lnTo>
                  <a:pt x="2232561" y="629392"/>
                </a:lnTo>
                <a:lnTo>
                  <a:pt x="2244436" y="665018"/>
                </a:lnTo>
                <a:cubicBezTo>
                  <a:pt x="2248394" y="676893"/>
                  <a:pt x="2253275" y="688500"/>
                  <a:pt x="2256311" y="700644"/>
                </a:cubicBezTo>
                <a:cubicBezTo>
                  <a:pt x="2260270" y="716478"/>
                  <a:pt x="2263703" y="732453"/>
                  <a:pt x="2268187" y="748146"/>
                </a:cubicBezTo>
                <a:cubicBezTo>
                  <a:pt x="2280905" y="792658"/>
                  <a:pt x="2282656" y="780230"/>
                  <a:pt x="2291937" y="831273"/>
                </a:cubicBezTo>
                <a:cubicBezTo>
                  <a:pt x="2296944" y="858812"/>
                  <a:pt x="2299557" y="886735"/>
                  <a:pt x="2303813" y="914400"/>
                </a:cubicBezTo>
                <a:cubicBezTo>
                  <a:pt x="2307474" y="938198"/>
                  <a:pt x="2311730" y="961901"/>
                  <a:pt x="2315688" y="985652"/>
                </a:cubicBezTo>
                <a:cubicBezTo>
                  <a:pt x="2312465" y="1004991"/>
                  <a:pt x="2305860" y="1067469"/>
                  <a:pt x="2291937" y="1092530"/>
                </a:cubicBezTo>
                <a:cubicBezTo>
                  <a:pt x="2278074" y="1117483"/>
                  <a:pt x="2268187" y="1147948"/>
                  <a:pt x="2244436" y="1163782"/>
                </a:cubicBezTo>
                <a:lnTo>
                  <a:pt x="2208810" y="1187533"/>
                </a:lnTo>
                <a:cubicBezTo>
                  <a:pt x="2165268" y="1252847"/>
                  <a:pt x="2208810" y="1197429"/>
                  <a:pt x="2149434" y="1246909"/>
                </a:cubicBezTo>
                <a:cubicBezTo>
                  <a:pt x="2136532" y="1257660"/>
                  <a:pt x="2128489" y="1274379"/>
                  <a:pt x="2113808" y="1282535"/>
                </a:cubicBezTo>
                <a:cubicBezTo>
                  <a:pt x="2091923" y="1294693"/>
                  <a:pt x="2042556" y="1306286"/>
                  <a:pt x="2042556" y="1306286"/>
                </a:cubicBezTo>
                <a:cubicBezTo>
                  <a:pt x="2030681" y="1314203"/>
                  <a:pt x="2019972" y="1324240"/>
                  <a:pt x="2006930" y="1330037"/>
                </a:cubicBezTo>
                <a:cubicBezTo>
                  <a:pt x="1984052" y="1340205"/>
                  <a:pt x="1935678" y="1353787"/>
                  <a:pt x="1935678" y="1353787"/>
                </a:cubicBezTo>
                <a:cubicBezTo>
                  <a:pt x="1923803" y="1361704"/>
                  <a:pt x="1913170" y="1371916"/>
                  <a:pt x="1900052" y="1377538"/>
                </a:cubicBezTo>
                <a:cubicBezTo>
                  <a:pt x="1885050" y="1383967"/>
                  <a:pt x="1868243" y="1384929"/>
                  <a:pt x="1852550" y="1389413"/>
                </a:cubicBezTo>
                <a:cubicBezTo>
                  <a:pt x="1840514" y="1392852"/>
                  <a:pt x="1828799" y="1397330"/>
                  <a:pt x="1816924" y="1401289"/>
                </a:cubicBezTo>
                <a:cubicBezTo>
                  <a:pt x="1741714" y="1397330"/>
                  <a:pt x="1666583" y="1391319"/>
                  <a:pt x="1591293" y="1389413"/>
                </a:cubicBezTo>
                <a:cubicBezTo>
                  <a:pt x="1353830" y="1383401"/>
                  <a:pt x="1116082" y="1388008"/>
                  <a:pt x="878774" y="1377538"/>
                </a:cubicBezTo>
                <a:cubicBezTo>
                  <a:pt x="846163" y="1376099"/>
                  <a:pt x="816341" y="1355958"/>
                  <a:pt x="783771" y="1353787"/>
                </a:cubicBezTo>
                <a:lnTo>
                  <a:pt x="605641" y="1341912"/>
                </a:lnTo>
                <a:cubicBezTo>
                  <a:pt x="434865" y="1307757"/>
                  <a:pt x="636517" y="1344860"/>
                  <a:pt x="249382" y="1318161"/>
                </a:cubicBezTo>
                <a:cubicBezTo>
                  <a:pt x="218707" y="1316045"/>
                  <a:pt x="195144" y="1301634"/>
                  <a:pt x="166254" y="1294411"/>
                </a:cubicBezTo>
                <a:lnTo>
                  <a:pt x="71252" y="1270660"/>
                </a:lnTo>
                <a:cubicBezTo>
                  <a:pt x="44989" y="1244397"/>
                  <a:pt x="28408" y="1232473"/>
                  <a:pt x="11875" y="1199408"/>
                </a:cubicBezTo>
                <a:cubicBezTo>
                  <a:pt x="6277" y="1188212"/>
                  <a:pt x="3958" y="1175657"/>
                  <a:pt x="0" y="1163782"/>
                </a:cubicBezTo>
                <a:cubicBezTo>
                  <a:pt x="2795" y="1152603"/>
                  <a:pt x="16007" y="1094593"/>
                  <a:pt x="23750" y="1080655"/>
                </a:cubicBezTo>
                <a:cubicBezTo>
                  <a:pt x="37613" y="1055702"/>
                  <a:pt x="71252" y="1009403"/>
                  <a:pt x="71252" y="1009403"/>
                </a:cubicBezTo>
                <a:cubicBezTo>
                  <a:pt x="79169" y="985652"/>
                  <a:pt x="81115" y="958982"/>
                  <a:pt x="95002" y="938151"/>
                </a:cubicBezTo>
                <a:lnTo>
                  <a:pt x="142504" y="866899"/>
                </a:lnTo>
                <a:lnTo>
                  <a:pt x="190005" y="724395"/>
                </a:lnTo>
                <a:cubicBezTo>
                  <a:pt x="190007" y="724390"/>
                  <a:pt x="213753" y="653147"/>
                  <a:pt x="213756" y="653143"/>
                </a:cubicBezTo>
                <a:lnTo>
                  <a:pt x="237506" y="617517"/>
                </a:lnTo>
                <a:cubicBezTo>
                  <a:pt x="255453" y="545735"/>
                  <a:pt x="244223" y="585490"/>
                  <a:pt x="273132" y="498764"/>
                </a:cubicBezTo>
                <a:cubicBezTo>
                  <a:pt x="277090" y="486889"/>
                  <a:pt x="276157" y="471989"/>
                  <a:pt x="285008" y="463138"/>
                </a:cubicBezTo>
                <a:cubicBezTo>
                  <a:pt x="308759" y="439387"/>
                  <a:pt x="328313" y="410518"/>
                  <a:pt x="356260" y="391886"/>
                </a:cubicBezTo>
                <a:cubicBezTo>
                  <a:pt x="368135" y="383969"/>
                  <a:pt x="380922" y="377272"/>
                  <a:pt x="391886" y="368135"/>
                </a:cubicBezTo>
                <a:cubicBezTo>
                  <a:pt x="423850" y="341498"/>
                  <a:pt x="425225" y="325608"/>
                  <a:pt x="463137" y="308759"/>
                </a:cubicBezTo>
                <a:cubicBezTo>
                  <a:pt x="486015" y="298591"/>
                  <a:pt x="511996" y="296204"/>
                  <a:pt x="534389" y="285008"/>
                </a:cubicBezTo>
                <a:lnTo>
                  <a:pt x="570015" y="261257"/>
                </a:lnTo>
                <a:close/>
              </a:path>
            </a:pathLst>
          </a:custGeom>
          <a:no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6" name="Freeform 65"/>
          <p:cNvSpPr/>
          <p:nvPr/>
        </p:nvSpPr>
        <p:spPr>
          <a:xfrm>
            <a:off x="1369789" y="6109050"/>
            <a:ext cx="892932" cy="1021758"/>
          </a:xfrm>
          <a:custGeom>
            <a:avLst/>
            <a:gdLst>
              <a:gd name="connsiteX0" fmla="*/ 0 w 1911928"/>
              <a:gd name="connsiteY0" fmla="*/ 47501 h 2291938"/>
              <a:gd name="connsiteX1" fmla="*/ 0 w 1911928"/>
              <a:gd name="connsiteY1" fmla="*/ 47501 h 2291938"/>
              <a:gd name="connsiteX2" fmla="*/ 11876 w 1911928"/>
              <a:gd name="connsiteY2" fmla="*/ 320634 h 2291938"/>
              <a:gd name="connsiteX3" fmla="*/ 71252 w 1911928"/>
              <a:gd name="connsiteY3" fmla="*/ 415637 h 2291938"/>
              <a:gd name="connsiteX4" fmla="*/ 95003 w 1911928"/>
              <a:gd name="connsiteY4" fmla="*/ 486889 h 2291938"/>
              <a:gd name="connsiteX5" fmla="*/ 130629 w 1911928"/>
              <a:gd name="connsiteY5" fmla="*/ 593766 h 2291938"/>
              <a:gd name="connsiteX6" fmla="*/ 142504 w 1911928"/>
              <a:gd name="connsiteY6" fmla="*/ 629392 h 2291938"/>
              <a:gd name="connsiteX7" fmla="*/ 178130 w 1911928"/>
              <a:gd name="connsiteY7" fmla="*/ 724395 h 2291938"/>
              <a:gd name="connsiteX8" fmla="*/ 213756 w 1911928"/>
              <a:gd name="connsiteY8" fmla="*/ 748146 h 2291938"/>
              <a:gd name="connsiteX9" fmla="*/ 273133 w 1911928"/>
              <a:gd name="connsiteY9" fmla="*/ 855024 h 2291938"/>
              <a:gd name="connsiteX10" fmla="*/ 296883 w 1911928"/>
              <a:gd name="connsiteY10" fmla="*/ 890650 h 2291938"/>
              <a:gd name="connsiteX11" fmla="*/ 308759 w 1911928"/>
              <a:gd name="connsiteY11" fmla="*/ 926276 h 2291938"/>
              <a:gd name="connsiteX12" fmla="*/ 332509 w 1911928"/>
              <a:gd name="connsiteY12" fmla="*/ 1056904 h 2291938"/>
              <a:gd name="connsiteX13" fmla="*/ 356260 w 1911928"/>
              <a:gd name="connsiteY13" fmla="*/ 1128156 h 2291938"/>
              <a:gd name="connsiteX14" fmla="*/ 368135 w 1911928"/>
              <a:gd name="connsiteY14" fmla="*/ 1163782 h 2291938"/>
              <a:gd name="connsiteX15" fmla="*/ 380011 w 1911928"/>
              <a:gd name="connsiteY15" fmla="*/ 1318161 h 2291938"/>
              <a:gd name="connsiteX16" fmla="*/ 403761 w 1911928"/>
              <a:gd name="connsiteY16" fmla="*/ 1389413 h 2291938"/>
              <a:gd name="connsiteX17" fmla="*/ 439387 w 1911928"/>
              <a:gd name="connsiteY17" fmla="*/ 1460665 h 2291938"/>
              <a:gd name="connsiteX18" fmla="*/ 427512 w 1911928"/>
              <a:gd name="connsiteY18" fmla="*/ 1579418 h 2291938"/>
              <a:gd name="connsiteX19" fmla="*/ 403761 w 1911928"/>
              <a:gd name="connsiteY19" fmla="*/ 1650670 h 2291938"/>
              <a:gd name="connsiteX20" fmla="*/ 391886 w 1911928"/>
              <a:gd name="connsiteY20" fmla="*/ 1686296 h 2291938"/>
              <a:gd name="connsiteX21" fmla="*/ 380011 w 1911928"/>
              <a:gd name="connsiteY21" fmla="*/ 1745673 h 2291938"/>
              <a:gd name="connsiteX22" fmla="*/ 403761 w 1911928"/>
              <a:gd name="connsiteY22" fmla="*/ 1971304 h 2291938"/>
              <a:gd name="connsiteX23" fmla="*/ 415637 w 1911928"/>
              <a:gd name="connsiteY23" fmla="*/ 2042556 h 2291938"/>
              <a:gd name="connsiteX24" fmla="*/ 439387 w 1911928"/>
              <a:gd name="connsiteY24" fmla="*/ 2113808 h 2291938"/>
              <a:gd name="connsiteX25" fmla="*/ 451263 w 1911928"/>
              <a:gd name="connsiteY25" fmla="*/ 2149434 h 2291938"/>
              <a:gd name="connsiteX26" fmla="*/ 486889 w 1911928"/>
              <a:gd name="connsiteY26" fmla="*/ 2220686 h 2291938"/>
              <a:gd name="connsiteX27" fmla="*/ 522515 w 1911928"/>
              <a:gd name="connsiteY27" fmla="*/ 2232561 h 2291938"/>
              <a:gd name="connsiteX28" fmla="*/ 629393 w 1911928"/>
              <a:gd name="connsiteY28" fmla="*/ 2291938 h 2291938"/>
              <a:gd name="connsiteX29" fmla="*/ 771896 w 1911928"/>
              <a:gd name="connsiteY29" fmla="*/ 2244437 h 2291938"/>
              <a:gd name="connsiteX30" fmla="*/ 807522 w 1911928"/>
              <a:gd name="connsiteY30" fmla="*/ 2232561 h 2291938"/>
              <a:gd name="connsiteX31" fmla="*/ 843148 w 1911928"/>
              <a:gd name="connsiteY31" fmla="*/ 2220686 h 2291938"/>
              <a:gd name="connsiteX32" fmla="*/ 914400 w 1911928"/>
              <a:gd name="connsiteY32" fmla="*/ 2173185 h 2291938"/>
              <a:gd name="connsiteX33" fmla="*/ 938151 w 1911928"/>
              <a:gd name="connsiteY33" fmla="*/ 2137559 h 2291938"/>
              <a:gd name="connsiteX34" fmla="*/ 973777 w 1911928"/>
              <a:gd name="connsiteY34" fmla="*/ 2125683 h 2291938"/>
              <a:gd name="connsiteX35" fmla="*/ 1045029 w 1911928"/>
              <a:gd name="connsiteY35" fmla="*/ 2066307 h 2291938"/>
              <a:gd name="connsiteX36" fmla="*/ 1080655 w 1911928"/>
              <a:gd name="connsiteY36" fmla="*/ 2042556 h 2291938"/>
              <a:gd name="connsiteX37" fmla="*/ 1175657 w 1911928"/>
              <a:gd name="connsiteY37" fmla="*/ 1959429 h 2291938"/>
              <a:gd name="connsiteX38" fmla="*/ 1211283 w 1911928"/>
              <a:gd name="connsiteY38" fmla="*/ 1923803 h 2291938"/>
              <a:gd name="connsiteX39" fmla="*/ 1282535 w 1911928"/>
              <a:gd name="connsiteY39" fmla="*/ 1876301 h 2291938"/>
              <a:gd name="connsiteX40" fmla="*/ 1318161 w 1911928"/>
              <a:gd name="connsiteY40" fmla="*/ 1852551 h 2291938"/>
              <a:gd name="connsiteX41" fmla="*/ 1401289 w 1911928"/>
              <a:gd name="connsiteY41" fmla="*/ 1757548 h 2291938"/>
              <a:gd name="connsiteX42" fmla="*/ 1460665 w 1911928"/>
              <a:gd name="connsiteY42" fmla="*/ 1686296 h 2291938"/>
              <a:gd name="connsiteX43" fmla="*/ 1496291 w 1911928"/>
              <a:gd name="connsiteY43" fmla="*/ 1662546 h 2291938"/>
              <a:gd name="connsiteX44" fmla="*/ 1567543 w 1911928"/>
              <a:gd name="connsiteY44" fmla="*/ 1603169 h 2291938"/>
              <a:gd name="connsiteX45" fmla="*/ 1662546 w 1911928"/>
              <a:gd name="connsiteY45" fmla="*/ 1460665 h 2291938"/>
              <a:gd name="connsiteX46" fmla="*/ 1686296 w 1911928"/>
              <a:gd name="connsiteY46" fmla="*/ 1425039 h 2291938"/>
              <a:gd name="connsiteX47" fmla="*/ 1698172 w 1911928"/>
              <a:gd name="connsiteY47" fmla="*/ 1389413 h 2291938"/>
              <a:gd name="connsiteX48" fmla="*/ 1745673 w 1911928"/>
              <a:gd name="connsiteY48" fmla="*/ 1318161 h 2291938"/>
              <a:gd name="connsiteX49" fmla="*/ 1781299 w 1911928"/>
              <a:gd name="connsiteY49" fmla="*/ 1211283 h 2291938"/>
              <a:gd name="connsiteX50" fmla="*/ 1793174 w 1911928"/>
              <a:gd name="connsiteY50" fmla="*/ 1175657 h 2291938"/>
              <a:gd name="connsiteX51" fmla="*/ 1816925 w 1911928"/>
              <a:gd name="connsiteY51" fmla="*/ 1140031 h 2291938"/>
              <a:gd name="connsiteX52" fmla="*/ 1840676 w 1911928"/>
              <a:gd name="connsiteY52" fmla="*/ 1068779 h 2291938"/>
              <a:gd name="connsiteX53" fmla="*/ 1888177 w 1911928"/>
              <a:gd name="connsiteY53" fmla="*/ 961901 h 2291938"/>
              <a:gd name="connsiteX54" fmla="*/ 1900052 w 1911928"/>
              <a:gd name="connsiteY54" fmla="*/ 926276 h 2291938"/>
              <a:gd name="connsiteX55" fmla="*/ 1911928 w 1911928"/>
              <a:gd name="connsiteY55" fmla="*/ 890650 h 2291938"/>
              <a:gd name="connsiteX56" fmla="*/ 1900052 w 1911928"/>
              <a:gd name="connsiteY56" fmla="*/ 783772 h 2291938"/>
              <a:gd name="connsiteX57" fmla="*/ 1876302 w 1911928"/>
              <a:gd name="connsiteY57" fmla="*/ 712520 h 2291938"/>
              <a:gd name="connsiteX58" fmla="*/ 1864426 w 1911928"/>
              <a:gd name="connsiteY58" fmla="*/ 676894 h 2291938"/>
              <a:gd name="connsiteX59" fmla="*/ 1852551 w 1911928"/>
              <a:gd name="connsiteY59" fmla="*/ 641268 h 2291938"/>
              <a:gd name="connsiteX60" fmla="*/ 1828800 w 1911928"/>
              <a:gd name="connsiteY60" fmla="*/ 605642 h 2291938"/>
              <a:gd name="connsiteX61" fmla="*/ 1816925 w 1911928"/>
              <a:gd name="connsiteY61" fmla="*/ 570016 h 2291938"/>
              <a:gd name="connsiteX62" fmla="*/ 1769424 w 1911928"/>
              <a:gd name="connsiteY62" fmla="*/ 498764 h 2291938"/>
              <a:gd name="connsiteX63" fmla="*/ 1733798 w 1911928"/>
              <a:gd name="connsiteY63" fmla="*/ 427512 h 2291938"/>
              <a:gd name="connsiteX64" fmla="*/ 1721922 w 1911928"/>
              <a:gd name="connsiteY64" fmla="*/ 391886 h 2291938"/>
              <a:gd name="connsiteX65" fmla="*/ 1686296 w 1911928"/>
              <a:gd name="connsiteY65" fmla="*/ 356260 h 2291938"/>
              <a:gd name="connsiteX66" fmla="*/ 1603169 w 1911928"/>
              <a:gd name="connsiteY66" fmla="*/ 261257 h 2291938"/>
              <a:gd name="connsiteX67" fmla="*/ 1543793 w 1911928"/>
              <a:gd name="connsiteY67" fmla="*/ 201881 h 2291938"/>
              <a:gd name="connsiteX68" fmla="*/ 1520042 w 1911928"/>
              <a:gd name="connsiteY68" fmla="*/ 166255 h 2291938"/>
              <a:gd name="connsiteX69" fmla="*/ 1448790 w 1911928"/>
              <a:gd name="connsiteY69" fmla="*/ 118753 h 2291938"/>
              <a:gd name="connsiteX70" fmla="*/ 1306286 w 1911928"/>
              <a:gd name="connsiteY70" fmla="*/ 71252 h 2291938"/>
              <a:gd name="connsiteX71" fmla="*/ 1199408 w 1911928"/>
              <a:gd name="connsiteY71" fmla="*/ 35626 h 2291938"/>
              <a:gd name="connsiteX72" fmla="*/ 1116281 w 1911928"/>
              <a:gd name="connsiteY72" fmla="*/ 11876 h 2291938"/>
              <a:gd name="connsiteX73" fmla="*/ 1033154 w 1911928"/>
              <a:gd name="connsiteY73" fmla="*/ 0 h 2291938"/>
              <a:gd name="connsiteX74" fmla="*/ 760021 w 1911928"/>
              <a:gd name="connsiteY74" fmla="*/ 11876 h 2291938"/>
              <a:gd name="connsiteX75" fmla="*/ 665019 w 1911928"/>
              <a:gd name="connsiteY75" fmla="*/ 35626 h 2291938"/>
              <a:gd name="connsiteX76" fmla="*/ 558141 w 1911928"/>
              <a:gd name="connsiteY76" fmla="*/ 59377 h 2291938"/>
              <a:gd name="connsiteX77" fmla="*/ 296883 w 1911928"/>
              <a:gd name="connsiteY77" fmla="*/ 47501 h 2291938"/>
              <a:gd name="connsiteX78" fmla="*/ 213756 w 1911928"/>
              <a:gd name="connsiteY78" fmla="*/ 35626 h 2291938"/>
              <a:gd name="connsiteX79" fmla="*/ 0 w 1911928"/>
              <a:gd name="connsiteY79" fmla="*/ 47501 h 2291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911928" h="2291938">
                <a:moveTo>
                  <a:pt x="0" y="47501"/>
                </a:moveTo>
                <a:lnTo>
                  <a:pt x="0" y="47501"/>
                </a:lnTo>
                <a:lnTo>
                  <a:pt x="11876" y="320634"/>
                </a:lnTo>
                <a:cubicBezTo>
                  <a:pt x="31668" y="352302"/>
                  <a:pt x="54551" y="382236"/>
                  <a:pt x="71252" y="415637"/>
                </a:cubicBezTo>
                <a:cubicBezTo>
                  <a:pt x="82448" y="438029"/>
                  <a:pt x="87086" y="463138"/>
                  <a:pt x="95003" y="486889"/>
                </a:cubicBezTo>
                <a:lnTo>
                  <a:pt x="130629" y="593766"/>
                </a:lnTo>
                <a:cubicBezTo>
                  <a:pt x="134587" y="605641"/>
                  <a:pt x="140049" y="617117"/>
                  <a:pt x="142504" y="629392"/>
                </a:cubicBezTo>
                <a:cubicBezTo>
                  <a:pt x="151001" y="671873"/>
                  <a:pt x="147553" y="693817"/>
                  <a:pt x="178130" y="724395"/>
                </a:cubicBezTo>
                <a:cubicBezTo>
                  <a:pt x="188222" y="734487"/>
                  <a:pt x="201881" y="740229"/>
                  <a:pt x="213756" y="748146"/>
                </a:cubicBezTo>
                <a:cubicBezTo>
                  <a:pt x="234659" y="810852"/>
                  <a:pt x="218688" y="773355"/>
                  <a:pt x="273133" y="855024"/>
                </a:cubicBezTo>
                <a:cubicBezTo>
                  <a:pt x="281050" y="866899"/>
                  <a:pt x="292369" y="877110"/>
                  <a:pt x="296883" y="890650"/>
                </a:cubicBezTo>
                <a:lnTo>
                  <a:pt x="308759" y="926276"/>
                </a:lnTo>
                <a:cubicBezTo>
                  <a:pt x="317122" y="984818"/>
                  <a:pt x="317239" y="1006005"/>
                  <a:pt x="332509" y="1056904"/>
                </a:cubicBezTo>
                <a:cubicBezTo>
                  <a:pt x="339703" y="1080884"/>
                  <a:pt x="348343" y="1104405"/>
                  <a:pt x="356260" y="1128156"/>
                </a:cubicBezTo>
                <a:lnTo>
                  <a:pt x="368135" y="1163782"/>
                </a:lnTo>
                <a:cubicBezTo>
                  <a:pt x="372094" y="1215242"/>
                  <a:pt x="371961" y="1267181"/>
                  <a:pt x="380011" y="1318161"/>
                </a:cubicBezTo>
                <a:cubicBezTo>
                  <a:pt x="383916" y="1342890"/>
                  <a:pt x="395844" y="1365662"/>
                  <a:pt x="403761" y="1389413"/>
                </a:cubicBezTo>
                <a:cubicBezTo>
                  <a:pt x="420149" y="1438576"/>
                  <a:pt x="408696" y="1414627"/>
                  <a:pt x="439387" y="1460665"/>
                </a:cubicBezTo>
                <a:cubicBezTo>
                  <a:pt x="435429" y="1500249"/>
                  <a:pt x="434843" y="1540318"/>
                  <a:pt x="427512" y="1579418"/>
                </a:cubicBezTo>
                <a:cubicBezTo>
                  <a:pt x="422898" y="1604025"/>
                  <a:pt x="411678" y="1626919"/>
                  <a:pt x="403761" y="1650670"/>
                </a:cubicBezTo>
                <a:cubicBezTo>
                  <a:pt x="399803" y="1662545"/>
                  <a:pt x="394341" y="1674021"/>
                  <a:pt x="391886" y="1686296"/>
                </a:cubicBezTo>
                <a:lnTo>
                  <a:pt x="380011" y="1745673"/>
                </a:lnTo>
                <a:cubicBezTo>
                  <a:pt x="387928" y="1820883"/>
                  <a:pt x="391328" y="1896707"/>
                  <a:pt x="403761" y="1971304"/>
                </a:cubicBezTo>
                <a:cubicBezTo>
                  <a:pt x="407720" y="1995055"/>
                  <a:pt x="409797" y="2019197"/>
                  <a:pt x="415637" y="2042556"/>
                </a:cubicBezTo>
                <a:cubicBezTo>
                  <a:pt x="421709" y="2066844"/>
                  <a:pt x="431470" y="2090057"/>
                  <a:pt x="439387" y="2113808"/>
                </a:cubicBezTo>
                <a:lnTo>
                  <a:pt x="451263" y="2149434"/>
                </a:lnTo>
                <a:cubicBezTo>
                  <a:pt x="459086" y="2172904"/>
                  <a:pt x="465960" y="2203943"/>
                  <a:pt x="486889" y="2220686"/>
                </a:cubicBezTo>
                <a:cubicBezTo>
                  <a:pt x="496664" y="2228506"/>
                  <a:pt x="510640" y="2228603"/>
                  <a:pt x="522515" y="2232561"/>
                </a:cubicBezTo>
                <a:cubicBezTo>
                  <a:pt x="604182" y="2287007"/>
                  <a:pt x="566687" y="2271037"/>
                  <a:pt x="629393" y="2291938"/>
                </a:cubicBezTo>
                <a:lnTo>
                  <a:pt x="771896" y="2244437"/>
                </a:lnTo>
                <a:lnTo>
                  <a:pt x="807522" y="2232561"/>
                </a:lnTo>
                <a:lnTo>
                  <a:pt x="843148" y="2220686"/>
                </a:lnTo>
                <a:cubicBezTo>
                  <a:pt x="866899" y="2204852"/>
                  <a:pt x="898566" y="2196936"/>
                  <a:pt x="914400" y="2173185"/>
                </a:cubicBezTo>
                <a:cubicBezTo>
                  <a:pt x="922317" y="2161310"/>
                  <a:pt x="927006" y="2146475"/>
                  <a:pt x="938151" y="2137559"/>
                </a:cubicBezTo>
                <a:cubicBezTo>
                  <a:pt x="947926" y="2129739"/>
                  <a:pt x="962581" y="2131281"/>
                  <a:pt x="973777" y="2125683"/>
                </a:cubicBezTo>
                <a:cubicBezTo>
                  <a:pt x="1018005" y="2103569"/>
                  <a:pt x="1005631" y="2099138"/>
                  <a:pt x="1045029" y="2066307"/>
                </a:cubicBezTo>
                <a:cubicBezTo>
                  <a:pt x="1055993" y="2057170"/>
                  <a:pt x="1068780" y="2050473"/>
                  <a:pt x="1080655" y="2042556"/>
                </a:cubicBezTo>
                <a:cubicBezTo>
                  <a:pt x="1147950" y="1941615"/>
                  <a:pt x="1037112" y="2097974"/>
                  <a:pt x="1175657" y="1959429"/>
                </a:cubicBezTo>
                <a:cubicBezTo>
                  <a:pt x="1187532" y="1947554"/>
                  <a:pt x="1198026" y="1934114"/>
                  <a:pt x="1211283" y="1923803"/>
                </a:cubicBezTo>
                <a:cubicBezTo>
                  <a:pt x="1233815" y="1906278"/>
                  <a:pt x="1258784" y="1892135"/>
                  <a:pt x="1282535" y="1876301"/>
                </a:cubicBezTo>
                <a:lnTo>
                  <a:pt x="1318161" y="1852551"/>
                </a:lnTo>
                <a:cubicBezTo>
                  <a:pt x="1373580" y="1769424"/>
                  <a:pt x="1341912" y="1797133"/>
                  <a:pt x="1401289" y="1757548"/>
                </a:cubicBezTo>
                <a:cubicBezTo>
                  <a:pt x="1424642" y="1722518"/>
                  <a:pt x="1426376" y="1714870"/>
                  <a:pt x="1460665" y="1686296"/>
                </a:cubicBezTo>
                <a:cubicBezTo>
                  <a:pt x="1471629" y="1677159"/>
                  <a:pt x="1485327" y="1671683"/>
                  <a:pt x="1496291" y="1662546"/>
                </a:cubicBezTo>
                <a:cubicBezTo>
                  <a:pt x="1587735" y="1586344"/>
                  <a:pt x="1479084" y="1662143"/>
                  <a:pt x="1567543" y="1603169"/>
                </a:cubicBezTo>
                <a:lnTo>
                  <a:pt x="1662546" y="1460665"/>
                </a:lnTo>
                <a:cubicBezTo>
                  <a:pt x="1670463" y="1448790"/>
                  <a:pt x="1681782" y="1438579"/>
                  <a:pt x="1686296" y="1425039"/>
                </a:cubicBezTo>
                <a:cubicBezTo>
                  <a:pt x="1690255" y="1413164"/>
                  <a:pt x="1692093" y="1400355"/>
                  <a:pt x="1698172" y="1389413"/>
                </a:cubicBezTo>
                <a:cubicBezTo>
                  <a:pt x="1712035" y="1364460"/>
                  <a:pt x="1745673" y="1318161"/>
                  <a:pt x="1745673" y="1318161"/>
                </a:cubicBezTo>
                <a:lnTo>
                  <a:pt x="1781299" y="1211283"/>
                </a:lnTo>
                <a:cubicBezTo>
                  <a:pt x="1785257" y="1199408"/>
                  <a:pt x="1786230" y="1186072"/>
                  <a:pt x="1793174" y="1175657"/>
                </a:cubicBezTo>
                <a:lnTo>
                  <a:pt x="1816925" y="1140031"/>
                </a:lnTo>
                <a:cubicBezTo>
                  <a:pt x="1824842" y="1116280"/>
                  <a:pt x="1826789" y="1089610"/>
                  <a:pt x="1840676" y="1068779"/>
                </a:cubicBezTo>
                <a:cubicBezTo>
                  <a:pt x="1878313" y="1012322"/>
                  <a:pt x="1859913" y="1046692"/>
                  <a:pt x="1888177" y="961901"/>
                </a:cubicBezTo>
                <a:lnTo>
                  <a:pt x="1900052" y="926276"/>
                </a:lnTo>
                <a:lnTo>
                  <a:pt x="1911928" y="890650"/>
                </a:lnTo>
                <a:cubicBezTo>
                  <a:pt x="1907969" y="855024"/>
                  <a:pt x="1907082" y="818921"/>
                  <a:pt x="1900052" y="783772"/>
                </a:cubicBezTo>
                <a:cubicBezTo>
                  <a:pt x="1895142" y="759223"/>
                  <a:pt x="1884219" y="736271"/>
                  <a:pt x="1876302" y="712520"/>
                </a:cubicBezTo>
                <a:lnTo>
                  <a:pt x="1864426" y="676894"/>
                </a:lnTo>
                <a:cubicBezTo>
                  <a:pt x="1860468" y="665019"/>
                  <a:pt x="1859495" y="651683"/>
                  <a:pt x="1852551" y="641268"/>
                </a:cubicBezTo>
                <a:lnTo>
                  <a:pt x="1828800" y="605642"/>
                </a:lnTo>
                <a:cubicBezTo>
                  <a:pt x="1824842" y="593767"/>
                  <a:pt x="1823004" y="580958"/>
                  <a:pt x="1816925" y="570016"/>
                </a:cubicBezTo>
                <a:cubicBezTo>
                  <a:pt x="1803063" y="545063"/>
                  <a:pt x="1778451" y="525844"/>
                  <a:pt x="1769424" y="498764"/>
                </a:cubicBezTo>
                <a:cubicBezTo>
                  <a:pt x="1739573" y="409217"/>
                  <a:pt x="1779840" y="519595"/>
                  <a:pt x="1733798" y="427512"/>
                </a:cubicBezTo>
                <a:cubicBezTo>
                  <a:pt x="1728200" y="416316"/>
                  <a:pt x="1728866" y="402301"/>
                  <a:pt x="1721922" y="391886"/>
                </a:cubicBezTo>
                <a:cubicBezTo>
                  <a:pt x="1712606" y="377912"/>
                  <a:pt x="1696607" y="369517"/>
                  <a:pt x="1686296" y="356260"/>
                </a:cubicBezTo>
                <a:cubicBezTo>
                  <a:pt x="1611694" y="260343"/>
                  <a:pt x="1672137" y="307237"/>
                  <a:pt x="1603169" y="261257"/>
                </a:cubicBezTo>
                <a:cubicBezTo>
                  <a:pt x="1539838" y="166258"/>
                  <a:pt x="1622958" y="281045"/>
                  <a:pt x="1543793" y="201881"/>
                </a:cubicBezTo>
                <a:cubicBezTo>
                  <a:pt x="1533701" y="191789"/>
                  <a:pt x="1530783" y="175653"/>
                  <a:pt x="1520042" y="166255"/>
                </a:cubicBezTo>
                <a:cubicBezTo>
                  <a:pt x="1498560" y="147458"/>
                  <a:pt x="1475870" y="127779"/>
                  <a:pt x="1448790" y="118753"/>
                </a:cubicBezTo>
                <a:lnTo>
                  <a:pt x="1306286" y="71252"/>
                </a:lnTo>
                <a:lnTo>
                  <a:pt x="1199408" y="35626"/>
                </a:lnTo>
                <a:cubicBezTo>
                  <a:pt x="1168883" y="25451"/>
                  <a:pt x="1149087" y="17841"/>
                  <a:pt x="1116281" y="11876"/>
                </a:cubicBezTo>
                <a:cubicBezTo>
                  <a:pt x="1088742" y="6869"/>
                  <a:pt x="1060863" y="3959"/>
                  <a:pt x="1033154" y="0"/>
                </a:cubicBezTo>
                <a:cubicBezTo>
                  <a:pt x="942110" y="3959"/>
                  <a:pt x="850920" y="5383"/>
                  <a:pt x="760021" y="11876"/>
                </a:cubicBezTo>
                <a:cubicBezTo>
                  <a:pt x="711733" y="15325"/>
                  <a:pt x="705304" y="24116"/>
                  <a:pt x="665019" y="35626"/>
                </a:cubicBezTo>
                <a:cubicBezTo>
                  <a:pt x="625895" y="46804"/>
                  <a:pt x="598945" y="51216"/>
                  <a:pt x="558141" y="59377"/>
                </a:cubicBezTo>
                <a:cubicBezTo>
                  <a:pt x="471055" y="55418"/>
                  <a:pt x="383852" y="53499"/>
                  <a:pt x="296883" y="47501"/>
                </a:cubicBezTo>
                <a:cubicBezTo>
                  <a:pt x="268959" y="45575"/>
                  <a:pt x="241746" y="35626"/>
                  <a:pt x="213756" y="35626"/>
                </a:cubicBezTo>
                <a:cubicBezTo>
                  <a:pt x="18491" y="35626"/>
                  <a:pt x="58528" y="849"/>
                  <a:pt x="0" y="47501"/>
                </a:cubicBezTo>
                <a:close/>
              </a:path>
            </a:pathLst>
          </a:custGeom>
          <a:no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7" name="TextBox 66"/>
          <p:cNvSpPr txBox="1"/>
          <p:nvPr/>
        </p:nvSpPr>
        <p:spPr>
          <a:xfrm>
            <a:off x="359102" y="6484015"/>
            <a:ext cx="581891" cy="246221"/>
          </a:xfrm>
          <a:prstGeom prst="rect">
            <a:avLst/>
          </a:prstGeom>
          <a:noFill/>
        </p:spPr>
        <p:txBody>
          <a:bodyPr wrap="square" rtlCol="0">
            <a:spAutoFit/>
          </a:bodyPr>
          <a:lstStyle/>
          <a:p>
            <a:r>
              <a:rPr lang="en-US" sz="1000" dirty="0"/>
              <a:t>C1</a:t>
            </a:r>
          </a:p>
        </p:txBody>
      </p:sp>
      <p:sp>
        <p:nvSpPr>
          <p:cNvPr id="68" name="TextBox 67"/>
          <p:cNvSpPr txBox="1"/>
          <p:nvPr/>
        </p:nvSpPr>
        <p:spPr>
          <a:xfrm>
            <a:off x="333769" y="7094679"/>
            <a:ext cx="581891" cy="246221"/>
          </a:xfrm>
          <a:prstGeom prst="rect">
            <a:avLst/>
          </a:prstGeom>
          <a:noFill/>
        </p:spPr>
        <p:txBody>
          <a:bodyPr wrap="square" rtlCol="0">
            <a:spAutoFit/>
          </a:bodyPr>
          <a:lstStyle/>
          <a:p>
            <a:r>
              <a:rPr lang="en-US" sz="1000" dirty="0"/>
              <a:t>C2</a:t>
            </a:r>
          </a:p>
        </p:txBody>
      </p:sp>
      <p:sp>
        <p:nvSpPr>
          <p:cNvPr id="69" name="TextBox 68"/>
          <p:cNvSpPr txBox="1"/>
          <p:nvPr/>
        </p:nvSpPr>
        <p:spPr>
          <a:xfrm>
            <a:off x="1561368" y="6300465"/>
            <a:ext cx="581891" cy="246221"/>
          </a:xfrm>
          <a:prstGeom prst="rect">
            <a:avLst/>
          </a:prstGeom>
          <a:noFill/>
        </p:spPr>
        <p:txBody>
          <a:bodyPr wrap="square" rtlCol="0">
            <a:spAutoFit/>
          </a:bodyPr>
          <a:lstStyle/>
          <a:p>
            <a:r>
              <a:rPr lang="en-US" sz="1000" dirty="0"/>
              <a:t>C3</a:t>
            </a:r>
          </a:p>
        </p:txBody>
      </p:sp>
      <p:sp>
        <p:nvSpPr>
          <p:cNvPr id="70" name="TextBox 69"/>
          <p:cNvSpPr txBox="1"/>
          <p:nvPr/>
        </p:nvSpPr>
        <p:spPr>
          <a:xfrm>
            <a:off x="873561" y="7886460"/>
            <a:ext cx="942694" cy="246221"/>
          </a:xfrm>
          <a:prstGeom prst="rect">
            <a:avLst/>
          </a:prstGeom>
          <a:solidFill>
            <a:schemeClr val="bg1"/>
          </a:solidFill>
          <a:ln>
            <a:noFill/>
          </a:ln>
        </p:spPr>
        <p:txBody>
          <a:bodyPr wrap="square" rtlCol="0">
            <a:spAutoFit/>
          </a:bodyPr>
          <a:lstStyle/>
          <a:p>
            <a:r>
              <a:rPr lang="en-US" sz="1000" dirty="0">
                <a:latin typeface="Arial"/>
                <a:cs typeface="Arial"/>
              </a:rPr>
              <a:t>t-SNE dim1</a:t>
            </a:r>
          </a:p>
        </p:txBody>
      </p:sp>
      <p:sp>
        <p:nvSpPr>
          <p:cNvPr id="79" name="TextBox 78"/>
          <p:cNvSpPr txBox="1"/>
          <p:nvPr/>
        </p:nvSpPr>
        <p:spPr>
          <a:xfrm rot="16200000">
            <a:off x="-363943" y="6767818"/>
            <a:ext cx="1031640" cy="246221"/>
          </a:xfrm>
          <a:prstGeom prst="rect">
            <a:avLst/>
          </a:prstGeom>
          <a:solidFill>
            <a:schemeClr val="bg1"/>
          </a:solidFill>
          <a:ln>
            <a:noFill/>
          </a:ln>
        </p:spPr>
        <p:txBody>
          <a:bodyPr wrap="square" rtlCol="0">
            <a:spAutoFit/>
          </a:bodyPr>
          <a:lstStyle/>
          <a:p>
            <a:r>
              <a:rPr lang="en-US" sz="1000" dirty="0">
                <a:latin typeface="Arial"/>
                <a:cs typeface="Arial"/>
              </a:rPr>
              <a:t>T-SNE dim2</a:t>
            </a:r>
          </a:p>
        </p:txBody>
      </p:sp>
      <p:sp>
        <p:nvSpPr>
          <p:cNvPr id="84" name="TextBox 83"/>
          <p:cNvSpPr txBox="1"/>
          <p:nvPr/>
        </p:nvSpPr>
        <p:spPr>
          <a:xfrm>
            <a:off x="-43572" y="5644758"/>
            <a:ext cx="393090" cy="276999"/>
          </a:xfrm>
          <a:prstGeom prst="rect">
            <a:avLst/>
          </a:prstGeom>
          <a:noFill/>
          <a:ln>
            <a:noFill/>
          </a:ln>
        </p:spPr>
        <p:txBody>
          <a:bodyPr wrap="square" rtlCol="0">
            <a:spAutoFit/>
          </a:bodyPr>
          <a:lstStyle/>
          <a:p>
            <a:r>
              <a:rPr lang="en-US" sz="1200" dirty="0">
                <a:latin typeface="Arial"/>
                <a:cs typeface="Arial"/>
              </a:rPr>
              <a:t>C</a:t>
            </a:r>
          </a:p>
        </p:txBody>
      </p:sp>
      <p:pic>
        <p:nvPicPr>
          <p:cNvPr id="85" name="Picture 8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786046" y="6074138"/>
            <a:ext cx="1645920" cy="1645920"/>
          </a:xfrm>
          <a:prstGeom prst="rect">
            <a:avLst/>
          </a:prstGeom>
        </p:spPr>
      </p:pic>
      <p:pic>
        <p:nvPicPr>
          <p:cNvPr id="86" name="Picture 8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19672" y="6081420"/>
            <a:ext cx="1645920" cy="1645920"/>
          </a:xfrm>
          <a:prstGeom prst="rect">
            <a:avLst/>
          </a:prstGeom>
        </p:spPr>
      </p:pic>
      <p:pic>
        <p:nvPicPr>
          <p:cNvPr id="87" name="Picture 8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266398" y="6063480"/>
            <a:ext cx="1645920" cy="1645920"/>
          </a:xfrm>
          <a:prstGeom prst="rect">
            <a:avLst/>
          </a:prstGeom>
        </p:spPr>
      </p:pic>
      <p:sp>
        <p:nvSpPr>
          <p:cNvPr id="88" name="TextBox 87"/>
          <p:cNvSpPr txBox="1"/>
          <p:nvPr/>
        </p:nvSpPr>
        <p:spPr>
          <a:xfrm>
            <a:off x="2893510" y="6063480"/>
            <a:ext cx="621778" cy="246221"/>
          </a:xfrm>
          <a:prstGeom prst="rect">
            <a:avLst/>
          </a:prstGeom>
          <a:solidFill>
            <a:schemeClr val="bg1"/>
          </a:solidFill>
          <a:ln>
            <a:noFill/>
          </a:ln>
        </p:spPr>
        <p:txBody>
          <a:bodyPr wrap="square" rtlCol="0">
            <a:spAutoFit/>
          </a:bodyPr>
          <a:lstStyle/>
          <a:p>
            <a:r>
              <a:rPr lang="en-US" sz="1000" dirty="0">
                <a:latin typeface="Arial"/>
                <a:cs typeface="Arial"/>
              </a:rPr>
              <a:t>IRF8</a:t>
            </a:r>
          </a:p>
        </p:txBody>
      </p:sp>
      <p:sp>
        <p:nvSpPr>
          <p:cNvPr id="89" name="TextBox 88"/>
          <p:cNvSpPr txBox="1"/>
          <p:nvPr/>
        </p:nvSpPr>
        <p:spPr>
          <a:xfrm>
            <a:off x="4366530" y="6034904"/>
            <a:ext cx="621778" cy="246221"/>
          </a:xfrm>
          <a:prstGeom prst="rect">
            <a:avLst/>
          </a:prstGeom>
          <a:solidFill>
            <a:schemeClr val="bg1"/>
          </a:solidFill>
          <a:ln>
            <a:noFill/>
          </a:ln>
        </p:spPr>
        <p:txBody>
          <a:bodyPr wrap="square" rtlCol="0">
            <a:spAutoFit/>
          </a:bodyPr>
          <a:lstStyle/>
          <a:p>
            <a:r>
              <a:rPr lang="en-US" sz="1000" dirty="0">
                <a:latin typeface="Arial"/>
                <a:cs typeface="Arial"/>
              </a:rPr>
              <a:t>IRF4</a:t>
            </a:r>
          </a:p>
        </p:txBody>
      </p:sp>
      <p:sp>
        <p:nvSpPr>
          <p:cNvPr id="90" name="TextBox 89"/>
          <p:cNvSpPr txBox="1"/>
          <p:nvPr/>
        </p:nvSpPr>
        <p:spPr>
          <a:xfrm>
            <a:off x="5677448" y="6044120"/>
            <a:ext cx="989387" cy="246221"/>
          </a:xfrm>
          <a:prstGeom prst="rect">
            <a:avLst/>
          </a:prstGeom>
          <a:solidFill>
            <a:schemeClr val="bg1"/>
          </a:solidFill>
          <a:ln>
            <a:noFill/>
          </a:ln>
        </p:spPr>
        <p:txBody>
          <a:bodyPr wrap="square" rtlCol="0">
            <a:spAutoFit/>
          </a:bodyPr>
          <a:lstStyle/>
          <a:p>
            <a:r>
              <a:rPr lang="en-US" sz="1000" dirty="0">
                <a:latin typeface="Arial"/>
                <a:cs typeface="Arial"/>
              </a:rPr>
              <a:t>IRF8/IRF4</a:t>
            </a:r>
          </a:p>
        </p:txBody>
      </p:sp>
      <p:grpSp>
        <p:nvGrpSpPr>
          <p:cNvPr id="91" name="Group 90"/>
          <p:cNvGrpSpPr/>
          <p:nvPr/>
        </p:nvGrpSpPr>
        <p:grpSpPr>
          <a:xfrm>
            <a:off x="444793" y="6024910"/>
            <a:ext cx="821358" cy="493975"/>
            <a:chOff x="2903644" y="5664488"/>
            <a:chExt cx="821358" cy="493975"/>
          </a:xfrm>
        </p:grpSpPr>
        <p:sp>
          <p:nvSpPr>
            <p:cNvPr id="92" name="Oval 91"/>
            <p:cNvSpPr>
              <a:spLocks/>
            </p:cNvSpPr>
            <p:nvPr/>
          </p:nvSpPr>
          <p:spPr>
            <a:xfrm>
              <a:off x="2903644" y="5762733"/>
              <a:ext cx="45720" cy="45720"/>
            </a:xfrm>
            <a:prstGeom prst="ellipse">
              <a:avLst/>
            </a:prstGeom>
            <a:solidFill>
              <a:schemeClr val="accent6">
                <a:lumMod val="75000"/>
              </a:schemeClr>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93" name="TextBox 92"/>
            <p:cNvSpPr txBox="1"/>
            <p:nvPr/>
          </p:nvSpPr>
          <p:spPr>
            <a:xfrm>
              <a:off x="2958435" y="5664488"/>
              <a:ext cx="766567" cy="215444"/>
            </a:xfrm>
            <a:prstGeom prst="rect">
              <a:avLst/>
            </a:prstGeom>
            <a:noFill/>
          </p:spPr>
          <p:txBody>
            <a:bodyPr wrap="square" rtlCol="0">
              <a:spAutoFit/>
            </a:bodyPr>
            <a:lstStyle/>
            <a:p>
              <a:r>
                <a:rPr lang="en-US" sz="800" dirty="0">
                  <a:latin typeface="Arial"/>
                  <a:cs typeface="Arial"/>
                </a:rPr>
                <a:t>pre-</a:t>
              </a:r>
              <a:r>
                <a:rPr lang="en-US" sz="800" dirty="0" err="1">
                  <a:latin typeface="Arial"/>
                  <a:cs typeface="Arial"/>
                </a:rPr>
                <a:t>cDC</a:t>
              </a:r>
              <a:endParaRPr lang="en-US" sz="800" dirty="0">
                <a:latin typeface="Arial"/>
                <a:cs typeface="Arial"/>
              </a:endParaRPr>
            </a:p>
          </p:txBody>
        </p:sp>
        <p:sp>
          <p:nvSpPr>
            <p:cNvPr id="94" name="Oval 93"/>
            <p:cNvSpPr>
              <a:spLocks/>
            </p:cNvSpPr>
            <p:nvPr/>
          </p:nvSpPr>
          <p:spPr>
            <a:xfrm>
              <a:off x="2903645" y="5901999"/>
              <a:ext cx="45719" cy="45719"/>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95" name="Oval 94"/>
            <p:cNvSpPr/>
            <p:nvPr/>
          </p:nvSpPr>
          <p:spPr>
            <a:xfrm>
              <a:off x="2903645" y="6041263"/>
              <a:ext cx="45719" cy="45719"/>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latin typeface="Arial"/>
                <a:cs typeface="Arial"/>
              </a:endParaRPr>
            </a:p>
          </p:txBody>
        </p:sp>
        <p:sp>
          <p:nvSpPr>
            <p:cNvPr id="96" name="TextBox 95"/>
            <p:cNvSpPr txBox="1"/>
            <p:nvPr/>
          </p:nvSpPr>
          <p:spPr>
            <a:xfrm>
              <a:off x="2949384" y="5803754"/>
              <a:ext cx="641990" cy="215444"/>
            </a:xfrm>
            <a:prstGeom prst="rect">
              <a:avLst/>
            </a:prstGeom>
            <a:noFill/>
          </p:spPr>
          <p:txBody>
            <a:bodyPr wrap="square" rtlCol="0">
              <a:spAutoFit/>
            </a:bodyPr>
            <a:lstStyle/>
            <a:p>
              <a:r>
                <a:rPr lang="en-US" sz="800" dirty="0">
                  <a:latin typeface="Arial"/>
                  <a:cs typeface="Arial"/>
                </a:rPr>
                <a:t>cDC2</a:t>
              </a:r>
            </a:p>
          </p:txBody>
        </p:sp>
        <p:sp>
          <p:nvSpPr>
            <p:cNvPr id="97" name="TextBox 96"/>
            <p:cNvSpPr txBox="1"/>
            <p:nvPr/>
          </p:nvSpPr>
          <p:spPr>
            <a:xfrm>
              <a:off x="2949384" y="5943019"/>
              <a:ext cx="641990" cy="215444"/>
            </a:xfrm>
            <a:prstGeom prst="rect">
              <a:avLst/>
            </a:prstGeom>
            <a:noFill/>
          </p:spPr>
          <p:txBody>
            <a:bodyPr wrap="square" rtlCol="0">
              <a:spAutoFit/>
            </a:bodyPr>
            <a:lstStyle/>
            <a:p>
              <a:r>
                <a:rPr lang="en-US" sz="800" dirty="0">
                  <a:latin typeface="Arial"/>
                  <a:cs typeface="Arial"/>
                </a:rPr>
                <a:t>cDC1</a:t>
              </a:r>
            </a:p>
          </p:txBody>
        </p:sp>
      </p:grpSp>
      <p:sp>
        <p:nvSpPr>
          <p:cNvPr id="98" name="TextBox 97"/>
          <p:cNvSpPr txBox="1"/>
          <p:nvPr/>
        </p:nvSpPr>
        <p:spPr>
          <a:xfrm>
            <a:off x="-12549" y="5826387"/>
            <a:ext cx="372636" cy="276999"/>
          </a:xfrm>
          <a:prstGeom prst="rect">
            <a:avLst/>
          </a:prstGeom>
          <a:noFill/>
          <a:ln>
            <a:noFill/>
          </a:ln>
        </p:spPr>
        <p:txBody>
          <a:bodyPr wrap="square" rtlCol="0">
            <a:spAutoFit/>
          </a:bodyPr>
          <a:lstStyle/>
          <a:p>
            <a:r>
              <a:rPr lang="en-US" sz="1200" dirty="0">
                <a:latin typeface="Arial"/>
                <a:cs typeface="Arial"/>
              </a:rPr>
              <a:t>I</a:t>
            </a:r>
          </a:p>
        </p:txBody>
      </p:sp>
      <p:sp>
        <p:nvSpPr>
          <p:cNvPr id="99" name="TextBox 98"/>
          <p:cNvSpPr txBox="1"/>
          <p:nvPr/>
        </p:nvSpPr>
        <p:spPr>
          <a:xfrm>
            <a:off x="2316730" y="5873887"/>
            <a:ext cx="338686" cy="276999"/>
          </a:xfrm>
          <a:prstGeom prst="rect">
            <a:avLst/>
          </a:prstGeom>
          <a:noFill/>
          <a:ln>
            <a:noFill/>
          </a:ln>
        </p:spPr>
        <p:txBody>
          <a:bodyPr wrap="square" rtlCol="0">
            <a:spAutoFit/>
          </a:bodyPr>
          <a:lstStyle/>
          <a:p>
            <a:r>
              <a:rPr lang="en-US" sz="1200" dirty="0">
                <a:latin typeface="Arial"/>
                <a:cs typeface="Arial"/>
              </a:rPr>
              <a:t>II</a:t>
            </a:r>
          </a:p>
        </p:txBody>
      </p:sp>
      <p:sp>
        <p:nvSpPr>
          <p:cNvPr id="100" name="TextBox 99"/>
          <p:cNvSpPr txBox="1"/>
          <p:nvPr/>
        </p:nvSpPr>
        <p:spPr>
          <a:xfrm>
            <a:off x="3749489" y="5873887"/>
            <a:ext cx="338686" cy="276999"/>
          </a:xfrm>
          <a:prstGeom prst="rect">
            <a:avLst/>
          </a:prstGeom>
          <a:noFill/>
          <a:ln>
            <a:noFill/>
          </a:ln>
        </p:spPr>
        <p:txBody>
          <a:bodyPr wrap="square" rtlCol="0">
            <a:spAutoFit/>
          </a:bodyPr>
          <a:lstStyle/>
          <a:p>
            <a:r>
              <a:rPr lang="en-US" sz="1200" dirty="0">
                <a:latin typeface="Arial"/>
                <a:cs typeface="Arial"/>
              </a:rPr>
              <a:t>III</a:t>
            </a:r>
          </a:p>
        </p:txBody>
      </p:sp>
      <p:sp>
        <p:nvSpPr>
          <p:cNvPr id="101" name="TextBox 100"/>
          <p:cNvSpPr txBox="1"/>
          <p:nvPr/>
        </p:nvSpPr>
        <p:spPr>
          <a:xfrm>
            <a:off x="5173865" y="5873887"/>
            <a:ext cx="338686" cy="276999"/>
          </a:xfrm>
          <a:prstGeom prst="rect">
            <a:avLst/>
          </a:prstGeom>
          <a:noFill/>
          <a:ln>
            <a:noFill/>
          </a:ln>
        </p:spPr>
        <p:txBody>
          <a:bodyPr wrap="square" rtlCol="0">
            <a:spAutoFit/>
          </a:bodyPr>
          <a:lstStyle/>
          <a:p>
            <a:r>
              <a:rPr lang="en-US" sz="1200" dirty="0">
                <a:latin typeface="Arial"/>
                <a:cs typeface="Arial"/>
              </a:rPr>
              <a:t>IV</a:t>
            </a:r>
          </a:p>
        </p:txBody>
      </p:sp>
    </p:spTree>
    <p:extLst>
      <p:ext uri="{BB962C8B-B14F-4D97-AF65-F5344CB8AC3E}">
        <p14:creationId xmlns:p14="http://schemas.microsoft.com/office/powerpoint/2010/main" val="23858229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6350">
          <a:solidFill>
            <a:schemeClr val="tx1"/>
          </a:solidFill>
          <a:prstDash val="sysDash"/>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solidFill>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ln>
          <a:noFill/>
        </a:ln>
      </a:spPr>
      <a:bodyPr wrap="square" rtlCol="0">
        <a:spAutoFit/>
      </a:bodyPr>
      <a:lstStyle>
        <a:defPPr>
          <a:defRPr sz="1000" dirty="0" smtClean="0">
            <a:latin typeface="Arial"/>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85332</TotalTime>
  <Words>1799</Words>
  <Application>Microsoft Macintosh PowerPoint</Application>
  <PresentationFormat>On-screen Show (4:3)</PresentationFormat>
  <Paragraphs>204</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宋体</vt:lpstr>
      <vt:lpstr>Arial</vt:lpstr>
      <vt:lpstr>Calibri</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Wenji Ma</dc:creator>
  <cp:lastModifiedBy>Ma, Wenji</cp:lastModifiedBy>
  <cp:revision>746</cp:revision>
  <cp:lastPrinted>2018-12-10T20:33:23Z</cp:lastPrinted>
  <dcterms:created xsi:type="dcterms:W3CDTF">2016-10-19T15:29:09Z</dcterms:created>
  <dcterms:modified xsi:type="dcterms:W3CDTF">2018-12-31T00:52:25Z</dcterms:modified>
</cp:coreProperties>
</file>