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820"/>
    <a:srgbClr val="1B75B2"/>
    <a:srgbClr val="FFFFFF"/>
    <a:srgbClr val="FF5353"/>
    <a:srgbClr val="EE0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27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58646-30A7-4A64-8A25-EC3E4524B0B2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CFC16-1FB8-4EEF-80BB-719165BFCC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603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CFC16-1FB8-4EEF-80BB-719165BFCC8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5304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CFC16-1FB8-4EEF-80BB-719165BFCC8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111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FF1D-A932-43AF-8ACD-C119D265EF1F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B7FC8-965A-43CF-AFED-BA8511927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143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FF1D-A932-43AF-8ACD-C119D265EF1F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B7FC8-965A-43CF-AFED-BA8511927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038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FF1D-A932-43AF-8ACD-C119D265EF1F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B7FC8-965A-43CF-AFED-BA8511927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472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FF1D-A932-43AF-8ACD-C119D265EF1F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B7FC8-965A-43CF-AFED-BA8511927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838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FF1D-A932-43AF-8ACD-C119D265EF1F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B7FC8-965A-43CF-AFED-BA8511927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3966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FF1D-A932-43AF-8ACD-C119D265EF1F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B7FC8-965A-43CF-AFED-BA8511927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0071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FF1D-A932-43AF-8ACD-C119D265EF1F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B7FC8-965A-43CF-AFED-BA8511927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726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FF1D-A932-43AF-8ACD-C119D265EF1F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B7FC8-965A-43CF-AFED-BA8511927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282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FF1D-A932-43AF-8ACD-C119D265EF1F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B7FC8-965A-43CF-AFED-BA8511927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26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FF1D-A932-43AF-8ACD-C119D265EF1F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B7FC8-965A-43CF-AFED-BA8511927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979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FF1D-A932-43AF-8ACD-C119D265EF1F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B7FC8-965A-43CF-AFED-BA8511927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4133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6FF1D-A932-43AF-8ACD-C119D265EF1F}" type="datetimeFigureOut">
              <a:rPr lang="zh-CN" altLang="en-US" smtClean="0"/>
              <a:t>21.11.7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B7FC8-965A-43CF-AFED-BA8511927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8292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36A2705-F063-47A1-8210-72AF189FBAFC}"/>
              </a:ext>
            </a:extLst>
          </p:cNvPr>
          <p:cNvSpPr txBox="1"/>
          <p:nvPr/>
        </p:nvSpPr>
        <p:spPr>
          <a:xfrm>
            <a:off x="302136" y="186636"/>
            <a:ext cx="6253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Supplementary Figure 1. T-SNE Plots of Human Degenerative Nucleus Pulposus.</a:t>
            </a:r>
            <a:endParaRPr lang="zh-CN" altLang="en-US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7D80DFB-3733-4F13-899A-5B06296A6651}"/>
              </a:ext>
            </a:extLst>
          </p:cNvPr>
          <p:cNvGrpSpPr>
            <a:grpSpLocks noChangeAspect="1"/>
          </p:cNvGrpSpPr>
          <p:nvPr/>
        </p:nvGrpSpPr>
        <p:grpSpPr>
          <a:xfrm>
            <a:off x="258324" y="1146875"/>
            <a:ext cx="1862887" cy="2074531"/>
            <a:chOff x="449378" y="909371"/>
            <a:chExt cx="2815046" cy="313486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5887C03B-7D61-4825-89F2-102C2DBCA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8" t="3614" r="16006" b="2667"/>
            <a:stretch/>
          </p:blipFill>
          <p:spPr>
            <a:xfrm>
              <a:off x="452861" y="1164235"/>
              <a:ext cx="2811563" cy="2880000"/>
            </a:xfrm>
            <a:prstGeom prst="rect">
              <a:avLst/>
            </a:prstGeom>
          </p:spPr>
        </p:pic>
        <p:sp>
          <p:nvSpPr>
            <p:cNvPr id="109" name="文本框 108">
              <a:extLst>
                <a:ext uri="{FF2B5EF4-FFF2-40B4-BE49-F238E27FC236}">
                  <a16:creationId xmlns:a16="http://schemas.microsoft.com/office/drawing/2014/main" id="{46B59742-8F2C-43CB-BFBA-52198E5354B2}"/>
                </a:ext>
              </a:extLst>
            </p:cNvPr>
            <p:cNvSpPr txBox="1"/>
            <p:nvPr/>
          </p:nvSpPr>
          <p:spPr>
            <a:xfrm>
              <a:off x="2439238" y="1431151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①</a:t>
              </a:r>
            </a:p>
          </p:txBody>
        </p:sp>
        <p:sp>
          <p:nvSpPr>
            <p:cNvPr id="111" name="文本框 110">
              <a:extLst>
                <a:ext uri="{FF2B5EF4-FFF2-40B4-BE49-F238E27FC236}">
                  <a16:creationId xmlns:a16="http://schemas.microsoft.com/office/drawing/2014/main" id="{E0E47753-010C-492B-B0E6-088242C3A6B9}"/>
                </a:ext>
              </a:extLst>
            </p:cNvPr>
            <p:cNvSpPr txBox="1"/>
            <p:nvPr/>
          </p:nvSpPr>
          <p:spPr>
            <a:xfrm>
              <a:off x="2171921" y="1786081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②</a:t>
              </a:r>
            </a:p>
          </p:txBody>
        </p:sp>
        <p:sp>
          <p:nvSpPr>
            <p:cNvPr id="113" name="文本框 112">
              <a:extLst>
                <a:ext uri="{FF2B5EF4-FFF2-40B4-BE49-F238E27FC236}">
                  <a16:creationId xmlns:a16="http://schemas.microsoft.com/office/drawing/2014/main" id="{2CBA0C22-FDD3-47A1-AEAE-76A8512E2288}"/>
                </a:ext>
              </a:extLst>
            </p:cNvPr>
            <p:cNvSpPr txBox="1"/>
            <p:nvPr/>
          </p:nvSpPr>
          <p:spPr>
            <a:xfrm>
              <a:off x="1150362" y="1625899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③</a:t>
              </a:r>
            </a:p>
          </p:txBody>
        </p:sp>
        <p:sp>
          <p:nvSpPr>
            <p:cNvPr id="115" name="文本框 114">
              <a:extLst>
                <a:ext uri="{FF2B5EF4-FFF2-40B4-BE49-F238E27FC236}">
                  <a16:creationId xmlns:a16="http://schemas.microsoft.com/office/drawing/2014/main" id="{2F4D03AA-7C2F-44F1-B85B-B7C4592648CA}"/>
                </a:ext>
              </a:extLst>
            </p:cNvPr>
            <p:cNvSpPr txBox="1"/>
            <p:nvPr/>
          </p:nvSpPr>
          <p:spPr>
            <a:xfrm>
              <a:off x="1562955" y="1431151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⑥</a:t>
              </a:r>
            </a:p>
          </p:txBody>
        </p:sp>
        <p:sp>
          <p:nvSpPr>
            <p:cNvPr id="116" name="文本框 115">
              <a:extLst>
                <a:ext uri="{FF2B5EF4-FFF2-40B4-BE49-F238E27FC236}">
                  <a16:creationId xmlns:a16="http://schemas.microsoft.com/office/drawing/2014/main" id="{F5228A5D-1733-4A08-B6E3-2BE55A70F0F0}"/>
                </a:ext>
              </a:extLst>
            </p:cNvPr>
            <p:cNvSpPr txBox="1"/>
            <p:nvPr/>
          </p:nvSpPr>
          <p:spPr>
            <a:xfrm>
              <a:off x="1150361" y="2364562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④</a:t>
              </a:r>
            </a:p>
          </p:txBody>
        </p:sp>
        <p:sp>
          <p:nvSpPr>
            <p:cNvPr id="117" name="文本框 116">
              <a:extLst>
                <a:ext uri="{FF2B5EF4-FFF2-40B4-BE49-F238E27FC236}">
                  <a16:creationId xmlns:a16="http://schemas.microsoft.com/office/drawing/2014/main" id="{CC625920-E48E-4905-A7F1-0008493D7B32}"/>
                </a:ext>
              </a:extLst>
            </p:cNvPr>
            <p:cNvSpPr txBox="1"/>
            <p:nvPr/>
          </p:nvSpPr>
          <p:spPr>
            <a:xfrm>
              <a:off x="1858642" y="2503061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⑤</a:t>
              </a:r>
            </a:p>
          </p:txBody>
        </p:sp>
        <p:sp>
          <p:nvSpPr>
            <p:cNvPr id="118" name="文本框 117">
              <a:extLst>
                <a:ext uri="{FF2B5EF4-FFF2-40B4-BE49-F238E27FC236}">
                  <a16:creationId xmlns:a16="http://schemas.microsoft.com/office/drawing/2014/main" id="{7F816FA7-B0C5-4448-93EA-745E999C8710}"/>
                </a:ext>
              </a:extLst>
            </p:cNvPr>
            <p:cNvSpPr txBox="1"/>
            <p:nvPr/>
          </p:nvSpPr>
          <p:spPr>
            <a:xfrm>
              <a:off x="2182701" y="2315455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⑨</a:t>
              </a:r>
            </a:p>
          </p:txBody>
        </p:sp>
        <p:sp>
          <p:nvSpPr>
            <p:cNvPr id="119" name="文本框 118">
              <a:extLst>
                <a:ext uri="{FF2B5EF4-FFF2-40B4-BE49-F238E27FC236}">
                  <a16:creationId xmlns:a16="http://schemas.microsoft.com/office/drawing/2014/main" id="{05AA3657-502E-408B-AEAB-FD38FE435212}"/>
                </a:ext>
              </a:extLst>
            </p:cNvPr>
            <p:cNvSpPr txBox="1"/>
            <p:nvPr/>
          </p:nvSpPr>
          <p:spPr>
            <a:xfrm>
              <a:off x="2344730" y="2997062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⑩</a:t>
              </a:r>
            </a:p>
          </p:txBody>
        </p:sp>
        <p:sp>
          <p:nvSpPr>
            <p:cNvPr id="121" name="文本框 120">
              <a:extLst>
                <a:ext uri="{FF2B5EF4-FFF2-40B4-BE49-F238E27FC236}">
                  <a16:creationId xmlns:a16="http://schemas.microsoft.com/office/drawing/2014/main" id="{BAD3490E-66EB-4C05-AC46-2974EA888C49}"/>
                </a:ext>
              </a:extLst>
            </p:cNvPr>
            <p:cNvSpPr txBox="1"/>
            <p:nvPr/>
          </p:nvSpPr>
          <p:spPr>
            <a:xfrm>
              <a:off x="1636449" y="2144571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⑧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0284EE37-19FA-4783-850D-AEB2DDE1545B}"/>
                </a:ext>
              </a:extLst>
            </p:cNvPr>
            <p:cNvSpPr txBox="1"/>
            <p:nvPr/>
          </p:nvSpPr>
          <p:spPr>
            <a:xfrm>
              <a:off x="1795223" y="2994036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⑦</a:t>
              </a:r>
            </a:p>
          </p:txBody>
        </p:sp>
        <p:sp>
          <p:nvSpPr>
            <p:cNvPr id="123" name="文本框 122">
              <a:extLst>
                <a:ext uri="{FF2B5EF4-FFF2-40B4-BE49-F238E27FC236}">
                  <a16:creationId xmlns:a16="http://schemas.microsoft.com/office/drawing/2014/main" id="{1103CED4-ADEF-42FF-B63A-2BABE0FB6D65}"/>
                </a:ext>
              </a:extLst>
            </p:cNvPr>
            <p:cNvSpPr txBox="1"/>
            <p:nvPr/>
          </p:nvSpPr>
          <p:spPr>
            <a:xfrm>
              <a:off x="1847862" y="1940636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⑭</a:t>
              </a:r>
            </a:p>
          </p:txBody>
        </p:sp>
        <p:sp>
          <p:nvSpPr>
            <p:cNvPr id="124" name="文本框 123">
              <a:extLst>
                <a:ext uri="{FF2B5EF4-FFF2-40B4-BE49-F238E27FC236}">
                  <a16:creationId xmlns:a16="http://schemas.microsoft.com/office/drawing/2014/main" id="{4FFF61AA-E8F4-4E7E-8A8B-F1656CB4A268}"/>
                </a:ext>
              </a:extLst>
            </p:cNvPr>
            <p:cNvSpPr txBox="1"/>
            <p:nvPr/>
          </p:nvSpPr>
          <p:spPr>
            <a:xfrm>
              <a:off x="2718171" y="2622741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⑬</a:t>
              </a:r>
            </a:p>
          </p:txBody>
        </p:sp>
        <p:sp>
          <p:nvSpPr>
            <p:cNvPr id="129" name="文本框 128">
              <a:extLst>
                <a:ext uri="{FF2B5EF4-FFF2-40B4-BE49-F238E27FC236}">
                  <a16:creationId xmlns:a16="http://schemas.microsoft.com/office/drawing/2014/main" id="{32CF96D2-8204-49D5-8BBD-37E58D5FEBBA}"/>
                </a:ext>
              </a:extLst>
            </p:cNvPr>
            <p:cNvSpPr txBox="1"/>
            <p:nvPr/>
          </p:nvSpPr>
          <p:spPr>
            <a:xfrm>
              <a:off x="2820037" y="2014474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⑫</a:t>
              </a: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48600653-102C-4F4F-A552-D41F9C407274}"/>
                </a:ext>
              </a:extLst>
            </p:cNvPr>
            <p:cNvSpPr txBox="1"/>
            <p:nvPr/>
          </p:nvSpPr>
          <p:spPr>
            <a:xfrm>
              <a:off x="1358440" y="2908477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⑪</a:t>
              </a:r>
            </a:p>
          </p:txBody>
        </p:sp>
        <p:sp>
          <p:nvSpPr>
            <p:cNvPr id="131" name="文本框 130">
              <a:extLst>
                <a:ext uri="{FF2B5EF4-FFF2-40B4-BE49-F238E27FC236}">
                  <a16:creationId xmlns:a16="http://schemas.microsoft.com/office/drawing/2014/main" id="{37A0DC4C-721F-4821-9DBC-6DC4366C56E3}"/>
                </a:ext>
              </a:extLst>
            </p:cNvPr>
            <p:cNvSpPr txBox="1"/>
            <p:nvPr/>
          </p:nvSpPr>
          <p:spPr>
            <a:xfrm>
              <a:off x="891740" y="2060429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⑪</a:t>
              </a: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AD49648D-281E-419B-85B3-97110EE8B9F3}"/>
                </a:ext>
              </a:extLst>
            </p:cNvPr>
            <p:cNvSpPr txBox="1"/>
            <p:nvPr/>
          </p:nvSpPr>
          <p:spPr>
            <a:xfrm>
              <a:off x="449378" y="909371"/>
              <a:ext cx="1450583" cy="4650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Sample 1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2CC7F133-F084-4E8B-B4F0-252BF6C5ED9A}"/>
              </a:ext>
            </a:extLst>
          </p:cNvPr>
          <p:cNvGrpSpPr>
            <a:grpSpLocks noChangeAspect="1"/>
          </p:cNvGrpSpPr>
          <p:nvPr/>
        </p:nvGrpSpPr>
        <p:grpSpPr>
          <a:xfrm>
            <a:off x="2386164" y="1147125"/>
            <a:ext cx="2049896" cy="2074281"/>
            <a:chOff x="413997" y="4000525"/>
            <a:chExt cx="2852491" cy="2886423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88B9D9C2-5674-43D9-896C-DC6E37B184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0" t="7032" r="17948" b="3788"/>
            <a:stretch/>
          </p:blipFill>
          <p:spPr>
            <a:xfrm>
              <a:off x="592853" y="4188652"/>
              <a:ext cx="2673635" cy="2698296"/>
            </a:xfrm>
            <a:prstGeom prst="rect">
              <a:avLst/>
            </a:prstGeom>
          </p:spPr>
        </p:pic>
        <p:sp>
          <p:nvSpPr>
            <p:cNvPr id="132" name="文本框 131">
              <a:extLst>
                <a:ext uri="{FF2B5EF4-FFF2-40B4-BE49-F238E27FC236}">
                  <a16:creationId xmlns:a16="http://schemas.microsoft.com/office/drawing/2014/main" id="{E3F94119-067F-4D21-8541-84C8844F93F3}"/>
                </a:ext>
              </a:extLst>
            </p:cNvPr>
            <p:cNvSpPr txBox="1"/>
            <p:nvPr/>
          </p:nvSpPr>
          <p:spPr>
            <a:xfrm>
              <a:off x="413997" y="4000525"/>
              <a:ext cx="1429568" cy="428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Sample 2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文本框 143">
              <a:extLst>
                <a:ext uri="{FF2B5EF4-FFF2-40B4-BE49-F238E27FC236}">
                  <a16:creationId xmlns:a16="http://schemas.microsoft.com/office/drawing/2014/main" id="{97EFE583-98A1-4AA4-9D71-7EF5B7D9DBB9}"/>
                </a:ext>
              </a:extLst>
            </p:cNvPr>
            <p:cNvSpPr txBox="1"/>
            <p:nvPr/>
          </p:nvSpPr>
          <p:spPr>
            <a:xfrm>
              <a:off x="2277208" y="5260801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①</a:t>
              </a:r>
            </a:p>
          </p:txBody>
        </p:sp>
        <p:sp>
          <p:nvSpPr>
            <p:cNvPr id="147" name="文本框 146">
              <a:extLst>
                <a:ext uri="{FF2B5EF4-FFF2-40B4-BE49-F238E27FC236}">
                  <a16:creationId xmlns:a16="http://schemas.microsoft.com/office/drawing/2014/main" id="{A59825DA-772F-4D4A-BA78-8B40521352EB}"/>
                </a:ext>
              </a:extLst>
            </p:cNvPr>
            <p:cNvSpPr txBox="1"/>
            <p:nvPr/>
          </p:nvSpPr>
          <p:spPr>
            <a:xfrm>
              <a:off x="1519506" y="5829822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②</a:t>
              </a:r>
            </a:p>
          </p:txBody>
        </p:sp>
        <p:sp>
          <p:nvSpPr>
            <p:cNvPr id="148" name="文本框 147">
              <a:extLst>
                <a:ext uri="{FF2B5EF4-FFF2-40B4-BE49-F238E27FC236}">
                  <a16:creationId xmlns:a16="http://schemas.microsoft.com/office/drawing/2014/main" id="{8D7A0526-F1DC-446B-B892-1945D0204457}"/>
                </a:ext>
              </a:extLst>
            </p:cNvPr>
            <p:cNvSpPr txBox="1"/>
            <p:nvPr/>
          </p:nvSpPr>
          <p:spPr>
            <a:xfrm>
              <a:off x="1326896" y="5186698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③</a:t>
              </a:r>
            </a:p>
          </p:txBody>
        </p:sp>
        <p:sp>
          <p:nvSpPr>
            <p:cNvPr id="149" name="文本框 148">
              <a:extLst>
                <a:ext uri="{FF2B5EF4-FFF2-40B4-BE49-F238E27FC236}">
                  <a16:creationId xmlns:a16="http://schemas.microsoft.com/office/drawing/2014/main" id="{558369C5-4F85-4CF6-BD9E-93A0F7F5854E}"/>
                </a:ext>
              </a:extLst>
            </p:cNvPr>
            <p:cNvSpPr txBox="1"/>
            <p:nvPr/>
          </p:nvSpPr>
          <p:spPr>
            <a:xfrm>
              <a:off x="2182700" y="6106820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⑥</a:t>
              </a: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FB24E58C-AC66-4D2C-9842-F1D0636B0003}"/>
                </a:ext>
              </a:extLst>
            </p:cNvPr>
            <p:cNvSpPr txBox="1"/>
            <p:nvPr/>
          </p:nvSpPr>
          <p:spPr>
            <a:xfrm>
              <a:off x="2020671" y="5543717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④</a:t>
              </a:r>
            </a:p>
          </p:txBody>
        </p:sp>
        <p:sp>
          <p:nvSpPr>
            <p:cNvPr id="151" name="文本框 150">
              <a:extLst>
                <a:ext uri="{FF2B5EF4-FFF2-40B4-BE49-F238E27FC236}">
                  <a16:creationId xmlns:a16="http://schemas.microsoft.com/office/drawing/2014/main" id="{664F94F5-B312-46E1-9634-B18847EBBDEF}"/>
                </a:ext>
              </a:extLst>
            </p:cNvPr>
            <p:cNvSpPr txBox="1"/>
            <p:nvPr/>
          </p:nvSpPr>
          <p:spPr>
            <a:xfrm>
              <a:off x="1605474" y="4806998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⑤</a:t>
              </a:r>
            </a:p>
          </p:txBody>
        </p:sp>
        <p:sp>
          <p:nvSpPr>
            <p:cNvPr id="152" name="文本框 151">
              <a:extLst>
                <a:ext uri="{FF2B5EF4-FFF2-40B4-BE49-F238E27FC236}">
                  <a16:creationId xmlns:a16="http://schemas.microsoft.com/office/drawing/2014/main" id="{01168D72-C712-4D20-9C8E-A832F3FC1210}"/>
                </a:ext>
              </a:extLst>
            </p:cNvPr>
            <p:cNvSpPr txBox="1"/>
            <p:nvPr/>
          </p:nvSpPr>
          <p:spPr>
            <a:xfrm>
              <a:off x="915962" y="4701473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⑨</a:t>
              </a:r>
            </a:p>
          </p:txBody>
        </p:sp>
        <p:sp>
          <p:nvSpPr>
            <p:cNvPr id="153" name="文本框 152">
              <a:extLst>
                <a:ext uri="{FF2B5EF4-FFF2-40B4-BE49-F238E27FC236}">
                  <a16:creationId xmlns:a16="http://schemas.microsoft.com/office/drawing/2014/main" id="{C3E75BD5-A1E5-4A5D-861E-237BD0270023}"/>
                </a:ext>
              </a:extLst>
            </p:cNvPr>
            <p:cNvSpPr txBox="1"/>
            <p:nvPr/>
          </p:nvSpPr>
          <p:spPr>
            <a:xfrm>
              <a:off x="1164867" y="5829821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⑩</a:t>
              </a: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38642101-02AB-49F3-B650-747FDBCE7C87}"/>
                </a:ext>
              </a:extLst>
            </p:cNvPr>
            <p:cNvSpPr txBox="1"/>
            <p:nvPr/>
          </p:nvSpPr>
          <p:spPr>
            <a:xfrm>
              <a:off x="2020607" y="4542120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⑧</a:t>
              </a:r>
            </a:p>
          </p:txBody>
        </p:sp>
        <p:sp>
          <p:nvSpPr>
            <p:cNvPr id="155" name="文本框 154">
              <a:extLst>
                <a:ext uri="{FF2B5EF4-FFF2-40B4-BE49-F238E27FC236}">
                  <a16:creationId xmlns:a16="http://schemas.microsoft.com/office/drawing/2014/main" id="{7A8ACC57-BF43-456C-8CF7-5824CDE5EE4F}"/>
                </a:ext>
              </a:extLst>
            </p:cNvPr>
            <p:cNvSpPr txBox="1"/>
            <p:nvPr/>
          </p:nvSpPr>
          <p:spPr>
            <a:xfrm>
              <a:off x="1278847" y="4542019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⑦</a:t>
              </a:r>
            </a:p>
          </p:txBody>
        </p:sp>
        <p:sp>
          <p:nvSpPr>
            <p:cNvPr id="183" name="文本框 182">
              <a:extLst>
                <a:ext uri="{FF2B5EF4-FFF2-40B4-BE49-F238E27FC236}">
                  <a16:creationId xmlns:a16="http://schemas.microsoft.com/office/drawing/2014/main" id="{7089B4CA-E6C5-405E-94E9-58B9937C6F2B}"/>
                </a:ext>
              </a:extLst>
            </p:cNvPr>
            <p:cNvSpPr txBox="1"/>
            <p:nvPr/>
          </p:nvSpPr>
          <p:spPr>
            <a:xfrm>
              <a:off x="2816269" y="5405217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④</a:t>
              </a: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93274DC8-E9ED-4F61-8C81-0F851948970A}"/>
              </a:ext>
            </a:extLst>
          </p:cNvPr>
          <p:cNvGrpSpPr>
            <a:grpSpLocks noChangeAspect="1"/>
          </p:cNvGrpSpPr>
          <p:nvPr/>
        </p:nvGrpSpPr>
        <p:grpSpPr>
          <a:xfrm>
            <a:off x="4701013" y="1147126"/>
            <a:ext cx="2003684" cy="2074280"/>
            <a:chOff x="463590" y="6850748"/>
            <a:chExt cx="2993324" cy="3098789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A552CCB3-AA57-4750-AA53-ECD03B816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6" t="7436" r="16986" b="3787"/>
            <a:stretch/>
          </p:blipFill>
          <p:spPr>
            <a:xfrm>
              <a:off x="592853" y="7101687"/>
              <a:ext cx="2864061" cy="2847850"/>
            </a:xfrm>
            <a:prstGeom prst="rect">
              <a:avLst/>
            </a:prstGeom>
          </p:spPr>
        </p:pic>
        <p:sp>
          <p:nvSpPr>
            <p:cNvPr id="219" name="文本框 218">
              <a:extLst>
                <a:ext uri="{FF2B5EF4-FFF2-40B4-BE49-F238E27FC236}">
                  <a16:creationId xmlns:a16="http://schemas.microsoft.com/office/drawing/2014/main" id="{F16E570D-B8A3-40A1-8F78-03A424A0956A}"/>
                </a:ext>
              </a:extLst>
            </p:cNvPr>
            <p:cNvSpPr txBox="1"/>
            <p:nvPr/>
          </p:nvSpPr>
          <p:spPr>
            <a:xfrm>
              <a:off x="463590" y="6850748"/>
              <a:ext cx="1534749" cy="459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Sample 3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文本框 219">
              <a:extLst>
                <a:ext uri="{FF2B5EF4-FFF2-40B4-BE49-F238E27FC236}">
                  <a16:creationId xmlns:a16="http://schemas.microsoft.com/office/drawing/2014/main" id="{63F1F1B6-ACAD-4BA3-B6AC-4A40C43FDF78}"/>
                </a:ext>
              </a:extLst>
            </p:cNvPr>
            <p:cNvSpPr txBox="1"/>
            <p:nvPr/>
          </p:nvSpPr>
          <p:spPr>
            <a:xfrm>
              <a:off x="2533135" y="8074666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①</a:t>
              </a:r>
            </a:p>
          </p:txBody>
        </p:sp>
        <p:sp>
          <p:nvSpPr>
            <p:cNvPr id="221" name="文本框 220">
              <a:extLst>
                <a:ext uri="{FF2B5EF4-FFF2-40B4-BE49-F238E27FC236}">
                  <a16:creationId xmlns:a16="http://schemas.microsoft.com/office/drawing/2014/main" id="{394CB049-7A5C-4CA0-823A-1014705A9485}"/>
                </a:ext>
              </a:extLst>
            </p:cNvPr>
            <p:cNvSpPr txBox="1"/>
            <p:nvPr/>
          </p:nvSpPr>
          <p:spPr>
            <a:xfrm>
              <a:off x="2364037" y="7678080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②</a:t>
              </a:r>
            </a:p>
          </p:txBody>
        </p:sp>
        <p:sp>
          <p:nvSpPr>
            <p:cNvPr id="222" name="文本框 221">
              <a:extLst>
                <a:ext uri="{FF2B5EF4-FFF2-40B4-BE49-F238E27FC236}">
                  <a16:creationId xmlns:a16="http://schemas.microsoft.com/office/drawing/2014/main" id="{E0BE3159-DD56-4925-8320-9DA796852734}"/>
                </a:ext>
              </a:extLst>
            </p:cNvPr>
            <p:cNvSpPr txBox="1"/>
            <p:nvPr/>
          </p:nvSpPr>
          <p:spPr>
            <a:xfrm>
              <a:off x="2374393" y="8537823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③</a:t>
              </a:r>
            </a:p>
          </p:txBody>
        </p:sp>
        <p:sp>
          <p:nvSpPr>
            <p:cNvPr id="223" name="文本框 222">
              <a:extLst>
                <a:ext uri="{FF2B5EF4-FFF2-40B4-BE49-F238E27FC236}">
                  <a16:creationId xmlns:a16="http://schemas.microsoft.com/office/drawing/2014/main" id="{F13B697F-1CA1-403D-BA76-2C2E09403DF8}"/>
                </a:ext>
              </a:extLst>
            </p:cNvPr>
            <p:cNvSpPr txBox="1"/>
            <p:nvPr/>
          </p:nvSpPr>
          <p:spPr>
            <a:xfrm>
              <a:off x="2688096" y="8477015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⑥</a:t>
              </a:r>
            </a:p>
          </p:txBody>
        </p:sp>
        <p:sp>
          <p:nvSpPr>
            <p:cNvPr id="224" name="文本框 223">
              <a:extLst>
                <a:ext uri="{FF2B5EF4-FFF2-40B4-BE49-F238E27FC236}">
                  <a16:creationId xmlns:a16="http://schemas.microsoft.com/office/drawing/2014/main" id="{AE8471F5-5692-4A9B-92FB-54B25F1EC293}"/>
                </a:ext>
              </a:extLst>
            </p:cNvPr>
            <p:cNvSpPr txBox="1"/>
            <p:nvPr/>
          </p:nvSpPr>
          <p:spPr>
            <a:xfrm>
              <a:off x="2364036" y="9164272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④</a:t>
              </a:r>
            </a:p>
          </p:txBody>
        </p:sp>
        <p:sp>
          <p:nvSpPr>
            <p:cNvPr id="225" name="文本框 224">
              <a:extLst>
                <a:ext uri="{FF2B5EF4-FFF2-40B4-BE49-F238E27FC236}">
                  <a16:creationId xmlns:a16="http://schemas.microsoft.com/office/drawing/2014/main" id="{F3401B06-4BFC-410E-83BE-9673E83625C8}"/>
                </a:ext>
              </a:extLst>
            </p:cNvPr>
            <p:cNvSpPr txBox="1"/>
            <p:nvPr/>
          </p:nvSpPr>
          <p:spPr>
            <a:xfrm>
              <a:off x="1378441" y="8521149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⑤</a:t>
              </a:r>
            </a:p>
          </p:txBody>
        </p:sp>
        <p:sp>
          <p:nvSpPr>
            <p:cNvPr id="226" name="文本框 225">
              <a:extLst>
                <a:ext uri="{FF2B5EF4-FFF2-40B4-BE49-F238E27FC236}">
                  <a16:creationId xmlns:a16="http://schemas.microsoft.com/office/drawing/2014/main" id="{641FCD0E-C2E4-484B-A52B-A8C047A0322D}"/>
                </a:ext>
              </a:extLst>
            </p:cNvPr>
            <p:cNvSpPr txBox="1"/>
            <p:nvPr/>
          </p:nvSpPr>
          <p:spPr>
            <a:xfrm>
              <a:off x="1633193" y="7943051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⑨</a:t>
              </a:r>
            </a:p>
          </p:txBody>
        </p:sp>
        <p:sp>
          <p:nvSpPr>
            <p:cNvPr id="227" name="文本框 226">
              <a:extLst>
                <a:ext uri="{FF2B5EF4-FFF2-40B4-BE49-F238E27FC236}">
                  <a16:creationId xmlns:a16="http://schemas.microsoft.com/office/drawing/2014/main" id="{56586C92-A117-45F0-ABEB-CF1A8CEDB891}"/>
                </a:ext>
              </a:extLst>
            </p:cNvPr>
            <p:cNvSpPr txBox="1"/>
            <p:nvPr/>
          </p:nvSpPr>
          <p:spPr>
            <a:xfrm>
              <a:off x="915962" y="8101634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⑩</a:t>
              </a:r>
            </a:p>
          </p:txBody>
        </p:sp>
        <p:sp>
          <p:nvSpPr>
            <p:cNvPr id="228" name="文本框 227">
              <a:extLst>
                <a:ext uri="{FF2B5EF4-FFF2-40B4-BE49-F238E27FC236}">
                  <a16:creationId xmlns:a16="http://schemas.microsoft.com/office/drawing/2014/main" id="{BBF739CE-F251-40E7-9179-2F8EFEFE2B99}"/>
                </a:ext>
              </a:extLst>
            </p:cNvPr>
            <p:cNvSpPr txBox="1"/>
            <p:nvPr/>
          </p:nvSpPr>
          <p:spPr>
            <a:xfrm>
              <a:off x="1929533" y="7261420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⑧</a:t>
              </a:r>
            </a:p>
          </p:txBody>
        </p:sp>
        <p:sp>
          <p:nvSpPr>
            <p:cNvPr id="229" name="文本框 228">
              <a:extLst>
                <a:ext uri="{FF2B5EF4-FFF2-40B4-BE49-F238E27FC236}">
                  <a16:creationId xmlns:a16="http://schemas.microsoft.com/office/drawing/2014/main" id="{4466C429-AFB8-4465-8BD7-FFD11AB04C25}"/>
                </a:ext>
              </a:extLst>
            </p:cNvPr>
            <p:cNvSpPr txBox="1"/>
            <p:nvPr/>
          </p:nvSpPr>
          <p:spPr>
            <a:xfrm>
              <a:off x="1626392" y="9043064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⑦</a:t>
              </a:r>
            </a:p>
          </p:txBody>
        </p:sp>
        <p:sp>
          <p:nvSpPr>
            <p:cNvPr id="231" name="文本框 230">
              <a:extLst>
                <a:ext uri="{FF2B5EF4-FFF2-40B4-BE49-F238E27FC236}">
                  <a16:creationId xmlns:a16="http://schemas.microsoft.com/office/drawing/2014/main" id="{E823D060-8924-4818-8E73-98C479429C2D}"/>
                </a:ext>
              </a:extLst>
            </p:cNvPr>
            <p:cNvSpPr txBox="1"/>
            <p:nvPr/>
          </p:nvSpPr>
          <p:spPr>
            <a:xfrm>
              <a:off x="1006062" y="8329149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⑬</a:t>
              </a:r>
            </a:p>
          </p:txBody>
        </p:sp>
        <p:sp>
          <p:nvSpPr>
            <p:cNvPr id="232" name="文本框 231">
              <a:extLst>
                <a:ext uri="{FF2B5EF4-FFF2-40B4-BE49-F238E27FC236}">
                  <a16:creationId xmlns:a16="http://schemas.microsoft.com/office/drawing/2014/main" id="{3FFF6618-CD86-4729-B394-6CABA0194EC3}"/>
                </a:ext>
              </a:extLst>
            </p:cNvPr>
            <p:cNvSpPr txBox="1"/>
            <p:nvPr/>
          </p:nvSpPr>
          <p:spPr>
            <a:xfrm>
              <a:off x="1950798" y="8852561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⑫</a:t>
              </a:r>
            </a:p>
          </p:txBody>
        </p:sp>
        <p:sp>
          <p:nvSpPr>
            <p:cNvPr id="234" name="文本框 233">
              <a:extLst>
                <a:ext uri="{FF2B5EF4-FFF2-40B4-BE49-F238E27FC236}">
                  <a16:creationId xmlns:a16="http://schemas.microsoft.com/office/drawing/2014/main" id="{00662C9E-537C-4C5F-8938-CB83CDE9719F}"/>
                </a:ext>
              </a:extLst>
            </p:cNvPr>
            <p:cNvSpPr txBox="1"/>
            <p:nvPr/>
          </p:nvSpPr>
          <p:spPr>
            <a:xfrm>
              <a:off x="3070831" y="8676322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⑪</a:t>
              </a:r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695E080E-92E4-41D4-A2DE-C181EB8D8DAB}"/>
              </a:ext>
            </a:extLst>
          </p:cNvPr>
          <p:cNvSpPr txBox="1"/>
          <p:nvPr/>
        </p:nvSpPr>
        <p:spPr>
          <a:xfrm>
            <a:off x="302136" y="3421117"/>
            <a:ext cx="6253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1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T-SNE plots showing cells distribution from each sample of human degenerative nucleus pulposus. Different cell subsets were indicated with different numbers.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887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36A2705-F063-47A1-8210-72AF189FBAFC}"/>
              </a:ext>
            </a:extLst>
          </p:cNvPr>
          <p:cNvSpPr txBox="1"/>
          <p:nvPr/>
        </p:nvSpPr>
        <p:spPr>
          <a:xfrm>
            <a:off x="302136" y="186636"/>
            <a:ext cx="6253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Supplementary Figure 2. T-SNE Plots of Human Ossified Posterior Longitudinal Ligament.</a:t>
            </a:r>
            <a:endParaRPr lang="zh-CN" altLang="en-US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E7BF80A-5E3A-4334-9963-C63AAC588085}"/>
              </a:ext>
            </a:extLst>
          </p:cNvPr>
          <p:cNvGrpSpPr>
            <a:grpSpLocks noChangeAspect="1"/>
          </p:cNvGrpSpPr>
          <p:nvPr/>
        </p:nvGrpSpPr>
        <p:grpSpPr>
          <a:xfrm>
            <a:off x="292754" y="911761"/>
            <a:ext cx="2623372" cy="2207472"/>
            <a:chOff x="203757" y="898885"/>
            <a:chExt cx="3334947" cy="2806237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7325B9D8-4E9F-4876-BCAC-F0396CFC0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8704" y="1113122"/>
              <a:ext cx="3240000" cy="2592000"/>
            </a:xfrm>
            <a:prstGeom prst="rect">
              <a:avLst/>
            </a:prstGeom>
          </p:spPr>
        </p:pic>
        <p:sp>
          <p:nvSpPr>
            <p:cNvPr id="109" name="文本框 108">
              <a:extLst>
                <a:ext uri="{FF2B5EF4-FFF2-40B4-BE49-F238E27FC236}">
                  <a16:creationId xmlns:a16="http://schemas.microsoft.com/office/drawing/2014/main" id="{46B59742-8F2C-43CB-BFBA-52198E5354B2}"/>
                </a:ext>
              </a:extLst>
            </p:cNvPr>
            <p:cNvSpPr txBox="1"/>
            <p:nvPr/>
          </p:nvSpPr>
          <p:spPr>
            <a:xfrm>
              <a:off x="1819161" y="2356405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①</a:t>
              </a:r>
            </a:p>
          </p:txBody>
        </p:sp>
        <p:sp>
          <p:nvSpPr>
            <p:cNvPr id="111" name="文本框 110">
              <a:extLst>
                <a:ext uri="{FF2B5EF4-FFF2-40B4-BE49-F238E27FC236}">
                  <a16:creationId xmlns:a16="http://schemas.microsoft.com/office/drawing/2014/main" id="{E0E47753-010C-492B-B0E6-088242C3A6B9}"/>
                </a:ext>
              </a:extLst>
            </p:cNvPr>
            <p:cNvSpPr txBox="1"/>
            <p:nvPr/>
          </p:nvSpPr>
          <p:spPr>
            <a:xfrm>
              <a:off x="2143220" y="2959781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②</a:t>
              </a:r>
            </a:p>
          </p:txBody>
        </p:sp>
        <p:sp>
          <p:nvSpPr>
            <p:cNvPr id="113" name="文本框 112">
              <a:extLst>
                <a:ext uri="{FF2B5EF4-FFF2-40B4-BE49-F238E27FC236}">
                  <a16:creationId xmlns:a16="http://schemas.microsoft.com/office/drawing/2014/main" id="{2CBA0C22-FDD3-47A1-AEAE-76A8512E2288}"/>
                </a:ext>
              </a:extLst>
            </p:cNvPr>
            <p:cNvSpPr txBox="1"/>
            <p:nvPr/>
          </p:nvSpPr>
          <p:spPr>
            <a:xfrm>
              <a:off x="1249263" y="1949383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③</a:t>
              </a:r>
            </a:p>
          </p:txBody>
        </p:sp>
        <p:sp>
          <p:nvSpPr>
            <p:cNvPr id="115" name="文本框 114">
              <a:extLst>
                <a:ext uri="{FF2B5EF4-FFF2-40B4-BE49-F238E27FC236}">
                  <a16:creationId xmlns:a16="http://schemas.microsoft.com/office/drawing/2014/main" id="{2F4D03AA-7C2F-44F1-B85B-B7C4592648CA}"/>
                </a:ext>
              </a:extLst>
            </p:cNvPr>
            <p:cNvSpPr txBox="1"/>
            <p:nvPr/>
          </p:nvSpPr>
          <p:spPr>
            <a:xfrm>
              <a:off x="2728515" y="1625482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⑥</a:t>
              </a:r>
            </a:p>
          </p:txBody>
        </p:sp>
        <p:sp>
          <p:nvSpPr>
            <p:cNvPr id="116" name="文本框 115">
              <a:extLst>
                <a:ext uri="{FF2B5EF4-FFF2-40B4-BE49-F238E27FC236}">
                  <a16:creationId xmlns:a16="http://schemas.microsoft.com/office/drawing/2014/main" id="{F5228A5D-1733-4A08-B6E3-2BE55A70F0F0}"/>
                </a:ext>
              </a:extLst>
            </p:cNvPr>
            <p:cNvSpPr txBox="1"/>
            <p:nvPr/>
          </p:nvSpPr>
          <p:spPr>
            <a:xfrm>
              <a:off x="3200943" y="2110419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④</a:t>
              </a:r>
            </a:p>
          </p:txBody>
        </p:sp>
        <p:sp>
          <p:nvSpPr>
            <p:cNvPr id="117" name="文本框 116">
              <a:extLst>
                <a:ext uri="{FF2B5EF4-FFF2-40B4-BE49-F238E27FC236}">
                  <a16:creationId xmlns:a16="http://schemas.microsoft.com/office/drawing/2014/main" id="{CC625920-E48E-4905-A7F1-0008493D7B32}"/>
                </a:ext>
              </a:extLst>
            </p:cNvPr>
            <p:cNvSpPr txBox="1"/>
            <p:nvPr/>
          </p:nvSpPr>
          <p:spPr>
            <a:xfrm>
              <a:off x="925204" y="2391280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⑤</a:t>
              </a:r>
            </a:p>
          </p:txBody>
        </p:sp>
        <p:sp>
          <p:nvSpPr>
            <p:cNvPr id="118" name="文本框 117">
              <a:extLst>
                <a:ext uri="{FF2B5EF4-FFF2-40B4-BE49-F238E27FC236}">
                  <a16:creationId xmlns:a16="http://schemas.microsoft.com/office/drawing/2014/main" id="{7F816FA7-B0C5-4448-93EA-745E999C8710}"/>
                </a:ext>
              </a:extLst>
            </p:cNvPr>
            <p:cNvSpPr txBox="1"/>
            <p:nvPr/>
          </p:nvSpPr>
          <p:spPr>
            <a:xfrm>
              <a:off x="1981190" y="1401007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⑨</a:t>
              </a:r>
            </a:p>
          </p:txBody>
        </p:sp>
        <p:sp>
          <p:nvSpPr>
            <p:cNvPr id="119" name="文本框 118">
              <a:extLst>
                <a:ext uri="{FF2B5EF4-FFF2-40B4-BE49-F238E27FC236}">
                  <a16:creationId xmlns:a16="http://schemas.microsoft.com/office/drawing/2014/main" id="{05AA3657-502E-408B-AEAB-FD38FE435212}"/>
                </a:ext>
              </a:extLst>
            </p:cNvPr>
            <p:cNvSpPr txBox="1"/>
            <p:nvPr/>
          </p:nvSpPr>
          <p:spPr>
            <a:xfrm>
              <a:off x="2568714" y="2264338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⑩</a:t>
              </a:r>
            </a:p>
          </p:txBody>
        </p:sp>
        <p:sp>
          <p:nvSpPr>
            <p:cNvPr id="121" name="文本框 120">
              <a:extLst>
                <a:ext uri="{FF2B5EF4-FFF2-40B4-BE49-F238E27FC236}">
                  <a16:creationId xmlns:a16="http://schemas.microsoft.com/office/drawing/2014/main" id="{BAD3490E-66EB-4C05-AC46-2974EA888C49}"/>
                </a:ext>
              </a:extLst>
            </p:cNvPr>
            <p:cNvSpPr txBox="1"/>
            <p:nvPr/>
          </p:nvSpPr>
          <p:spPr>
            <a:xfrm>
              <a:off x="1637469" y="1565660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⑧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0284EE37-19FA-4783-850D-AEB2DDE1545B}"/>
                </a:ext>
              </a:extLst>
            </p:cNvPr>
            <p:cNvSpPr txBox="1"/>
            <p:nvPr/>
          </p:nvSpPr>
          <p:spPr>
            <a:xfrm>
              <a:off x="2769720" y="2608056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⑦</a:t>
              </a: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AD49648D-281E-419B-85B3-97110EE8B9F3}"/>
                </a:ext>
              </a:extLst>
            </p:cNvPr>
            <p:cNvSpPr txBox="1"/>
            <p:nvPr/>
          </p:nvSpPr>
          <p:spPr>
            <a:xfrm>
              <a:off x="203757" y="898885"/>
              <a:ext cx="1229238" cy="39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Sample 1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A92DE2EB-2759-46C8-B440-939834853ECC}"/>
                </a:ext>
              </a:extLst>
            </p:cNvPr>
            <p:cNvSpPr txBox="1"/>
            <p:nvPr/>
          </p:nvSpPr>
          <p:spPr>
            <a:xfrm>
              <a:off x="1270965" y="2470307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⑪</a:t>
              </a: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17570FBA-EE6C-4E68-BEF8-08F96695F3CE}"/>
              </a:ext>
            </a:extLst>
          </p:cNvPr>
          <p:cNvGrpSpPr>
            <a:grpSpLocks noChangeAspect="1"/>
          </p:cNvGrpSpPr>
          <p:nvPr/>
        </p:nvGrpSpPr>
        <p:grpSpPr>
          <a:xfrm>
            <a:off x="3380645" y="911761"/>
            <a:ext cx="2599207" cy="2221362"/>
            <a:chOff x="294027" y="3988490"/>
            <a:chExt cx="3240000" cy="2769003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B291A74E-1EE4-49E5-AE7D-52C8C14C32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98" t="4779" r="23958" b="5614"/>
            <a:stretch/>
          </p:blipFill>
          <p:spPr>
            <a:xfrm>
              <a:off x="294027" y="4166830"/>
              <a:ext cx="3240000" cy="2590663"/>
            </a:xfrm>
            <a:prstGeom prst="rect">
              <a:avLst/>
            </a:prstGeom>
          </p:spPr>
        </p:pic>
        <p:sp>
          <p:nvSpPr>
            <p:cNvPr id="132" name="文本框 131">
              <a:extLst>
                <a:ext uri="{FF2B5EF4-FFF2-40B4-BE49-F238E27FC236}">
                  <a16:creationId xmlns:a16="http://schemas.microsoft.com/office/drawing/2014/main" id="{E3F94119-067F-4D21-8541-84C8844F93F3}"/>
                </a:ext>
              </a:extLst>
            </p:cNvPr>
            <p:cNvSpPr txBox="1"/>
            <p:nvPr/>
          </p:nvSpPr>
          <p:spPr>
            <a:xfrm>
              <a:off x="298788" y="3988490"/>
              <a:ext cx="1309683" cy="383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Sample 2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2E8CC7DC-78B2-4473-AA0D-7832CF8E84BC}"/>
                </a:ext>
              </a:extLst>
            </p:cNvPr>
            <p:cNvSpPr txBox="1"/>
            <p:nvPr/>
          </p:nvSpPr>
          <p:spPr>
            <a:xfrm>
              <a:off x="2607690" y="5228182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①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121AE8DA-3B35-4433-92FB-21A21815B182}"/>
                </a:ext>
              </a:extLst>
            </p:cNvPr>
            <p:cNvSpPr txBox="1"/>
            <p:nvPr/>
          </p:nvSpPr>
          <p:spPr>
            <a:xfrm>
              <a:off x="825294" y="5258974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②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F9672960-D62D-4BBA-88E5-CDD6325A76C9}"/>
                </a:ext>
              </a:extLst>
            </p:cNvPr>
            <p:cNvSpPr txBox="1"/>
            <p:nvPr/>
          </p:nvSpPr>
          <p:spPr>
            <a:xfrm>
              <a:off x="2140941" y="4372757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③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397E30A2-41D6-4BFC-A43F-E34064EC8B05}"/>
                </a:ext>
              </a:extLst>
            </p:cNvPr>
            <p:cNvSpPr txBox="1"/>
            <p:nvPr/>
          </p:nvSpPr>
          <p:spPr>
            <a:xfrm>
              <a:off x="2607690" y="4802213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⑥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33D1C355-20E2-4DDF-BF11-2C8B71695EDE}"/>
                </a:ext>
              </a:extLst>
            </p:cNvPr>
            <p:cNvSpPr txBox="1"/>
            <p:nvPr/>
          </p:nvSpPr>
          <p:spPr>
            <a:xfrm>
              <a:off x="1614327" y="5957500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④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F86B3ED7-BE9B-4E30-9CC1-20939B41196B}"/>
                </a:ext>
              </a:extLst>
            </p:cNvPr>
            <p:cNvSpPr txBox="1"/>
            <p:nvPr/>
          </p:nvSpPr>
          <p:spPr>
            <a:xfrm>
              <a:off x="2005412" y="4937728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⑤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1A654D10-3B78-49AA-AD9C-546ACA09C0FC}"/>
                </a:ext>
              </a:extLst>
            </p:cNvPr>
            <p:cNvSpPr txBox="1"/>
            <p:nvPr/>
          </p:nvSpPr>
          <p:spPr>
            <a:xfrm>
              <a:off x="1914027" y="4525214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⑨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2A987EAE-B918-4C6A-9C01-CBD7651547CC}"/>
                </a:ext>
              </a:extLst>
            </p:cNvPr>
            <p:cNvSpPr txBox="1"/>
            <p:nvPr/>
          </p:nvSpPr>
          <p:spPr>
            <a:xfrm>
              <a:off x="1731061" y="5206720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⑩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EE9B75C4-E1E5-44A7-A9AA-916A8548522C}"/>
                </a:ext>
              </a:extLst>
            </p:cNvPr>
            <p:cNvSpPr txBox="1"/>
            <p:nvPr/>
          </p:nvSpPr>
          <p:spPr>
            <a:xfrm>
              <a:off x="2140941" y="5532934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⑧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A34FCFFF-407D-4012-A433-B0F66095FC5D}"/>
                </a:ext>
              </a:extLst>
            </p:cNvPr>
            <p:cNvSpPr txBox="1"/>
            <p:nvPr/>
          </p:nvSpPr>
          <p:spPr>
            <a:xfrm>
              <a:off x="3040067" y="5076228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⑦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21B4482E-6CF5-49F7-91D5-FF8D8137B2EB}"/>
                </a:ext>
              </a:extLst>
            </p:cNvPr>
            <p:cNvSpPr txBox="1"/>
            <p:nvPr/>
          </p:nvSpPr>
          <p:spPr>
            <a:xfrm>
              <a:off x="854432" y="4963731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⑭</a:t>
              </a: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147FB2E4-E60B-45EF-96F5-0ABF0E2F044C}"/>
                </a:ext>
              </a:extLst>
            </p:cNvPr>
            <p:cNvSpPr txBox="1"/>
            <p:nvPr/>
          </p:nvSpPr>
          <p:spPr>
            <a:xfrm>
              <a:off x="2076056" y="6006713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⑬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BF406C9E-3739-440A-B3E4-A7089C0A8DC5}"/>
                </a:ext>
              </a:extLst>
            </p:cNvPr>
            <p:cNvSpPr txBox="1"/>
            <p:nvPr/>
          </p:nvSpPr>
          <p:spPr>
            <a:xfrm>
              <a:off x="1464724" y="4836967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⑫</a:t>
              </a: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13D08AAA-98F0-469E-86D6-8614682406BB}"/>
                </a:ext>
              </a:extLst>
            </p:cNvPr>
            <p:cNvSpPr txBox="1"/>
            <p:nvPr/>
          </p:nvSpPr>
          <p:spPr>
            <a:xfrm>
              <a:off x="933457" y="4639857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⑪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60C70F3E-A981-422C-8860-2D562AD99878}"/>
                </a:ext>
              </a:extLst>
            </p:cNvPr>
            <p:cNvSpPr txBox="1"/>
            <p:nvPr/>
          </p:nvSpPr>
          <p:spPr>
            <a:xfrm>
              <a:off x="1411292" y="5397473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⑮</a:t>
              </a: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89CDE66B-E00A-40C3-817C-A341F75D2578}"/>
                </a:ext>
              </a:extLst>
            </p:cNvPr>
            <p:cNvSpPr txBox="1"/>
            <p:nvPr/>
          </p:nvSpPr>
          <p:spPr>
            <a:xfrm>
              <a:off x="2675454" y="5796070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⑯</a:t>
              </a: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9A1553FC-6668-4CC2-B2F4-7821DC4D5E54}"/>
                </a:ext>
              </a:extLst>
            </p:cNvPr>
            <p:cNvSpPr txBox="1"/>
            <p:nvPr/>
          </p:nvSpPr>
          <p:spPr>
            <a:xfrm>
              <a:off x="1484430" y="4357714"/>
              <a:ext cx="324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⑰</a:t>
              </a: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id="{922CECA1-3AD2-4457-940C-076D465D86BA}"/>
              </a:ext>
            </a:extLst>
          </p:cNvPr>
          <p:cNvSpPr txBox="1"/>
          <p:nvPr/>
        </p:nvSpPr>
        <p:spPr>
          <a:xfrm>
            <a:off x="302136" y="3421117"/>
            <a:ext cx="625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2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T-SNE plots showing cells distribution from each sample of human ossified posterior longitudinal ligament. Different cell subsets were indicated with different numbers.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882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7589</TotalTime>
  <Words>159</Words>
  <Application>Microsoft Office PowerPoint</Application>
  <PresentationFormat>宽屏</PresentationFormat>
  <Paragraphs>78</Paragraphs>
  <Slides>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等线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manman gao</dc:creator>
  <cp:lastModifiedBy>zhou zhiyu</cp:lastModifiedBy>
  <cp:revision>95</cp:revision>
  <dcterms:created xsi:type="dcterms:W3CDTF">2020-07-17T02:30:59Z</dcterms:created>
  <dcterms:modified xsi:type="dcterms:W3CDTF">2021-11-07T06:04:28Z</dcterms:modified>
</cp:coreProperties>
</file>