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61" r:id="rId2"/>
  </p:sldIdLst>
  <p:sldSz cx="6858000" cy="9906000" type="A4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5EA2FF"/>
    <a:srgbClr val="FF12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5620"/>
    <p:restoredTop sz="94660"/>
  </p:normalViewPr>
  <p:slideViewPr>
    <p:cSldViewPr snapToGrid="0" snapToObjects="1">
      <p:cViewPr>
        <p:scale>
          <a:sx n="150" d="100"/>
          <a:sy n="150" d="100"/>
        </p:scale>
        <p:origin x="-1760" y="1504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7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6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sasaki:Dropbox:sasaki%20folder:CNVR_HD_manuscritp:s41p39:s41p39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293209876543"/>
          <c:y val="0.13373855061109"/>
          <c:w val="0.736901234567901"/>
          <c:h val="0.716340534153877"/>
        </c:manualLayout>
      </c:layout>
      <c:lineChart>
        <c:grouping val="standard"/>
        <c:varyColors val="0"/>
        <c:ser>
          <c:idx val="1"/>
          <c:order val="0"/>
          <c:tx>
            <c:strRef>
              <c:f>Sheet6!$X$1</c:f>
              <c:strCache>
                <c:ptCount val="1"/>
                <c:pt idx="0">
                  <c:v>number of CNVRs</c:v>
                </c:pt>
              </c:strCache>
            </c:strRef>
          </c:tx>
          <c:spPr>
            <a:ln w="25400">
              <a:solidFill>
                <a:srgbClr val="0000FF"/>
              </a:solidFill>
            </a:ln>
            <a:effectLst/>
          </c:spPr>
          <c:marker>
            <c:symbol val="circle"/>
            <c:size val="6"/>
            <c:spPr>
              <a:solidFill>
                <a:srgbClr val="0000FF"/>
              </a:solidFill>
              <a:ln>
                <a:solidFill>
                  <a:srgbClr val="0000FF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0783954046639232"/>
                  <c:y val="-0.07650582236571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0479080932784636"/>
                  <c:y val="-0.08024365689638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0304869684499314"/>
                  <c:y val="-0.066869275305545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74039780521262"/>
                  <c:y val="-0.1003039129583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0000FF"/>
                    </a:solidFill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Sheet6!$W$3:$W$6</c:f>
              <c:strCache>
                <c:ptCount val="4"/>
                <c:pt idx="0">
                  <c:v>3SNP</c:v>
                </c:pt>
                <c:pt idx="1">
                  <c:v>5SNP</c:v>
                </c:pt>
                <c:pt idx="2">
                  <c:v>10SNP</c:v>
                </c:pt>
                <c:pt idx="3">
                  <c:v>15SNP</c:v>
                </c:pt>
              </c:strCache>
            </c:strRef>
          </c:cat>
          <c:val>
            <c:numRef>
              <c:f>Sheet6!$X$3:$X$6</c:f>
              <c:numCache>
                <c:formatCode>#,##0_);[Red]\(#,##0\)</c:formatCode>
                <c:ptCount val="4"/>
                <c:pt idx="0">
                  <c:v>861.0</c:v>
                </c:pt>
                <c:pt idx="1">
                  <c:v>581.0</c:v>
                </c:pt>
                <c:pt idx="2">
                  <c:v>287.0</c:v>
                </c:pt>
                <c:pt idx="3">
                  <c:v>181.0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9434568"/>
        <c:axId val="409437608"/>
      </c:lineChart>
      <c:lineChart>
        <c:grouping val="standard"/>
        <c:varyColors val="0"/>
        <c:ser>
          <c:idx val="2"/>
          <c:order val="1"/>
          <c:tx>
            <c:strRef>
              <c:f>Sheet6!$Z$1</c:f>
              <c:strCache>
                <c:ptCount val="1"/>
                <c:pt idx="0">
                  <c:v>累積比率％</c:v>
                </c:pt>
              </c:strCache>
            </c:strRef>
          </c:tx>
          <c:spPr>
            <a:ln w="25400">
              <a:solidFill>
                <a:srgbClr val="FF0000"/>
              </a:solidFill>
              <a:prstDash val="solid"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6350">
                <a:solidFill>
                  <a:srgbClr val="FF0000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0.0827503429355281"/>
                  <c:y val="-0.0987783333333333"/>
                </c:manualLayout>
              </c:layout>
              <c:tx>
                <c:rich>
                  <a:bodyPr/>
                  <a:lstStyle/>
                  <a:p>
                    <a:r>
                      <a:rPr lang="en-US" altLang="ja-JP">
                        <a:solidFill>
                          <a:srgbClr val="FF0000"/>
                        </a:solidFill>
                      </a:rPr>
                      <a:t>50.7</a:t>
                    </a:r>
                    <a:endParaRPr lang="en-US" altLang="ja-JP">
                      <a:solidFill>
                        <a:schemeClr val="bg1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0.0609739368998628"/>
                  <c:y val="-0.0917222222222223"/>
                </c:manualLayout>
              </c:layout>
              <c:tx>
                <c:rich>
                  <a:bodyPr/>
                  <a:lstStyle/>
                  <a:p>
                    <a:r>
                      <a:rPr lang="en-US" altLang="ja-JP">
                        <a:solidFill>
                          <a:srgbClr val="FF0000"/>
                        </a:solidFill>
                      </a:rPr>
                      <a:t>65 </a:t>
                    </a:r>
                    <a:endParaRPr lang="en-US" altLang="ja-JP">
                      <a:solidFill>
                        <a:srgbClr val="FFFFFF"/>
                      </a:solidFill>
                    </a:endParaRP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0.0696844993141289"/>
                  <c:y val="-0.084667222222222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074039780521262"/>
                  <c:y val="-0.084666666666666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solidFill>
                      <a:srgbClr val="FF0000"/>
                    </a:solidFill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Sheet6!$Z$3:$Z$6</c:f>
              <c:numCache>
                <c:formatCode>#,##0_);[Red]\(#,##0\)</c:formatCode>
                <c:ptCount val="4"/>
                <c:pt idx="0" formatCode="General">
                  <c:v>50.7</c:v>
                </c:pt>
                <c:pt idx="1">
                  <c:v>64.66</c:v>
                </c:pt>
                <c:pt idx="2">
                  <c:v>103.826</c:v>
                </c:pt>
                <c:pt idx="3">
                  <c:v>132.357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9443992"/>
        <c:axId val="409440984"/>
      </c:lineChart>
      <c:catAx>
        <c:axId val="409434568"/>
        <c:scaling>
          <c:orientation val="minMax"/>
        </c:scaling>
        <c:delete val="0"/>
        <c:axPos val="b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900">
                <a:latin typeface="Helvetica"/>
              </a:defRPr>
            </a:pPr>
            <a:endParaRPr lang="ja-JP"/>
          </a:p>
        </c:txPr>
        <c:crossAx val="409437608"/>
        <c:crosses val="autoZero"/>
        <c:auto val="1"/>
        <c:lblAlgn val="ctr"/>
        <c:lblOffset val="100"/>
        <c:noMultiLvlLbl val="0"/>
      </c:catAx>
      <c:valAx>
        <c:axId val="409437608"/>
        <c:scaling>
          <c:orientation val="minMax"/>
          <c:max val="900.0"/>
        </c:scaling>
        <c:delete val="0"/>
        <c:axPos val="l"/>
        <c:numFmt formatCode="#,##0_);[Red]\(#,##0\)" sourceLinked="1"/>
        <c:majorTickMark val="in"/>
        <c:minorTickMark val="none"/>
        <c:tickLblPos val="nextTo"/>
        <c:txPr>
          <a:bodyPr/>
          <a:lstStyle/>
          <a:p>
            <a:pPr>
              <a:defRPr sz="900"/>
            </a:pPr>
            <a:endParaRPr lang="ja-JP"/>
          </a:p>
        </c:txPr>
        <c:crossAx val="409434568"/>
        <c:crosses val="autoZero"/>
        <c:crossBetween val="between"/>
        <c:majorUnit val="100.0"/>
      </c:valAx>
      <c:valAx>
        <c:axId val="409440984"/>
        <c:scaling>
          <c:orientation val="minMax"/>
          <c:max val="200.0"/>
          <c:min val="0.0"/>
        </c:scaling>
        <c:delete val="0"/>
        <c:axPos val="r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900"/>
            </a:pPr>
            <a:endParaRPr lang="ja-JP"/>
          </a:p>
        </c:txPr>
        <c:crossAx val="409443992"/>
        <c:crosses val="max"/>
        <c:crossBetween val="between"/>
      </c:valAx>
      <c:catAx>
        <c:axId val="409443992"/>
        <c:scaling>
          <c:orientation val="minMax"/>
        </c:scaling>
        <c:delete val="1"/>
        <c:axPos val="b"/>
        <c:majorTickMark val="out"/>
        <c:minorTickMark val="none"/>
        <c:tickLblPos val="nextTo"/>
        <c:crossAx val="409440984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1EB89A-82FB-9D49-9E1A-F1A9E8992E3F}" type="datetimeFigureOut">
              <a:t>15/04/18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61119-84F0-E145-904F-36E43881E85A}" type="slidenum"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69888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61119-84F0-E145-904F-36E43881E85A}" type="slidenum"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01741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60057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9682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032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3936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6772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3700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5015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26486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67559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69181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6659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474C0D-9C5D-A545-960E-378F7600F081}" type="datetimeFigureOut">
              <a:rPr kumimoji="1" lang="ja-JP" altLang="en-US" smtClean="0"/>
              <a:t>15/04/18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B5FC8-8F05-B649-A8EC-9DFE41B894E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6336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正方形/長方形 26"/>
          <p:cNvSpPr/>
          <p:nvPr/>
        </p:nvSpPr>
        <p:spPr>
          <a:xfrm rot="16200000" flipH="1">
            <a:off x="1273947" y="3294838"/>
            <a:ext cx="1105009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900" dirty="0">
                <a:solidFill>
                  <a:srgbClr val="000000"/>
                </a:solidFill>
                <a:latin typeface="Helvetica"/>
                <a:cs typeface="Helvetica"/>
              </a:rPr>
              <a:t>Number of </a:t>
            </a:r>
            <a:r>
              <a:rPr lang="en-US" altLang="ja-JP" sz="900" dirty="0">
                <a:solidFill>
                  <a:srgbClr val="000000"/>
                </a:solidFill>
                <a:latin typeface="Helvetica"/>
                <a:cs typeface="Helvetica"/>
              </a:rPr>
              <a:t>CNVRs</a:t>
            </a:r>
            <a:endParaRPr lang="ja-JP" altLang="en-US" sz="900" dirty="0">
              <a:latin typeface="Helvetica"/>
              <a:cs typeface="Helvetica"/>
            </a:endParaRPr>
          </a:p>
        </p:txBody>
      </p:sp>
      <p:sp>
        <p:nvSpPr>
          <p:cNvPr id="37" name="正方形/長方形 36"/>
          <p:cNvSpPr/>
          <p:nvPr/>
        </p:nvSpPr>
        <p:spPr>
          <a:xfrm flipH="1">
            <a:off x="2931881" y="4346094"/>
            <a:ext cx="894633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900">
                <a:latin typeface="Helvetica"/>
                <a:cs typeface="Helvetica"/>
              </a:rPr>
              <a:t>SNP windows</a:t>
            </a:r>
            <a:endParaRPr lang="ja-JP" altLang="en-US" sz="900">
              <a:latin typeface="Helvetica"/>
              <a:cs typeface="Helvetica"/>
            </a:endParaRPr>
          </a:p>
        </p:txBody>
      </p:sp>
      <p:sp>
        <p:nvSpPr>
          <p:cNvPr id="45" name="正方形/長方形 44"/>
          <p:cNvSpPr/>
          <p:nvPr/>
        </p:nvSpPr>
        <p:spPr>
          <a:xfrm rot="16200000" flipH="1">
            <a:off x="4188462" y="3332052"/>
            <a:ext cx="1485368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>
                <a:latin typeface="Helvetica"/>
                <a:cs typeface="Helvetica"/>
              </a:rPr>
              <a:t>Mean size of CNVR (kb)</a:t>
            </a:r>
            <a:endParaRPr lang="ja-JP" altLang="en-US" sz="900">
              <a:latin typeface="Helvetica"/>
              <a:cs typeface="Helvetica"/>
            </a:endParaRPr>
          </a:p>
        </p:txBody>
      </p:sp>
      <p:grpSp>
        <p:nvGrpSpPr>
          <p:cNvPr id="46" name="図形グループ 45"/>
          <p:cNvGrpSpPr/>
          <p:nvPr/>
        </p:nvGrpSpPr>
        <p:grpSpPr>
          <a:xfrm>
            <a:off x="4909620" y="2679388"/>
            <a:ext cx="51956" cy="143996"/>
            <a:chOff x="1317625" y="4273551"/>
            <a:chExt cx="57150" cy="143996"/>
          </a:xfrm>
          <a:solidFill>
            <a:srgbClr val="FF0000"/>
          </a:solidFill>
        </p:grpSpPr>
        <p:cxnSp>
          <p:nvCxnSpPr>
            <p:cNvPr id="47" name="直線コネクタ 46"/>
            <p:cNvCxnSpPr/>
            <p:nvPr/>
          </p:nvCxnSpPr>
          <p:spPr>
            <a:xfrm>
              <a:off x="1346200" y="4273551"/>
              <a:ext cx="0" cy="143996"/>
            </a:xfrm>
            <a:prstGeom prst="line">
              <a:avLst/>
            </a:prstGeom>
            <a:grpFill/>
            <a:ln>
              <a:solidFill>
                <a:srgbClr val="FF0000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円/楕円 47"/>
            <p:cNvSpPr/>
            <p:nvPr/>
          </p:nvSpPr>
          <p:spPr>
            <a:xfrm>
              <a:off x="1317625" y="4318000"/>
              <a:ext cx="57150" cy="57150"/>
            </a:xfrm>
            <a:prstGeom prst="ellipse">
              <a:avLst/>
            </a:prstGeom>
            <a:grpFill/>
            <a:ln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00"/>
            </a:p>
          </p:txBody>
        </p:sp>
      </p:grpSp>
      <p:graphicFrame>
        <p:nvGraphicFramePr>
          <p:cNvPr id="21" name="グラフ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1776784"/>
              </p:ext>
            </p:extLst>
          </p:nvPr>
        </p:nvGraphicFramePr>
        <p:xfrm>
          <a:off x="1956434" y="2463800"/>
          <a:ext cx="2916000" cy="1899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3" name="テキスト ボックス 22"/>
          <p:cNvSpPr txBox="1"/>
          <p:nvPr/>
        </p:nvSpPr>
        <p:spPr>
          <a:xfrm>
            <a:off x="4526165" y="9457265"/>
            <a:ext cx="23133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ja-JP" sz="1400" dirty="0"/>
              <a:t>Additional file</a:t>
            </a:r>
            <a:r>
              <a:rPr kumimoji="1" lang="en-US" altLang="ja-JP" sz="1400" dirty="0" smtClean="0"/>
              <a:t> 2. </a:t>
            </a:r>
            <a:r>
              <a:rPr lang="en-US" altLang="ja-JP" sz="1400" dirty="0" smtClean="0"/>
              <a:t>Sasaki. et al.</a:t>
            </a:r>
            <a:endParaRPr kumimoji="1" lang="ja-JP" altLang="en-US" sz="1400" dirty="0"/>
          </a:p>
        </p:txBody>
      </p:sp>
      <p:grpSp>
        <p:nvGrpSpPr>
          <p:cNvPr id="24" name="図形グループ 23"/>
          <p:cNvGrpSpPr/>
          <p:nvPr/>
        </p:nvGrpSpPr>
        <p:grpSpPr>
          <a:xfrm>
            <a:off x="1810820" y="2751386"/>
            <a:ext cx="51956" cy="143996"/>
            <a:chOff x="1317625" y="4273551"/>
            <a:chExt cx="57150" cy="143996"/>
          </a:xfrm>
          <a:solidFill>
            <a:srgbClr val="0000FF"/>
          </a:solidFill>
        </p:grpSpPr>
        <p:cxnSp>
          <p:nvCxnSpPr>
            <p:cNvPr id="26" name="直線コネクタ 25"/>
            <p:cNvCxnSpPr/>
            <p:nvPr/>
          </p:nvCxnSpPr>
          <p:spPr>
            <a:xfrm>
              <a:off x="1346200" y="4273551"/>
              <a:ext cx="0" cy="143996"/>
            </a:xfrm>
            <a:prstGeom prst="line">
              <a:avLst/>
            </a:prstGeom>
            <a:grpFill/>
            <a:ln>
              <a:solidFill>
                <a:srgbClr val="0000FF"/>
              </a:solidFill>
              <a:prstDash val="sysDash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円/楕円 27"/>
            <p:cNvSpPr/>
            <p:nvPr/>
          </p:nvSpPr>
          <p:spPr>
            <a:xfrm>
              <a:off x="1317625" y="4318000"/>
              <a:ext cx="57150" cy="57150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900"/>
            </a:p>
          </p:txBody>
        </p:sp>
      </p:grpSp>
      <p:sp>
        <p:nvSpPr>
          <p:cNvPr id="30" name="正方形/長方形 29"/>
          <p:cNvSpPr/>
          <p:nvPr/>
        </p:nvSpPr>
        <p:spPr>
          <a:xfrm flipH="1">
            <a:off x="2647172" y="3431693"/>
            <a:ext cx="24237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900">
                <a:solidFill>
                  <a:srgbClr val="FF0000"/>
                </a:solidFill>
                <a:latin typeface="Helvetica"/>
                <a:cs typeface="Helvetica"/>
              </a:rPr>
              <a:t>k</a:t>
            </a:r>
            <a:endParaRPr lang="ja-JP" altLang="en-US" sz="900">
              <a:solidFill>
                <a:srgbClr val="FF0000"/>
              </a:solidFill>
              <a:latin typeface="Helvetica"/>
              <a:cs typeface="Helvetica"/>
            </a:endParaRPr>
          </a:p>
        </p:txBody>
      </p:sp>
      <p:sp>
        <p:nvSpPr>
          <p:cNvPr id="33" name="正方形/長方形 32"/>
          <p:cNvSpPr/>
          <p:nvPr/>
        </p:nvSpPr>
        <p:spPr>
          <a:xfrm flipH="1">
            <a:off x="4252572" y="2911244"/>
            <a:ext cx="24237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900">
                <a:solidFill>
                  <a:srgbClr val="FF0000"/>
                </a:solidFill>
                <a:latin typeface="Helvetica"/>
                <a:cs typeface="Helvetica"/>
              </a:rPr>
              <a:t>k</a:t>
            </a:r>
            <a:endParaRPr lang="ja-JP" altLang="en-US" sz="900">
              <a:solidFill>
                <a:srgbClr val="FF0000"/>
              </a:solidFill>
              <a:latin typeface="Helvetica"/>
              <a:cs typeface="Helvetica"/>
            </a:endParaRPr>
          </a:p>
        </p:txBody>
      </p:sp>
      <p:sp>
        <p:nvSpPr>
          <p:cNvPr id="34" name="正方形/長方形 33"/>
          <p:cNvSpPr/>
          <p:nvPr/>
        </p:nvSpPr>
        <p:spPr>
          <a:xfrm flipH="1">
            <a:off x="3154427" y="3355974"/>
            <a:ext cx="24237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900">
                <a:solidFill>
                  <a:srgbClr val="FF0000"/>
                </a:solidFill>
                <a:latin typeface="Helvetica"/>
                <a:cs typeface="Helvetica"/>
              </a:rPr>
              <a:t>k</a:t>
            </a:r>
            <a:endParaRPr lang="ja-JP" altLang="en-US" sz="900">
              <a:solidFill>
                <a:srgbClr val="FF0000"/>
              </a:solidFill>
              <a:latin typeface="Helvetica"/>
              <a:cs typeface="Helvetica"/>
            </a:endParaRPr>
          </a:p>
        </p:txBody>
      </p:sp>
      <p:sp>
        <p:nvSpPr>
          <p:cNvPr id="35" name="正方形/長方形 34"/>
          <p:cNvSpPr/>
          <p:nvPr/>
        </p:nvSpPr>
        <p:spPr>
          <a:xfrm flipH="1">
            <a:off x="3733053" y="3099741"/>
            <a:ext cx="24237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900">
                <a:solidFill>
                  <a:srgbClr val="FF0000"/>
                </a:solidFill>
                <a:latin typeface="Helvetica"/>
                <a:cs typeface="Helvetica"/>
              </a:rPr>
              <a:t>k</a:t>
            </a:r>
            <a:endParaRPr lang="ja-JP" altLang="en-US" sz="900">
              <a:solidFill>
                <a:srgbClr val="FF0000"/>
              </a:solidFill>
              <a:latin typeface="Helvetica"/>
              <a:cs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410805503"/>
      </p:ext>
    </p:extLst>
  </p:cSld>
  <p:clrMapOvr>
    <a:masterClrMapping/>
  </p:clrMapOvr>
</p:sld>
</file>

<file path=ppt/theme/theme1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12022</TotalTime>
  <Words>34</Words>
  <Application>Microsoft Macintosh PowerPoint</Application>
  <PresentationFormat>A4 210x297 mm</PresentationFormat>
  <Paragraphs>17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ホワイト</vt:lpstr>
      <vt:lpstr>PowerPoint プレゼンテーション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Sasaki Shinji</dc:creator>
  <cp:lastModifiedBy>Sasaki Shinji</cp:lastModifiedBy>
  <cp:revision>224</cp:revision>
  <cp:lastPrinted>2014-11-12T01:44:50Z</cp:lastPrinted>
  <dcterms:created xsi:type="dcterms:W3CDTF">2012-07-05T02:06:47Z</dcterms:created>
  <dcterms:modified xsi:type="dcterms:W3CDTF">2015-04-18T09:19:53Z</dcterms:modified>
</cp:coreProperties>
</file>