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</p:sldIdLst>
  <p:sldSz cx="6858000" cy="9906000" type="A4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5EA2FF"/>
    <a:srgbClr val="FF12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>
    <p:restoredLeft sz="15620"/>
    <p:restoredTop sz="94660"/>
  </p:normalViewPr>
  <p:slideViewPr>
    <p:cSldViewPr snapToGrid="0" snapToObjects="1">
      <p:cViewPr>
        <p:scale>
          <a:sx n="150" d="100"/>
          <a:sy n="150" d="100"/>
        </p:scale>
        <p:origin x="-1760" y="347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interSettings" Target="printerSettings/printerSettings1.bin"/><Relationship Id="rId6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asaki:Desktop:REPRODUCTION:SNP_chip_analysis_sample_sheet:s38p175:s38p17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318515404021"/>
          <c:y val="0.00836811023622047"/>
          <c:w val="0.838189931962388"/>
          <c:h val="0.922145669291339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autosome!$J$1</c:f>
              <c:strCache>
                <c:ptCount val="1"/>
                <c:pt idx="0">
                  <c:v>度数</c:v>
                </c:pt>
              </c:strCache>
            </c:strRef>
          </c:tx>
          <c:spPr>
            <a:solidFill>
              <a:srgbClr val="0000FF"/>
            </a:solidFill>
            <a:effectLst/>
          </c:spPr>
          <c:invertIfNegative val="0"/>
          <c:dLbls>
            <c:txPr>
              <a:bodyPr rot="0" vert="horz"/>
              <a:lstStyle/>
              <a:p>
                <a:pPr>
                  <a:defRPr sz="800" kern="800"/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autosome!$I$3:$I$18</c:f>
              <c:numCache>
                <c:formatCode>#,##0_ </c:formatCode>
                <c:ptCount val="16"/>
                <c:pt idx="0" formatCode="General">
                  <c:v>1.0</c:v>
                </c:pt>
                <c:pt idx="1">
                  <c:v>10.0</c:v>
                </c:pt>
                <c:pt idx="2">
                  <c:v>100.0</c:v>
                </c:pt>
                <c:pt idx="3">
                  <c:v>1000.0</c:v>
                </c:pt>
                <c:pt idx="4">
                  <c:v>2000.0</c:v>
                </c:pt>
                <c:pt idx="5">
                  <c:v>3000.0</c:v>
                </c:pt>
                <c:pt idx="6">
                  <c:v>4000.0</c:v>
                </c:pt>
                <c:pt idx="7">
                  <c:v>5000.0</c:v>
                </c:pt>
                <c:pt idx="8">
                  <c:v>6000.0</c:v>
                </c:pt>
                <c:pt idx="9">
                  <c:v>7000.0</c:v>
                </c:pt>
                <c:pt idx="10">
                  <c:v>8000.0</c:v>
                </c:pt>
                <c:pt idx="11">
                  <c:v>9000.0</c:v>
                </c:pt>
                <c:pt idx="12">
                  <c:v>10000.0</c:v>
                </c:pt>
                <c:pt idx="13">
                  <c:v>100000.0</c:v>
                </c:pt>
                <c:pt idx="14">
                  <c:v>1.0E6</c:v>
                </c:pt>
                <c:pt idx="15">
                  <c:v>1.080181E6</c:v>
                </c:pt>
              </c:numCache>
            </c:numRef>
          </c:cat>
          <c:val>
            <c:numRef>
              <c:f>autosome!$J$3:$J$18</c:f>
              <c:numCache>
                <c:formatCode>#,##0_ </c:formatCode>
                <c:ptCount val="16"/>
                <c:pt idx="0">
                  <c:v>75.0</c:v>
                </c:pt>
                <c:pt idx="1">
                  <c:v>34.0</c:v>
                </c:pt>
                <c:pt idx="2">
                  <c:v>278.0</c:v>
                </c:pt>
                <c:pt idx="3">
                  <c:v>123902.0</c:v>
                </c:pt>
                <c:pt idx="4">
                  <c:v>164270.0</c:v>
                </c:pt>
                <c:pt idx="5">
                  <c:v>113487.0</c:v>
                </c:pt>
                <c:pt idx="6">
                  <c:v>108959.0</c:v>
                </c:pt>
                <c:pt idx="7">
                  <c:v>78658.0</c:v>
                </c:pt>
                <c:pt idx="8">
                  <c:v>50637.0</c:v>
                </c:pt>
                <c:pt idx="9">
                  <c:v>31356.0</c:v>
                </c:pt>
                <c:pt idx="10">
                  <c:v>19769.0</c:v>
                </c:pt>
                <c:pt idx="11">
                  <c:v>12519.0</c:v>
                </c:pt>
                <c:pt idx="12">
                  <c:v>8592.0</c:v>
                </c:pt>
                <c:pt idx="13">
                  <c:v>22680.0</c:v>
                </c:pt>
                <c:pt idx="14">
                  <c:v>76.0</c:v>
                </c:pt>
                <c:pt idx="15">
                  <c:v>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470205192"/>
        <c:axId val="470212488"/>
      </c:barChart>
      <c:catAx>
        <c:axId val="470205192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one"/>
        <c:txPr>
          <a:bodyPr/>
          <a:lstStyle/>
          <a:p>
            <a:pPr>
              <a:defRPr sz="800">
                <a:latin typeface="Helvetica"/>
              </a:defRPr>
            </a:pPr>
            <a:endParaRPr lang="ja-JP"/>
          </a:p>
        </c:txPr>
        <c:crossAx val="470212488"/>
        <c:crosses val="autoZero"/>
        <c:auto val="1"/>
        <c:lblAlgn val="ctr"/>
        <c:lblOffset val="100"/>
        <c:noMultiLvlLbl val="0"/>
      </c:catAx>
      <c:valAx>
        <c:axId val="470212488"/>
        <c:scaling>
          <c:orientation val="minMax"/>
        </c:scaling>
        <c:delete val="0"/>
        <c:axPos val="b"/>
        <c:numFmt formatCode="#,##0_ " sourceLinked="1"/>
        <c:majorTickMark val="in"/>
        <c:minorTickMark val="none"/>
        <c:tickLblPos val="nextTo"/>
        <c:txPr>
          <a:bodyPr/>
          <a:lstStyle/>
          <a:p>
            <a:pPr>
              <a:defRPr sz="800"/>
            </a:pPr>
            <a:endParaRPr lang="ja-JP"/>
          </a:p>
        </c:txPr>
        <c:crossAx val="470205192"/>
        <c:crosses val="autoZero"/>
        <c:crossBetween val="between"/>
        <c:majorUnit val="50000.0"/>
      </c:valAx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74C0D-9C5D-A545-960E-378F7600F081}" type="datetimeFigureOut">
              <a:rPr kumimoji="1" lang="ja-JP" altLang="en-US" smtClean="0"/>
              <a:t>15/04/18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5FC8-8F05-B649-A8EC-9DFE41B89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0057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74C0D-9C5D-A545-960E-378F7600F081}" type="datetimeFigureOut">
              <a:rPr kumimoji="1" lang="ja-JP" altLang="en-US" smtClean="0"/>
              <a:t>15/04/18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5FC8-8F05-B649-A8EC-9DFE41B89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9682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74C0D-9C5D-A545-960E-378F7600F081}" type="datetimeFigureOut">
              <a:rPr kumimoji="1" lang="ja-JP" altLang="en-US" smtClean="0"/>
              <a:t>15/04/18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5FC8-8F05-B649-A8EC-9DFE41B89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032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74C0D-9C5D-A545-960E-378F7600F081}" type="datetimeFigureOut">
              <a:rPr kumimoji="1" lang="ja-JP" altLang="en-US" smtClean="0"/>
              <a:t>15/04/18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5FC8-8F05-B649-A8EC-9DFE41B89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3936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74C0D-9C5D-A545-960E-378F7600F081}" type="datetimeFigureOut">
              <a:rPr kumimoji="1" lang="ja-JP" altLang="en-US" smtClean="0"/>
              <a:t>15/04/18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5FC8-8F05-B649-A8EC-9DFE41B89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6772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74C0D-9C5D-A545-960E-378F7600F081}" type="datetimeFigureOut">
              <a:rPr kumimoji="1" lang="ja-JP" altLang="en-US" smtClean="0"/>
              <a:t>15/04/18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5FC8-8F05-B649-A8EC-9DFE41B89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3700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74C0D-9C5D-A545-960E-378F7600F081}" type="datetimeFigureOut">
              <a:rPr kumimoji="1" lang="ja-JP" altLang="en-US" smtClean="0"/>
              <a:t>15/04/18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5FC8-8F05-B649-A8EC-9DFE41B89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5015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74C0D-9C5D-A545-960E-378F7600F081}" type="datetimeFigureOut">
              <a:rPr kumimoji="1" lang="ja-JP" altLang="en-US" smtClean="0"/>
              <a:t>15/04/18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5FC8-8F05-B649-A8EC-9DFE41B89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6486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74C0D-9C5D-A545-960E-378F7600F081}" type="datetimeFigureOut">
              <a:rPr kumimoji="1" lang="ja-JP" altLang="en-US" smtClean="0"/>
              <a:t>15/04/18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5FC8-8F05-B649-A8EC-9DFE41B89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6755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74C0D-9C5D-A545-960E-378F7600F081}" type="datetimeFigureOut">
              <a:rPr kumimoji="1" lang="ja-JP" altLang="en-US" smtClean="0"/>
              <a:t>15/04/18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5FC8-8F05-B649-A8EC-9DFE41B89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9181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74C0D-9C5D-A545-960E-378F7600F081}" type="datetimeFigureOut">
              <a:rPr kumimoji="1" lang="ja-JP" altLang="en-US" smtClean="0"/>
              <a:t>15/04/18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5FC8-8F05-B649-A8EC-9DFE41B89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6659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474C0D-9C5D-A545-960E-378F7600F081}" type="datetimeFigureOut">
              <a:rPr kumimoji="1" lang="ja-JP" altLang="en-US" smtClean="0"/>
              <a:t>15/04/18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B5FC8-8F05-B649-A8EC-9DFE41B89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6336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テキスト ボックス 30"/>
          <p:cNvSpPr txBox="1"/>
          <p:nvPr/>
        </p:nvSpPr>
        <p:spPr>
          <a:xfrm>
            <a:off x="4449962" y="9457265"/>
            <a:ext cx="23133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/>
              <a:t>Additional file</a:t>
            </a:r>
            <a:r>
              <a:rPr kumimoji="1" lang="en-US" altLang="ja-JP" sz="1400" dirty="0" smtClean="0"/>
              <a:t> 3. </a:t>
            </a:r>
            <a:r>
              <a:rPr lang="en-US" altLang="ja-JP" sz="1400" dirty="0" smtClean="0"/>
              <a:t>Sasaki. et al.</a:t>
            </a:r>
            <a:endParaRPr kumimoji="1" lang="ja-JP" altLang="en-US" sz="1400" dirty="0"/>
          </a:p>
        </p:txBody>
      </p:sp>
      <p:sp>
        <p:nvSpPr>
          <p:cNvPr id="37" name="正方形/長方形 36"/>
          <p:cNvSpPr/>
          <p:nvPr/>
        </p:nvSpPr>
        <p:spPr>
          <a:xfrm flipH="1">
            <a:off x="3480039" y="5274968"/>
            <a:ext cx="95435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800">
                <a:latin typeface="Helvetica"/>
                <a:cs typeface="Helvetica"/>
              </a:rPr>
              <a:t>Number of SNPs</a:t>
            </a:r>
            <a:endParaRPr lang="ja-JP" altLang="en-US" sz="800">
              <a:latin typeface="Helvetica"/>
              <a:cs typeface="Helvetica"/>
            </a:endParaRPr>
          </a:p>
        </p:txBody>
      </p:sp>
      <p:graphicFrame>
        <p:nvGraphicFramePr>
          <p:cNvPr id="21" name="グラフ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4794662"/>
              </p:ext>
            </p:extLst>
          </p:nvPr>
        </p:nvGraphicFramePr>
        <p:xfrm>
          <a:off x="1143010" y="2192878"/>
          <a:ext cx="52324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正方形/長方形 22"/>
          <p:cNvSpPr/>
          <p:nvPr/>
        </p:nvSpPr>
        <p:spPr>
          <a:xfrm rot="16200000" flipH="1">
            <a:off x="193712" y="3302381"/>
            <a:ext cx="96693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800" dirty="0">
                <a:solidFill>
                  <a:srgbClr val="000000"/>
                </a:solidFill>
                <a:latin typeface="ＭＳ Ｐゴシック"/>
                <a:cs typeface="ＭＳ Ｐゴシック"/>
              </a:rPr>
              <a:t>SNPs interval (bp)</a:t>
            </a:r>
            <a:endParaRPr lang="ja-JP" altLang="en-US" sz="800" dirty="0">
              <a:latin typeface="Helvetica"/>
              <a:cs typeface="Helvetica"/>
            </a:endParaRPr>
          </a:p>
        </p:txBody>
      </p:sp>
      <p:sp>
        <p:nvSpPr>
          <p:cNvPr id="24" name="正方形/長方形 23"/>
          <p:cNvSpPr/>
          <p:nvPr/>
        </p:nvSpPr>
        <p:spPr>
          <a:xfrm flipH="1">
            <a:off x="207594" y="2133606"/>
            <a:ext cx="1489906" cy="29555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1400"/>
              </a:lnSpc>
            </a:pPr>
            <a:r>
              <a:rPr lang="en-US" altLang="ja-JP" sz="800">
                <a:latin typeface="Helvetica"/>
                <a:cs typeface="Helvetica"/>
              </a:rPr>
              <a:t>1,080,181</a:t>
            </a:r>
          </a:p>
          <a:p>
            <a:pPr algn="r">
              <a:lnSpc>
                <a:spcPts val="1400"/>
              </a:lnSpc>
            </a:pPr>
            <a:r>
              <a:rPr lang="en-US" altLang="ja-JP" sz="800">
                <a:latin typeface="Helvetica"/>
                <a:cs typeface="Helvetica"/>
              </a:rPr>
              <a:t>100,000-1,000,000</a:t>
            </a:r>
          </a:p>
          <a:p>
            <a:pPr algn="r">
              <a:lnSpc>
                <a:spcPts val="1400"/>
              </a:lnSpc>
            </a:pPr>
            <a:r>
              <a:rPr lang="en-US" altLang="ja-JP" sz="800">
                <a:latin typeface="Helvetica"/>
                <a:cs typeface="Helvetica"/>
              </a:rPr>
              <a:t>10,000-100,000</a:t>
            </a:r>
          </a:p>
          <a:p>
            <a:pPr algn="r">
              <a:lnSpc>
                <a:spcPts val="1400"/>
              </a:lnSpc>
            </a:pPr>
            <a:r>
              <a:rPr lang="en-US" altLang="ja-JP" sz="800">
                <a:latin typeface="Helvetica"/>
                <a:cs typeface="Helvetica"/>
              </a:rPr>
              <a:t>9,000-10,000</a:t>
            </a:r>
          </a:p>
          <a:p>
            <a:pPr algn="r">
              <a:lnSpc>
                <a:spcPts val="1400"/>
              </a:lnSpc>
            </a:pPr>
            <a:r>
              <a:rPr lang="en-US" altLang="ja-JP" sz="800">
                <a:latin typeface="Helvetica"/>
                <a:cs typeface="Helvetica"/>
              </a:rPr>
              <a:t>8,000-9,000</a:t>
            </a:r>
          </a:p>
          <a:p>
            <a:pPr algn="r">
              <a:lnSpc>
                <a:spcPts val="1400"/>
              </a:lnSpc>
            </a:pPr>
            <a:r>
              <a:rPr lang="en-US" altLang="ja-JP" sz="800">
                <a:latin typeface="Helvetica"/>
                <a:cs typeface="Helvetica"/>
              </a:rPr>
              <a:t>7,000-8,000</a:t>
            </a:r>
          </a:p>
          <a:p>
            <a:pPr algn="r">
              <a:lnSpc>
                <a:spcPts val="1400"/>
              </a:lnSpc>
            </a:pPr>
            <a:r>
              <a:rPr lang="en-US" altLang="ja-JP" sz="800">
                <a:latin typeface="Helvetica"/>
                <a:cs typeface="Helvetica"/>
              </a:rPr>
              <a:t>6,000-7,000</a:t>
            </a:r>
          </a:p>
          <a:p>
            <a:pPr algn="r">
              <a:lnSpc>
                <a:spcPts val="1400"/>
              </a:lnSpc>
            </a:pPr>
            <a:r>
              <a:rPr lang="en-US" altLang="ja-JP" sz="800">
                <a:latin typeface="Helvetica"/>
                <a:cs typeface="Helvetica"/>
              </a:rPr>
              <a:t>5,000-6,000</a:t>
            </a:r>
          </a:p>
          <a:p>
            <a:pPr algn="r">
              <a:lnSpc>
                <a:spcPts val="1400"/>
              </a:lnSpc>
            </a:pPr>
            <a:r>
              <a:rPr lang="en-US" altLang="ja-JP" sz="800">
                <a:latin typeface="Helvetica"/>
                <a:cs typeface="Helvetica"/>
              </a:rPr>
              <a:t>4,000-5,000</a:t>
            </a:r>
          </a:p>
          <a:p>
            <a:pPr algn="r">
              <a:lnSpc>
                <a:spcPts val="1400"/>
              </a:lnSpc>
            </a:pPr>
            <a:r>
              <a:rPr lang="en-US" altLang="ja-JP" sz="800">
                <a:latin typeface="Helvetica"/>
                <a:cs typeface="Helvetica"/>
              </a:rPr>
              <a:t>3,000-4,000</a:t>
            </a:r>
          </a:p>
          <a:p>
            <a:pPr algn="r">
              <a:lnSpc>
                <a:spcPts val="1400"/>
              </a:lnSpc>
            </a:pPr>
            <a:r>
              <a:rPr lang="en-US" altLang="ja-JP" sz="800">
                <a:latin typeface="Helvetica"/>
                <a:cs typeface="Helvetica"/>
              </a:rPr>
              <a:t>2,000-3,000</a:t>
            </a:r>
          </a:p>
          <a:p>
            <a:pPr algn="r">
              <a:lnSpc>
                <a:spcPts val="1400"/>
              </a:lnSpc>
            </a:pPr>
            <a:r>
              <a:rPr lang="en-US" altLang="ja-JP" sz="800">
                <a:latin typeface="Helvetica"/>
                <a:cs typeface="Helvetica"/>
              </a:rPr>
              <a:t>1,000-2,000</a:t>
            </a:r>
          </a:p>
          <a:p>
            <a:pPr algn="r">
              <a:lnSpc>
                <a:spcPts val="1400"/>
              </a:lnSpc>
            </a:pPr>
            <a:r>
              <a:rPr lang="en-US" altLang="ja-JP" sz="800">
                <a:latin typeface="Helvetica"/>
                <a:cs typeface="Helvetica"/>
              </a:rPr>
              <a:t>100-1,000</a:t>
            </a:r>
          </a:p>
          <a:p>
            <a:pPr algn="r">
              <a:lnSpc>
                <a:spcPts val="1400"/>
              </a:lnSpc>
            </a:pPr>
            <a:r>
              <a:rPr lang="en-US" altLang="ja-JP" sz="800">
                <a:latin typeface="Helvetica"/>
                <a:cs typeface="Helvetica"/>
              </a:rPr>
              <a:t>10-100</a:t>
            </a:r>
          </a:p>
          <a:p>
            <a:pPr algn="r">
              <a:lnSpc>
                <a:spcPts val="1400"/>
              </a:lnSpc>
            </a:pPr>
            <a:r>
              <a:rPr lang="en-US" altLang="ja-JP" sz="800">
                <a:latin typeface="Helvetica"/>
                <a:cs typeface="Helvetica"/>
              </a:rPr>
              <a:t>1-10</a:t>
            </a:r>
          </a:p>
          <a:p>
            <a:pPr algn="r">
              <a:lnSpc>
                <a:spcPts val="1400"/>
              </a:lnSpc>
            </a:pPr>
            <a:r>
              <a:rPr lang="en-US" altLang="ja-JP" sz="800">
                <a:latin typeface="Helvetica"/>
                <a:cs typeface="Helvetica"/>
              </a:rPr>
              <a:t>1</a:t>
            </a:r>
            <a:endParaRPr lang="ja-JP" altLang="en-US" sz="80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410805503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12230</TotalTime>
  <Words>61</Words>
  <Application>Microsoft Macintosh PowerPoint</Application>
  <PresentationFormat>A4 210x297 mm</PresentationFormat>
  <Paragraphs>19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ホワイト</vt:lpstr>
      <vt:lpstr>PowerPoint プレゼンテーション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Sasaki Shinji</dc:creator>
  <cp:lastModifiedBy>Sasaki Shinji</cp:lastModifiedBy>
  <cp:revision>224</cp:revision>
  <cp:lastPrinted>2014-11-12T01:44:50Z</cp:lastPrinted>
  <dcterms:created xsi:type="dcterms:W3CDTF">2012-07-05T02:06:47Z</dcterms:created>
  <dcterms:modified xsi:type="dcterms:W3CDTF">2015-04-18T09:20:10Z</dcterms:modified>
</cp:coreProperties>
</file>