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2">
  <p:sldMasterIdLst>
    <p:sldMasterId id="2147483648" r:id="rId1"/>
  </p:sldMasterIdLst>
  <p:notesMasterIdLst>
    <p:notesMasterId r:id="rId5"/>
  </p:notesMasterIdLst>
  <p:sldIdLst>
    <p:sldId id="264" r:id="rId2"/>
    <p:sldId id="256" r:id="rId3"/>
    <p:sldId id="258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tjes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1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62648-22D6-466E-9FBE-29E754EFDF18}" type="datetimeFigureOut">
              <a:rPr lang="de-DE" smtClean="0"/>
              <a:pPr/>
              <a:t>09.01.2018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FC67D-5FFD-469F-902D-ED1778A59461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147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EF76-833F-4479-9F36-7BE30FF88EAC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23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63C2F-E3E6-4B83-8680-0D7B8F7D63AE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52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D73C3-1FD4-4A07-8F42-B0637D75105A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99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08022-5FC6-4E41-BD07-4482E38C15FC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58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9EE4-6BF8-4722-AB42-47525DCBB9FC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57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07F6E-3BC7-43CC-ABB1-2F667162D175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079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A0191-A0B0-4550-9997-F0FFF2E97ECE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8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B7A2A-CE64-4714-9AEF-D322DDEE0B73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353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5520-9144-4842-8A71-F9948A87E4B0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317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2A1ED-9BF6-4B00-9CB4-1D114EF67BAE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331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626C-93E4-4D91-902E-8279247DF1A7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017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A17F3-B613-4C6A-B5CA-518BF615A7B4}" type="datetime1">
              <a:rPr lang="zh-CN" altLang="de-DE" smtClean="0"/>
              <a:pPr/>
              <a:t>2018/1/9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50216-86CE-4512-B83E-236E946662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804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4"/>
          <p:cNvSpPr/>
          <p:nvPr/>
        </p:nvSpPr>
        <p:spPr>
          <a:xfrm>
            <a:off x="772886" y="5217220"/>
            <a:ext cx="81642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9138" indent="-719138">
              <a:spcAft>
                <a:spcPts val="0"/>
              </a:spcAft>
            </a:pPr>
            <a:r>
              <a:rPr lang="en-US" altLang="zh-CN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Figure S1 : 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PCo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results of Set III using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n-US" altLang="zh-CN" sz="1200" kern="0" dirty="0">
                <a:latin typeface="Arial" panose="020B0604020202020204" pitchFamily="34" charset="0"/>
                <a:cs typeface="Arial" panose="020B0604020202020204" pitchFamily="34" charset="0"/>
              </a:rPr>
              <a:t>SNP and </a:t>
            </a:r>
            <a:r>
              <a:rPr lang="en-US" altLang="zh-CN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r>
              <a:rPr lang="en-US" altLang="zh-CN" sz="1200" kern="0" dirty="0">
                <a:latin typeface="Arial" panose="020B0604020202020204" pitchFamily="34" charset="0"/>
                <a:cs typeface="Arial" panose="020B0604020202020204" pitchFamily="34" charset="0"/>
              </a:rPr>
              <a:t> SSR markers; </a:t>
            </a:r>
          </a:p>
          <a:p>
            <a:pPr marL="719138" indent="-719138">
              <a:spcAft>
                <a:spcPts val="0"/>
              </a:spcAft>
            </a:pPr>
            <a:r>
              <a:rPr lang="en-US" altLang="zh-CN" sz="1200" kern="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Shapes: circle: GR2725; triangle: GR3107; square: GR2915; diamond: GR8502; empty: bulk size equals to or above 24 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ind.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/sample; filled: bulk size below 24 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ind.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/sample; arrows: samples containing only one individual.</a:t>
            </a:r>
          </a:p>
        </p:txBody>
      </p:sp>
      <p:grpSp>
        <p:nvGrpSpPr>
          <p:cNvPr id="3" name="Gruppieren 2"/>
          <p:cNvGrpSpPr/>
          <p:nvPr/>
        </p:nvGrpSpPr>
        <p:grpSpPr>
          <a:xfrm>
            <a:off x="441476" y="1896836"/>
            <a:ext cx="8027609" cy="2797721"/>
            <a:chOff x="376161" y="1648917"/>
            <a:chExt cx="7582150" cy="2455090"/>
          </a:xfrm>
        </p:grpSpPr>
        <p:pic>
          <p:nvPicPr>
            <p:cNvPr id="4" name="图片 3" descr="Check_SNPs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6161" y="1657843"/>
              <a:ext cx="3652391" cy="2436548"/>
            </a:xfrm>
            <a:prstGeom prst="rect">
              <a:avLst/>
            </a:prstGeom>
          </p:spPr>
        </p:pic>
        <p:pic>
          <p:nvPicPr>
            <p:cNvPr id="5" name="图片 3" descr="Check_SSRs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8578" y="1689245"/>
              <a:ext cx="3619733" cy="2414762"/>
            </a:xfrm>
            <a:prstGeom prst="rect">
              <a:avLst/>
            </a:prstGeom>
          </p:spPr>
        </p:pic>
        <p:sp>
          <p:nvSpPr>
            <p:cNvPr id="2" name="Textfeld 1"/>
            <p:cNvSpPr txBox="1"/>
            <p:nvPr/>
          </p:nvSpPr>
          <p:spPr>
            <a:xfrm>
              <a:off x="3494315" y="1648917"/>
              <a:ext cx="351563" cy="2430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latin typeface="Arial" panose="020B0604020202020204" pitchFamily="34" charset="0"/>
                  <a:cs typeface="Arial" panose="020B0604020202020204" pitchFamily="34" charset="0"/>
                </a:rPr>
                <a:t>(a)</a:t>
              </a:r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7446228" y="1722586"/>
              <a:ext cx="351563" cy="2430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latin typeface="Arial" panose="020B0604020202020204" pitchFamily="34" charset="0"/>
                  <a:cs typeface="Arial" panose="020B0604020202020204" pitchFamily="34" charset="0"/>
                </a:rPr>
                <a:t>(b)</a:t>
              </a:r>
            </a:p>
          </p:txBody>
        </p:sp>
      </p:grpSp>
      <p:sp>
        <p:nvSpPr>
          <p:cNvPr id="9" name="矩形 4"/>
          <p:cNvSpPr/>
          <p:nvPr/>
        </p:nvSpPr>
        <p:spPr>
          <a:xfrm>
            <a:off x="441476" y="245170"/>
            <a:ext cx="81642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9138" indent="-719138">
              <a:spcAft>
                <a:spcPts val="0"/>
              </a:spcAft>
            </a:pPr>
            <a:r>
              <a:rPr lang="en-US" altLang="zh-CN" sz="1200" b="1" kern="0" dirty="0">
                <a:latin typeface="Arial" panose="020B0604020202020204" pitchFamily="34" charset="0"/>
                <a:cs typeface="Arial" panose="020B0604020202020204" pitchFamily="34" charset="0"/>
              </a:rPr>
              <a:t>Additional File 2: Figures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609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4" y="603083"/>
            <a:ext cx="4892240" cy="3669180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75613" y="4435082"/>
            <a:ext cx="849085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19138" indent="-719138"/>
            <a:endParaRPr kumimoji="0" lang="en-US" altLang="zh-CN" sz="1200" b="1" i="0" u="none" strike="noStrike" cap="none" normalizeH="0" baseline="0" dirty="0" bmk="_Toc414843882">
              <a:ln>
                <a:noFill/>
              </a:ln>
              <a:solidFill>
                <a:schemeClr val="tx1"/>
              </a:solidFill>
              <a:effectLst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719138" indent="-719138"/>
            <a:r>
              <a:rPr kumimoji="0" lang="en-US" altLang="zh-CN" sz="1200" b="1" i="0" u="none" strike="noStrike" cap="none" normalizeH="0" baseline="0" dirty="0" bmk="_Toc414843882">
                <a:ln>
                  <a:noFill/>
                </a:ln>
                <a:solidFill>
                  <a:schemeClr val="tx1"/>
                </a:solidFill>
                <a:effectLst/>
                <a:ea typeface="宋体" panose="02010600030101010101" pitchFamily="2" charset="-122"/>
                <a:cs typeface="Arial" panose="020B0604020202020204" pitchFamily="34" charset="0"/>
              </a:rPr>
              <a:t>Figure S2 : </a:t>
            </a:r>
            <a:r>
              <a:rPr lang="en-US" altLang="zh-CN" sz="1200" dirty="0" bmk="_Toc414843882">
                <a:cs typeface="Arial" panose="020B0604020202020204" pitchFamily="34" charset="0"/>
              </a:rPr>
              <a:t>Results of the STRUCTURE clustering for Set I containing 297 </a:t>
            </a:r>
            <a:r>
              <a:rPr lang="en-US" altLang="zh-CN" sz="1200" i="1" dirty="0" bmk="_Toc414843882">
                <a:cs typeface="Arial" panose="020B0604020202020204" pitchFamily="34" charset="0"/>
              </a:rPr>
              <a:t>L. </a:t>
            </a:r>
            <a:r>
              <a:rPr lang="en-US" altLang="zh-CN" sz="1200" i="1" dirty="0" err="1" bmk="_Toc414843882">
                <a:cs typeface="Arial" panose="020B0604020202020204" pitchFamily="34" charset="0"/>
              </a:rPr>
              <a:t>perenne</a:t>
            </a:r>
            <a:r>
              <a:rPr lang="en-US" altLang="zh-CN" sz="1200" i="1" dirty="0" bmk="_Toc414843882">
                <a:cs typeface="Arial" panose="020B0604020202020204" pitchFamily="34" charset="0"/>
              </a:rPr>
              <a:t> </a:t>
            </a:r>
            <a:r>
              <a:rPr lang="en-US" altLang="zh-CN" sz="1200" dirty="0" bmk="_Toc414843882">
                <a:cs typeface="Arial" panose="020B0604020202020204" pitchFamily="34" charset="0"/>
              </a:rPr>
              <a:t>accessions based on </a:t>
            </a:r>
            <a:r>
              <a:rPr lang="en-US" altLang="zh-CN" sz="1200" dirty="0" err="1" bmk="_Toc414843882">
                <a:cs typeface="Arial" panose="020B0604020202020204" pitchFamily="34" charset="0"/>
              </a:rPr>
              <a:t>DArT</a:t>
            </a:r>
            <a:r>
              <a:rPr lang="en-US" altLang="zh-CN" sz="1200" dirty="0" bmk="_Toc414843882">
                <a:cs typeface="Arial" panose="020B0604020202020204" pitchFamily="34" charset="0"/>
              </a:rPr>
              <a:t> markers. </a:t>
            </a:r>
            <a:r>
              <a:rPr lang="en-US" altLang="zh-CN" sz="1200" b="1" dirty="0" bmk="_Toc414843882">
                <a:cs typeface="Arial" panose="020B0604020202020204" pitchFamily="34" charset="0"/>
              </a:rPr>
              <a:t>(a) </a:t>
            </a:r>
            <a:r>
              <a:rPr lang="en-US" altLang="zh-CN" sz="1200" dirty="0" bmk="_Toc414843882">
                <a:cs typeface="Arial" panose="020B0604020202020204" pitchFamily="34" charset="0"/>
              </a:rPr>
              <a:t>ΔK plot for differing numbers of subpopulations (K) within the population. </a:t>
            </a:r>
            <a:r>
              <a:rPr lang="en-US" altLang="zh-CN" sz="1200" b="1" dirty="0" bmk="_Toc414843882">
                <a:cs typeface="Arial" panose="020B0604020202020204" pitchFamily="34" charset="0"/>
              </a:rPr>
              <a:t>(b)-(e) </a:t>
            </a:r>
            <a:r>
              <a:rPr lang="en-US" altLang="zh-CN" sz="1200" dirty="0" bmk="_Toc414843882">
                <a:cs typeface="Arial" panose="020B0604020202020204" pitchFamily="34" charset="0"/>
              </a:rPr>
              <a:t>Membership probability of assignment for Set I, subgroup number K = 8 grouped by passport information: </a:t>
            </a:r>
            <a:r>
              <a:rPr lang="en-US" altLang="zh-CN" sz="1200" b="1" dirty="0" bmk="_Toc414843882">
                <a:cs typeface="Arial" panose="020B0604020202020204" pitchFamily="34" charset="0"/>
              </a:rPr>
              <a:t>(b)</a:t>
            </a:r>
            <a:r>
              <a:rPr lang="en-US" altLang="zh-CN" sz="1200" dirty="0" bmk="_Toc414843882">
                <a:cs typeface="Arial" panose="020B0604020202020204" pitchFamily="34" charset="0"/>
              </a:rPr>
              <a:t> Geographical Origin; </a:t>
            </a:r>
            <a:r>
              <a:rPr lang="en-US" altLang="zh-CN" sz="1200" b="1" dirty="0" bmk="_Toc414843882">
                <a:cs typeface="Arial" panose="020B0604020202020204" pitchFamily="34" charset="0"/>
              </a:rPr>
              <a:t>(c)</a:t>
            </a:r>
            <a:r>
              <a:rPr lang="en-US" altLang="zh-CN" sz="1200" dirty="0" bmk="_Toc414843882">
                <a:cs typeface="Arial" panose="020B0604020202020204" pitchFamily="34" charset="0"/>
              </a:rPr>
              <a:t> </a:t>
            </a:r>
            <a:r>
              <a:rPr lang="en-US" altLang="zh-CN" sz="1200" dirty="0" err="1" bmk="_Toc414843882">
                <a:cs typeface="Arial" panose="020B0604020202020204" pitchFamily="34" charset="0"/>
              </a:rPr>
              <a:t>Ploidy</a:t>
            </a:r>
            <a:r>
              <a:rPr lang="en-US" altLang="zh-CN" sz="1200" dirty="0" bmk="_Toc414843882">
                <a:cs typeface="Arial" panose="020B0604020202020204" pitchFamily="34" charset="0"/>
              </a:rPr>
              <a:t> Level; </a:t>
            </a:r>
            <a:r>
              <a:rPr lang="en-US" altLang="zh-CN" sz="1200" b="1" dirty="0" bmk="_Toc414843882">
                <a:cs typeface="Arial" panose="020B0604020202020204" pitchFamily="34" charset="0"/>
              </a:rPr>
              <a:t>(d)</a:t>
            </a:r>
            <a:r>
              <a:rPr lang="en-US" altLang="zh-CN" sz="1200" dirty="0" bmk="_Toc414843882">
                <a:cs typeface="Arial" panose="020B0604020202020204" pitchFamily="34" charset="0"/>
              </a:rPr>
              <a:t> Biological Status; </a:t>
            </a:r>
            <a:r>
              <a:rPr lang="en-US" altLang="zh-CN" sz="1200" b="1" dirty="0" bmk="_Toc414843882">
                <a:cs typeface="Arial" panose="020B0604020202020204" pitchFamily="34" charset="0"/>
              </a:rPr>
              <a:t>(e) </a:t>
            </a:r>
            <a:r>
              <a:rPr lang="en-US" altLang="zh-CN" sz="1200" dirty="0" bmk="_Toc414843882">
                <a:cs typeface="Arial" panose="020B0604020202020204" pitchFamily="34" charset="0"/>
              </a:rPr>
              <a:t>Donor.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effectLst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21287" y="620019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2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425" y="1170775"/>
            <a:ext cx="4399450" cy="12318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12" y="178256"/>
            <a:ext cx="4381500" cy="12268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375" y="3334605"/>
            <a:ext cx="4381500" cy="122682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12" y="2352952"/>
            <a:ext cx="4381500" cy="1226820"/>
          </a:xfrm>
          <a:prstGeom prst="rect">
            <a:avLst/>
          </a:prstGeom>
        </p:spPr>
      </p:pic>
      <p:sp>
        <p:nvSpPr>
          <p:cNvPr id="15" name="Textfeld 8"/>
          <p:cNvSpPr txBox="1"/>
          <p:nvPr/>
        </p:nvSpPr>
        <p:spPr>
          <a:xfrm>
            <a:off x="4330106" y="28319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16" name="Textfeld 8"/>
          <p:cNvSpPr txBox="1"/>
          <p:nvPr/>
        </p:nvSpPr>
        <p:spPr>
          <a:xfrm>
            <a:off x="4326201" y="134844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sp>
        <p:nvSpPr>
          <p:cNvPr id="17" name="Textfeld 8"/>
          <p:cNvSpPr txBox="1"/>
          <p:nvPr/>
        </p:nvSpPr>
        <p:spPr>
          <a:xfrm>
            <a:off x="4310157" y="2421749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</a:p>
        </p:txBody>
      </p:sp>
      <p:sp>
        <p:nvSpPr>
          <p:cNvPr id="18" name="Textfeld 8"/>
          <p:cNvSpPr txBox="1"/>
          <p:nvPr/>
        </p:nvSpPr>
        <p:spPr>
          <a:xfrm>
            <a:off x="4334932" y="348235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</a:p>
        </p:txBody>
      </p:sp>
    </p:spTree>
    <p:extLst>
      <p:ext uri="{BB962C8B-B14F-4D97-AF65-F5344CB8AC3E}">
        <p14:creationId xmlns:p14="http://schemas.microsoft.com/office/powerpoint/2010/main" val="2247688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3073" name="图片 617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66" y="318700"/>
            <a:ext cx="3763680" cy="215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4893733"/>
            <a:ext cx="8555088" cy="83099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19138" lvl="0" indent="-7191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200" b="1" i="0" u="none" strike="noStrike" cap="none" normalizeH="0" baseline="0" dirty="0" bmk="_Toc41484388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Figure</a:t>
            </a:r>
            <a:r>
              <a:rPr kumimoji="0" lang="en-US" altLang="zh-CN" sz="1200" b="1" i="0" u="none" strike="noStrike" cap="none" normalizeH="0" dirty="0" bmk="_Toc41484388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S3 </a:t>
            </a:r>
            <a:r>
              <a:rPr kumimoji="0" lang="en-US" altLang="zh-CN" sz="1200" b="1" i="0" u="none" strike="noStrike" cap="none" normalizeH="0" dirty="0" bmk="_Toc414843883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(a)</a:t>
            </a:r>
            <a:r>
              <a:rPr kumimoji="0" lang="en-US" altLang="zh-CN" sz="1200" i="0" u="none" strike="noStrike" cap="none" normalizeH="0" dirty="0" bmk="_Toc414843883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Number of clusters identified with 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mclust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model with increasing number of 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PCo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1200" i="0" u="none" strike="noStrike" cap="none" normalizeH="0" baseline="0" dirty="0" bmk="_Toc414843883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based on </a:t>
            </a:r>
            <a:r>
              <a:rPr kumimoji="0" lang="en-US" altLang="zh-CN" sz="120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DArT</a:t>
            </a:r>
            <a:r>
              <a:rPr kumimoji="0" lang="en-US" altLang="zh-CN" sz="12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, SNP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and SSR markers. 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Barplot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showing number of accessions in each group identified by 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PCo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-based clustering for </a:t>
            </a:r>
            <a:r>
              <a:rPr lang="en-US" altLang="zh-CN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(b) 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DArT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, </a:t>
            </a:r>
            <a:r>
              <a:rPr lang="en-US" altLang="zh-CN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(c) 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SSR, and </a:t>
            </a:r>
            <a:r>
              <a:rPr lang="en-US" altLang="zh-CN" sz="12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(d) 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SNP marker.</a:t>
            </a:r>
          </a:p>
          <a:p>
            <a:pPr marL="719138" lvl="0" indent="-71913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	Each color representing a different group.</a:t>
            </a:r>
            <a:endParaRPr kumimoji="0" lang="en-US" altLang="zh-CN" sz="12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582312" y="335634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pic>
        <p:nvPicPr>
          <p:cNvPr id="7" name="图片 61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826" y="270178"/>
            <a:ext cx="4084062" cy="207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617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293" y="2525056"/>
            <a:ext cx="4078906" cy="236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feld 11"/>
          <p:cNvSpPr txBox="1"/>
          <p:nvPr/>
        </p:nvSpPr>
        <p:spPr>
          <a:xfrm>
            <a:off x="7492500" y="35960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7509434" y="261974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</a:p>
        </p:txBody>
      </p:sp>
      <p:pic>
        <p:nvPicPr>
          <p:cNvPr id="14" name="图片 6174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40" y="2517147"/>
            <a:ext cx="3748106" cy="2376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3520624" y="2602809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50216-86CE-4512-B83E-236E946662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043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202</Words>
  <Application>Microsoft Office PowerPoint</Application>
  <PresentationFormat>全屏显示(4:3)</PresentationFormat>
  <Paragraphs>21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S_Figures</dc:title>
  <dc:creator>lsybily;IPK /TEN</dc:creator>
  <cp:lastModifiedBy>Siyang Liu</cp:lastModifiedBy>
  <cp:revision>38</cp:revision>
  <dcterms:created xsi:type="dcterms:W3CDTF">2015-09-02T20:25:23Z</dcterms:created>
  <dcterms:modified xsi:type="dcterms:W3CDTF">2018-01-08T21:07:33Z</dcterms:modified>
</cp:coreProperties>
</file>