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433" r:id="rId2"/>
    <p:sldId id="436" r:id="rId3"/>
    <p:sldId id="437" r:id="rId4"/>
    <p:sldId id="435" r:id="rId5"/>
    <p:sldId id="434" r:id="rId6"/>
  </p:sldIdLst>
  <p:sldSz cx="6858000" cy="9144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anate" initials="Hanate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5FF"/>
    <a:srgbClr val="99FF66"/>
    <a:srgbClr val="CCFF66"/>
    <a:srgbClr val="CCFF99"/>
    <a:srgbClr val="FFFFCC"/>
    <a:srgbClr val="FFE5FF"/>
    <a:srgbClr val="FFCCFF"/>
    <a:srgbClr val="F725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89" autoAdjust="0"/>
    <p:restoredTop sz="96429" autoAdjust="0"/>
  </p:normalViewPr>
  <p:slideViewPr>
    <p:cSldViewPr>
      <p:cViewPr varScale="1">
        <p:scale>
          <a:sx n="87" d="100"/>
          <a:sy n="87" d="100"/>
        </p:scale>
        <p:origin x="2814" y="12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9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ACFF01-93A8-41C8-B4EA-8F43424FB431}" type="datetimeFigureOut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D776C6-638D-48B3-B4B4-E8780FA3CAE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59612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52136B-DFB0-43CC-9E35-6E46679A27CA}" type="datetimeFigureOut">
              <a:rPr kumimoji="1" lang="ja-JP" altLang="en-US" smtClean="0"/>
              <a:pPr/>
              <a:t>2019/6/26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08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54268E-FE81-4513-B066-5A2B212A5C8F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733271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898-4B78-1F40-BDD3-03EBCFD8481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90881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898-4B78-1F40-BDD3-03EBCFD84816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753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898-4B78-1F40-BDD3-03EBCFD84816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174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898-4B78-1F40-BDD3-03EBCFD8481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1405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2A2898-4B78-1F40-BDD3-03EBCFD8481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3828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92E45-21F3-47BC-98CD-5431352C9DCC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5072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79474-C54A-4FB0-A355-6841B132DD7B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229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CF598-61E3-40E4-A586-7E5940C32CFB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84437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A9872-5971-498F-9CB1-25DA55276E4A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6699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2BC-54CE-4E3E-A2DC-E9215AEABB70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944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8D88E-E8E5-4B32-8BBB-599CCB8F6E25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2221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53E20-97F3-4E70-9ABC-75715F260836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3407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709A1-3D6D-4BFF-B2D6-35713C3ABEA9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3408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8E3DCF-54F5-4C15-8096-E834081CF585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1864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802D1-F188-4671-81CC-AF4B814430E5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098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51AE53-DD8F-4454-B173-36197C206030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2724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0C39B-EBF2-4F64-A2D9-CA2AAEAAB001}" type="datetime1">
              <a:rPr kumimoji="1" lang="ja-JP" altLang="en-US" smtClean="0"/>
              <a:t>2019/6/26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14193-75D2-4092-9BDC-F095491EC34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863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テキスト ボックス 208"/>
          <p:cNvSpPr txBox="1"/>
          <p:nvPr/>
        </p:nvSpPr>
        <p:spPr>
          <a:xfrm>
            <a:off x="129332" y="299908"/>
            <a:ext cx="6548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S1. Results of genome-wide association analysis that compares heavy coffee consumers with others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  <a:p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 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129EA-9B1E-AA45-BF74-3E52BA3C76E7}"/>
              </a:ext>
            </a:extLst>
          </p:cNvPr>
          <p:cNvSpPr txBox="1"/>
          <p:nvPr/>
        </p:nvSpPr>
        <p:spPr>
          <a:xfrm>
            <a:off x="129333" y="3469900"/>
            <a:ext cx="6612036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4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Chr, chromosome; EA, effect allele; NEA, non-effect allele; EAF, effect allele frequency; OR, odds ratio; CI, confidence interval</a:t>
            </a:r>
            <a:endParaRPr lang="ja-JP" altLang="en-US" sz="124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1A5D9F5F-14BF-EC40-B458-B2061DFB5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9395754"/>
              </p:ext>
            </p:extLst>
          </p:nvPr>
        </p:nvGraphicFramePr>
        <p:xfrm>
          <a:off x="203964" y="777452"/>
          <a:ext cx="6537404" cy="2653232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54038">
                  <a:extLst>
                    <a:ext uri="{9D8B030D-6E8A-4147-A177-3AD203B41FA5}">
                      <a16:colId xmlns:a16="http://schemas.microsoft.com/office/drawing/2014/main" val="242114697"/>
                    </a:ext>
                  </a:extLst>
                </a:gridCol>
                <a:gridCol w="315251">
                  <a:extLst>
                    <a:ext uri="{9D8B030D-6E8A-4147-A177-3AD203B41FA5}">
                      <a16:colId xmlns:a16="http://schemas.microsoft.com/office/drawing/2014/main" val="1724535601"/>
                    </a:ext>
                  </a:extLst>
                </a:gridCol>
                <a:gridCol w="794188">
                  <a:extLst>
                    <a:ext uri="{9D8B030D-6E8A-4147-A177-3AD203B41FA5}">
                      <a16:colId xmlns:a16="http://schemas.microsoft.com/office/drawing/2014/main" val="3294465575"/>
                    </a:ext>
                  </a:extLst>
                </a:gridCol>
                <a:gridCol w="233133">
                  <a:extLst>
                    <a:ext uri="{9D8B030D-6E8A-4147-A177-3AD203B41FA5}">
                      <a16:colId xmlns:a16="http://schemas.microsoft.com/office/drawing/2014/main" val="2530908919"/>
                    </a:ext>
                  </a:extLst>
                </a:gridCol>
                <a:gridCol w="333802">
                  <a:extLst>
                    <a:ext uri="{9D8B030D-6E8A-4147-A177-3AD203B41FA5}">
                      <a16:colId xmlns:a16="http://schemas.microsoft.com/office/drawing/2014/main" val="4255172620"/>
                    </a:ext>
                  </a:extLst>
                </a:gridCol>
                <a:gridCol w="786523">
                  <a:extLst>
                    <a:ext uri="{9D8B030D-6E8A-4147-A177-3AD203B41FA5}">
                      <a16:colId xmlns:a16="http://schemas.microsoft.com/office/drawing/2014/main" val="2440816001"/>
                    </a:ext>
                  </a:extLst>
                </a:gridCol>
                <a:gridCol w="504543">
                  <a:extLst>
                    <a:ext uri="{9D8B030D-6E8A-4147-A177-3AD203B41FA5}">
                      <a16:colId xmlns:a16="http://schemas.microsoft.com/office/drawing/2014/main" val="2978196288"/>
                    </a:ext>
                  </a:extLst>
                </a:gridCol>
                <a:gridCol w="962369">
                  <a:extLst>
                    <a:ext uri="{9D8B030D-6E8A-4147-A177-3AD203B41FA5}">
                      <a16:colId xmlns:a16="http://schemas.microsoft.com/office/drawing/2014/main" val="3235405731"/>
                    </a:ext>
                  </a:extLst>
                </a:gridCol>
                <a:gridCol w="671176">
                  <a:extLst>
                    <a:ext uri="{9D8B030D-6E8A-4147-A177-3AD203B41FA5}">
                      <a16:colId xmlns:a16="http://schemas.microsoft.com/office/drawing/2014/main" val="2286299703"/>
                    </a:ext>
                  </a:extLst>
                </a:gridCol>
                <a:gridCol w="504543">
                  <a:extLst>
                    <a:ext uri="{9D8B030D-6E8A-4147-A177-3AD203B41FA5}">
                      <a16:colId xmlns:a16="http://schemas.microsoft.com/office/drawing/2014/main" val="1212334588"/>
                    </a:ext>
                  </a:extLst>
                </a:gridCol>
                <a:gridCol w="777838">
                  <a:extLst>
                    <a:ext uri="{9D8B030D-6E8A-4147-A177-3AD203B41FA5}">
                      <a16:colId xmlns:a16="http://schemas.microsoft.com/office/drawing/2014/main" val="2538775386"/>
                    </a:ext>
                  </a:extLst>
                </a:gridCol>
              </a:tblGrid>
              <a:tr h="154844"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Variant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Population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EAF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 (95% CI)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" sz="1050" u="none" strike="noStrike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heterogeneity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14322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rs75060857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146,234,510 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Discovery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1.42 (1.22–1.67)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8.8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46199042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Replication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0.92 (0.77–1.10)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extLst>
                  <a:ext uri="{0D108BD9-81ED-4DB2-BD59-A6C34878D82A}">
                    <a16:rowId xmlns:a16="http://schemas.microsoft.com/office/drawing/2014/main" val="482763479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Meta-analysis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1.17 (1.04–1.32)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53981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rs11722777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7,590,819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Discovery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 (0.67–0.85)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42853481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Replication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 (0.79–1.01)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extLst>
                  <a:ext uri="{0D108BD9-81ED-4DB2-BD59-A6C34878D82A}">
                    <a16:rowId xmlns:a16="http://schemas.microsoft.com/office/drawing/2014/main" val="3022899542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Meta-analysis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 (0.75–0.89)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74.6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3628715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rs4410790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17,284,577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Discovery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 (1.15–1.37)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25945179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Replication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1.31 (1.20–1.44)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extLst>
                  <a:ext uri="{0D108BD9-81ED-4DB2-BD59-A6C34878D82A}">
                    <a16:rowId xmlns:a16="http://schemas.microsoft.com/office/drawing/2014/main" val="1161648537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Meta-analysis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 (1.21–1.37)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1027447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rs11066001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112,119,171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Discovery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1.29 (1.17–1.43)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842395268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Replication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0.279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 (1.15–1.39)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extLst>
                  <a:ext uri="{0D108BD9-81ED-4DB2-BD59-A6C34878D82A}">
                    <a16:rowId xmlns:a16="http://schemas.microsoft.com/office/drawing/2014/main" val="3301535243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Meta-analysis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1.28 (1.19–1.37)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4058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rs16951547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50,585,898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Discovery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 (0.72–0.88)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951538735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Replication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1.02 (0.92–1.13)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/>
                </a:tc>
                <a:extLst>
                  <a:ext uri="{0D108BD9-81ED-4DB2-BD59-A6C34878D82A}">
                    <a16:rowId xmlns:a16="http://schemas.microsoft.com/office/drawing/2014/main" val="4128581914"/>
                  </a:ext>
                </a:extLst>
              </a:tr>
              <a:tr h="154844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Meta-analysis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0.90 (0.84–0.97)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5807" marR="5807" marT="5807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4906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4438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テキスト ボックス 208"/>
          <p:cNvSpPr txBox="1"/>
          <p:nvPr/>
        </p:nvSpPr>
        <p:spPr>
          <a:xfrm>
            <a:off x="129332" y="299908"/>
            <a:ext cx="6548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S2. Results of genome-wide association analysis based on </a:t>
            </a:r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a dominant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model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129EA-9B1E-AA45-BF74-3E52BA3C76E7}"/>
              </a:ext>
            </a:extLst>
          </p:cNvPr>
          <p:cNvSpPr txBox="1"/>
          <p:nvPr/>
        </p:nvSpPr>
        <p:spPr>
          <a:xfrm>
            <a:off x="129333" y="3304141"/>
            <a:ext cx="6612036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4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Chr, chromosome; EA, effect allele; NEA, non-effect allele; EAF, effect allele frequency; SE, standard error</a:t>
            </a:r>
            <a:endParaRPr lang="ja-JP" altLang="en-US" sz="124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5CB2E09D-0542-CA4D-858C-E1F79888BB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19603"/>
              </p:ext>
            </p:extLst>
          </p:nvPr>
        </p:nvGraphicFramePr>
        <p:xfrm>
          <a:off x="129332" y="683568"/>
          <a:ext cx="6548286" cy="251038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773080">
                  <a:extLst>
                    <a:ext uri="{9D8B030D-6E8A-4147-A177-3AD203B41FA5}">
                      <a16:colId xmlns:a16="http://schemas.microsoft.com/office/drawing/2014/main" val="2017757483"/>
                    </a:ext>
                  </a:extLst>
                </a:gridCol>
                <a:gridCol w="282241">
                  <a:extLst>
                    <a:ext uri="{9D8B030D-6E8A-4147-A177-3AD203B41FA5}">
                      <a16:colId xmlns:a16="http://schemas.microsoft.com/office/drawing/2014/main" val="2006002712"/>
                    </a:ext>
                  </a:extLst>
                </a:gridCol>
                <a:gridCol w="883804">
                  <a:extLst>
                    <a:ext uri="{9D8B030D-6E8A-4147-A177-3AD203B41FA5}">
                      <a16:colId xmlns:a16="http://schemas.microsoft.com/office/drawing/2014/main" val="1535828393"/>
                    </a:ext>
                  </a:extLst>
                </a:gridCol>
                <a:gridCol w="256882">
                  <a:extLst>
                    <a:ext uri="{9D8B030D-6E8A-4147-A177-3AD203B41FA5}">
                      <a16:colId xmlns:a16="http://schemas.microsoft.com/office/drawing/2014/main" val="2081131377"/>
                    </a:ext>
                  </a:extLst>
                </a:gridCol>
                <a:gridCol w="367367">
                  <a:extLst>
                    <a:ext uri="{9D8B030D-6E8A-4147-A177-3AD203B41FA5}">
                      <a16:colId xmlns:a16="http://schemas.microsoft.com/office/drawing/2014/main" val="1832017480"/>
                    </a:ext>
                  </a:extLst>
                </a:gridCol>
                <a:gridCol w="636339">
                  <a:extLst>
                    <a:ext uri="{9D8B030D-6E8A-4147-A177-3AD203B41FA5}">
                      <a16:colId xmlns:a16="http://schemas.microsoft.com/office/drawing/2014/main" val="3413821705"/>
                    </a:ext>
                  </a:extLst>
                </a:gridCol>
                <a:gridCol w="636339">
                  <a:extLst>
                    <a:ext uri="{9D8B030D-6E8A-4147-A177-3AD203B41FA5}">
                      <a16:colId xmlns:a16="http://schemas.microsoft.com/office/drawing/2014/main" val="4125518172"/>
                    </a:ext>
                  </a:extLst>
                </a:gridCol>
                <a:gridCol w="636339">
                  <a:extLst>
                    <a:ext uri="{9D8B030D-6E8A-4147-A177-3AD203B41FA5}">
                      <a16:colId xmlns:a16="http://schemas.microsoft.com/office/drawing/2014/main" val="3955119549"/>
                    </a:ext>
                  </a:extLst>
                </a:gridCol>
                <a:gridCol w="776702">
                  <a:extLst>
                    <a:ext uri="{9D8B030D-6E8A-4147-A177-3AD203B41FA5}">
                      <a16:colId xmlns:a16="http://schemas.microsoft.com/office/drawing/2014/main" val="1127966879"/>
                    </a:ext>
                  </a:extLst>
                </a:gridCol>
                <a:gridCol w="636339">
                  <a:extLst>
                    <a:ext uri="{9D8B030D-6E8A-4147-A177-3AD203B41FA5}">
                      <a16:colId xmlns:a16="http://schemas.microsoft.com/office/drawing/2014/main" val="3343433349"/>
                    </a:ext>
                  </a:extLst>
                </a:gridCol>
                <a:gridCol w="662854">
                  <a:extLst>
                    <a:ext uri="{9D8B030D-6E8A-4147-A177-3AD203B41FA5}">
                      <a16:colId xmlns:a16="http://schemas.microsoft.com/office/drawing/2014/main" val="2293106254"/>
                    </a:ext>
                  </a:extLst>
                </a:gridCol>
              </a:tblGrid>
              <a:tr h="168200"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Variant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Position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EAF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" sz="1050" u="none" strike="noStrike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heterogeneity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8458208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rs674345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78,894,934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392010206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-0.040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extLst>
                  <a:ext uri="{0D108BD9-81ED-4DB2-BD59-A6C34878D82A}">
                    <a16:rowId xmlns:a16="http://schemas.microsoft.com/office/drawing/2014/main" val="2907037638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0.077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2047520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rs237837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8,841,641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62603220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extLst>
                  <a:ext uri="{0D108BD9-81ED-4DB2-BD59-A6C34878D82A}">
                    <a16:rowId xmlns:a16="http://schemas.microsoft.com/office/drawing/2014/main" val="2413773849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90.0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7934072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rs4410790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17,284,577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01610479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extLst>
                  <a:ext uri="{0D108BD9-81ED-4DB2-BD59-A6C34878D82A}">
                    <a16:rowId xmlns:a16="http://schemas.microsoft.com/office/drawing/2014/main" val="2368954737"/>
                  </a:ext>
                </a:extLst>
              </a:tr>
              <a:tr h="2761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0.204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0.88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4972575"/>
                  </a:ext>
                </a:extLst>
              </a:tr>
              <a:tr h="276128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rs11066015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112,168,009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0.246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223495969"/>
                  </a:ext>
                </a:extLst>
              </a:tr>
              <a:tr h="168200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0.280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0.198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/>
                </a:tc>
                <a:extLst>
                  <a:ext uri="{0D108BD9-81ED-4DB2-BD59-A6C34878D82A}">
                    <a16:rowId xmlns:a16="http://schemas.microsoft.com/office/drawing/2014/main" val="3731191425"/>
                  </a:ext>
                </a:extLst>
              </a:tr>
              <a:tr h="27612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0.263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34.7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008" marR="7008" marT="7008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58602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9955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テキスト ボックス 208"/>
          <p:cNvSpPr txBox="1"/>
          <p:nvPr/>
        </p:nvSpPr>
        <p:spPr>
          <a:xfrm>
            <a:off x="129332" y="299908"/>
            <a:ext cx="6548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S3. Results of genome-wide association analysis based </a:t>
            </a:r>
            <a:r>
              <a:rPr lang="en-US" altLang="ja-JP" sz="120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on </a:t>
            </a:r>
            <a:r>
              <a:rPr lang="en-US" altLang="ja-JP" sz="120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a recessive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model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129EA-9B1E-AA45-BF74-3E52BA3C76E7}"/>
              </a:ext>
            </a:extLst>
          </p:cNvPr>
          <p:cNvSpPr txBox="1"/>
          <p:nvPr/>
        </p:nvSpPr>
        <p:spPr>
          <a:xfrm>
            <a:off x="129333" y="4139938"/>
            <a:ext cx="6612036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46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Chr, chromosome; EA, effect allele; NEA, non-effect allele; EAF, effect allele frequency; SE, standard error</a:t>
            </a:r>
            <a:endParaRPr lang="ja-JP" altLang="en-US" sz="124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047404BA-73C7-FD4F-985C-173B892121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8954277"/>
              </p:ext>
            </p:extLst>
          </p:nvPr>
        </p:nvGraphicFramePr>
        <p:xfrm>
          <a:off x="129332" y="683568"/>
          <a:ext cx="6548282" cy="34229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04432">
                  <a:extLst>
                    <a:ext uri="{9D8B030D-6E8A-4147-A177-3AD203B41FA5}">
                      <a16:colId xmlns:a16="http://schemas.microsoft.com/office/drawing/2014/main" val="994308009"/>
                    </a:ext>
                  </a:extLst>
                </a:gridCol>
                <a:gridCol w="285428">
                  <a:extLst>
                    <a:ext uri="{9D8B030D-6E8A-4147-A177-3AD203B41FA5}">
                      <a16:colId xmlns:a16="http://schemas.microsoft.com/office/drawing/2014/main" val="1785071908"/>
                    </a:ext>
                  </a:extLst>
                </a:gridCol>
                <a:gridCol w="861891">
                  <a:extLst>
                    <a:ext uri="{9D8B030D-6E8A-4147-A177-3AD203B41FA5}">
                      <a16:colId xmlns:a16="http://schemas.microsoft.com/office/drawing/2014/main" val="3120333043"/>
                    </a:ext>
                  </a:extLst>
                </a:gridCol>
                <a:gridCol w="310281">
                  <a:extLst>
                    <a:ext uri="{9D8B030D-6E8A-4147-A177-3AD203B41FA5}">
                      <a16:colId xmlns:a16="http://schemas.microsoft.com/office/drawing/2014/main" val="178023781"/>
                    </a:ext>
                  </a:extLst>
                </a:gridCol>
                <a:gridCol w="425200">
                  <a:extLst>
                    <a:ext uri="{9D8B030D-6E8A-4147-A177-3AD203B41FA5}">
                      <a16:colId xmlns:a16="http://schemas.microsoft.com/office/drawing/2014/main" val="1539197306"/>
                    </a:ext>
                  </a:extLst>
                </a:gridCol>
                <a:gridCol w="620561">
                  <a:extLst>
                    <a:ext uri="{9D8B030D-6E8A-4147-A177-3AD203B41FA5}">
                      <a16:colId xmlns:a16="http://schemas.microsoft.com/office/drawing/2014/main" val="2794939286"/>
                    </a:ext>
                  </a:extLst>
                </a:gridCol>
                <a:gridCol w="620561">
                  <a:extLst>
                    <a:ext uri="{9D8B030D-6E8A-4147-A177-3AD203B41FA5}">
                      <a16:colId xmlns:a16="http://schemas.microsoft.com/office/drawing/2014/main" val="2851943752"/>
                    </a:ext>
                  </a:extLst>
                </a:gridCol>
                <a:gridCol w="620561">
                  <a:extLst>
                    <a:ext uri="{9D8B030D-6E8A-4147-A177-3AD203B41FA5}">
                      <a16:colId xmlns:a16="http://schemas.microsoft.com/office/drawing/2014/main" val="2863221348"/>
                    </a:ext>
                  </a:extLst>
                </a:gridCol>
                <a:gridCol w="732388">
                  <a:extLst>
                    <a:ext uri="{9D8B030D-6E8A-4147-A177-3AD203B41FA5}">
                      <a16:colId xmlns:a16="http://schemas.microsoft.com/office/drawing/2014/main" val="1311369960"/>
                    </a:ext>
                  </a:extLst>
                </a:gridCol>
                <a:gridCol w="620561">
                  <a:extLst>
                    <a:ext uri="{9D8B030D-6E8A-4147-A177-3AD203B41FA5}">
                      <a16:colId xmlns:a16="http://schemas.microsoft.com/office/drawing/2014/main" val="854776380"/>
                    </a:ext>
                  </a:extLst>
                </a:gridCol>
                <a:gridCol w="646418">
                  <a:extLst>
                    <a:ext uri="{9D8B030D-6E8A-4147-A177-3AD203B41FA5}">
                      <a16:colId xmlns:a16="http://schemas.microsoft.com/office/drawing/2014/main" val="3543709207"/>
                    </a:ext>
                  </a:extLst>
                </a:gridCol>
              </a:tblGrid>
              <a:tr h="180153"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Variant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BP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EAF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05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i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" sz="1050" u="none" strike="noStrike" baseline="-25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heterogeneity</a:t>
                      </a:r>
                      <a:endParaRPr lang="en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9399687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rs11264164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35,966,914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0.223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442706858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2246474631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0.413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9.9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89.3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3862389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rs10194179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173,097,848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8.2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41845451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2002418774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87.3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5.0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3038467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rs11747048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14,166,100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4.801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1.043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09449969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2.027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1.462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3065885645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3.865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58.1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0.12</a:t>
                      </a:r>
                      <a:endParaRPr lang="en-US" altLang="ja-JP" sz="105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668870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rs6455762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162,133,154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-0.235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653986042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1686586182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-0.099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92.6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024353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rs12148784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86,900,775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02379060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-0.942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1602547152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0.06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3985372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rs8121071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19,428,769 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6.817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1.475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285011066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-1.283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1.462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/>
                </a:tc>
                <a:extLst>
                  <a:ext uri="{0D108BD9-81ED-4DB2-BD59-A6C34878D82A}">
                    <a16:rowId xmlns:a16="http://schemas.microsoft.com/office/drawing/2014/main" val="250972434"/>
                  </a:ext>
                </a:extLst>
              </a:tr>
              <a:tr h="180153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0.015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2.731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1.038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8.5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93.4</a:t>
                      </a:r>
                      <a:endParaRPr lang="en-US" altLang="ja-JP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05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 × 10</a:t>
                      </a:r>
                      <a:r>
                        <a:rPr lang="ja-JP" altLang="en-US" sz="1050" u="none" strike="noStrike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050" u="none" strike="noStrike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ja-JP" altLang="en-US" sz="105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7506" marR="7506" marT="750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89021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428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テキスト ボックス 208"/>
          <p:cNvSpPr txBox="1"/>
          <p:nvPr/>
        </p:nvSpPr>
        <p:spPr>
          <a:xfrm>
            <a:off x="129332" y="299908"/>
            <a:ext cx="65482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S4. Adjustment for potential confounding factors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DC4E93D2-6BB5-F549-B653-BC73AE140FE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38245" y="686199"/>
          <a:ext cx="6439371" cy="2161588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22397">
                  <a:extLst>
                    <a:ext uri="{9D8B030D-6E8A-4147-A177-3AD203B41FA5}">
                      <a16:colId xmlns:a16="http://schemas.microsoft.com/office/drawing/2014/main" val="3795837385"/>
                    </a:ext>
                  </a:extLst>
                </a:gridCol>
                <a:gridCol w="3092215">
                  <a:extLst>
                    <a:ext uri="{9D8B030D-6E8A-4147-A177-3AD203B41FA5}">
                      <a16:colId xmlns:a16="http://schemas.microsoft.com/office/drawing/2014/main" val="476979340"/>
                    </a:ext>
                  </a:extLst>
                </a:gridCol>
                <a:gridCol w="822397">
                  <a:extLst>
                    <a:ext uri="{9D8B030D-6E8A-4147-A177-3AD203B41FA5}">
                      <a16:colId xmlns:a16="http://schemas.microsoft.com/office/drawing/2014/main" val="383499239"/>
                    </a:ext>
                  </a:extLst>
                </a:gridCol>
                <a:gridCol w="822397">
                  <a:extLst>
                    <a:ext uri="{9D8B030D-6E8A-4147-A177-3AD203B41FA5}">
                      <a16:colId xmlns:a16="http://schemas.microsoft.com/office/drawing/2014/main" val="924088237"/>
                    </a:ext>
                  </a:extLst>
                </a:gridCol>
                <a:gridCol w="879965">
                  <a:extLst>
                    <a:ext uri="{9D8B030D-6E8A-4147-A177-3AD203B41FA5}">
                      <a16:colId xmlns:a16="http://schemas.microsoft.com/office/drawing/2014/main" val="763233459"/>
                    </a:ext>
                  </a:extLst>
                </a:gridCol>
              </a:tblGrid>
              <a:tr h="196508"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SNP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Adjustment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SE(Beta)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8097716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rs10252701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-0.149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1.1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13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217959260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BMI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1.1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13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77282509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alcohol consumption (g/week)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-0.149</a:t>
                      </a:r>
                    </a:p>
                  </a:txBody>
                  <a:tcPr marL="9525" marR="9525" marT="9525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9525" marR="9525" marT="9525" marB="0" anchor="ctr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1.5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13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2687059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alcohol frequency (day/week)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-0.150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1.0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13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0439220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Age, Sex, Site, Smoking status</a:t>
                      </a:r>
                    </a:p>
                  </a:txBody>
                  <a:tcPr marL="6594" marR="6594" marT="6594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-0.149</a:t>
                      </a: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0.020</a:t>
                      </a: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4.3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14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4227107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rs79105258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0.167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8.3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15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455172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BMI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0.170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2.5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15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6992914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alcohol consumption (g/week)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0.168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0.022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4.1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14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8060944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Age, Sex, Site, alcohol frequency (day/week)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0.193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0.023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1.4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17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4803225"/>
                  </a:ext>
                </a:extLst>
              </a:tr>
              <a:tr h="196508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Age, Sex, Site, Smoking status</a:t>
                      </a: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0.166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0.021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3.7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−</a:t>
                      </a:r>
                      <a:r>
                        <a:rPr lang="en-US" altLang="ja-JP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15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1803605"/>
                  </a:ext>
                </a:extLst>
              </a:tr>
            </a:tbl>
          </a:graphicData>
        </a:graphic>
      </p:graphicFrame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E1129EA-9B1E-AA45-BF74-3E52BA3C76E7}"/>
              </a:ext>
            </a:extLst>
          </p:cNvPr>
          <p:cNvSpPr txBox="1"/>
          <p:nvPr/>
        </p:nvSpPr>
        <p:spPr>
          <a:xfrm>
            <a:off x="238245" y="2847788"/>
            <a:ext cx="5201296" cy="2840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46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Smoking status was either of current smoker, former smoker, or never smoker.</a:t>
            </a:r>
            <a:endParaRPr lang="ja-JP" altLang="en-US" sz="1246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08756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テキスト ボックス 208"/>
          <p:cNvSpPr txBox="1"/>
          <p:nvPr/>
        </p:nvSpPr>
        <p:spPr>
          <a:xfrm>
            <a:off x="-219953" y="354768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S5.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Pleiotropic effects with adjustment for age, sex, cohort region, and alcohol consumption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  <p:graphicFrame>
        <p:nvGraphicFramePr>
          <p:cNvPr id="2" name="表 1">
            <a:extLst>
              <a:ext uri="{FF2B5EF4-FFF2-40B4-BE49-F238E27FC236}">
                <a16:creationId xmlns:a16="http://schemas.microsoft.com/office/drawing/2014/main" id="{A04E8AE9-4BC1-6742-BEAB-F643F9E97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8662370"/>
              </p:ext>
            </p:extLst>
          </p:nvPr>
        </p:nvGraphicFramePr>
        <p:xfrm>
          <a:off x="374382" y="717975"/>
          <a:ext cx="6012130" cy="13285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92374">
                  <a:extLst>
                    <a:ext uri="{9D8B030D-6E8A-4147-A177-3AD203B41FA5}">
                      <a16:colId xmlns:a16="http://schemas.microsoft.com/office/drawing/2014/main" val="1728980232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821299041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838146211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14665357"/>
                    </a:ext>
                  </a:extLst>
                </a:gridCol>
                <a:gridCol w="57888">
                  <a:extLst>
                    <a:ext uri="{9D8B030D-6E8A-4147-A177-3AD203B41FA5}">
                      <a16:colId xmlns:a16="http://schemas.microsoft.com/office/drawing/2014/main" val="2078086608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2707673986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1980338247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3766150878"/>
                    </a:ext>
                  </a:extLst>
                </a:gridCol>
              </a:tblGrid>
              <a:tr h="175407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rs10252701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rs79105258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49725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SE(Beta)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SE(Beta)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72672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0.018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0.049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0.71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-0.167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0.054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2.1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3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9486989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cholesterol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-0.706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0.634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0.651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0.703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0.35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7473424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Trygleceride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0.888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0.84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-2.501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0.986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0.01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7581450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HbA1c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0.016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0.011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0.15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-0.013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0.29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337208"/>
                  </a:ext>
                </a:extLst>
              </a:tr>
            </a:tbl>
          </a:graphicData>
        </a:graphic>
      </p:graphicFrame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9D16E5E-E253-E842-8233-8E29E2C80C94}"/>
              </a:ext>
            </a:extLst>
          </p:cNvPr>
          <p:cNvSpPr txBox="1"/>
          <p:nvPr/>
        </p:nvSpPr>
        <p:spPr>
          <a:xfrm>
            <a:off x="374382" y="2076923"/>
            <a:ext cx="25891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BMI, body-mass index; SE, standard error</a:t>
            </a:r>
            <a:endParaRPr lang="ja-JP" altLang="en-US" sz="1108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A595EA22-0A93-3A46-9525-D03AF4AE65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7648144"/>
              </p:ext>
            </p:extLst>
          </p:nvPr>
        </p:nvGraphicFramePr>
        <p:xfrm>
          <a:off x="374382" y="3098245"/>
          <a:ext cx="6012130" cy="132851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992374">
                  <a:extLst>
                    <a:ext uri="{9D8B030D-6E8A-4147-A177-3AD203B41FA5}">
                      <a16:colId xmlns:a16="http://schemas.microsoft.com/office/drawing/2014/main" val="1728980232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821299041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838146211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14665357"/>
                    </a:ext>
                  </a:extLst>
                </a:gridCol>
                <a:gridCol w="57888">
                  <a:extLst>
                    <a:ext uri="{9D8B030D-6E8A-4147-A177-3AD203B41FA5}">
                      <a16:colId xmlns:a16="http://schemas.microsoft.com/office/drawing/2014/main" val="2078086608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2707673986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1980338247"/>
                    </a:ext>
                  </a:extLst>
                </a:gridCol>
                <a:gridCol w="826978">
                  <a:extLst>
                    <a:ext uri="{9D8B030D-6E8A-4147-A177-3AD203B41FA5}">
                      <a16:colId xmlns:a16="http://schemas.microsoft.com/office/drawing/2014/main" val="3766150878"/>
                    </a:ext>
                  </a:extLst>
                </a:gridCol>
              </a:tblGrid>
              <a:tr h="175407"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rs10252701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rs79105258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49725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SE(Beta)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ja-JP" alt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　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Beta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SE(Beta)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" sz="1200" i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en" sz="12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72672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BMI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0.026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0.049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0.60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-0.324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0.055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4.9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9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129486989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cholesterol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-0.701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0.635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0.337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0.719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0.64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277473424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Trygleceride</a:t>
                      </a:r>
                      <a:endParaRPr lang="en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-0.162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0.888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0.85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-3.459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1.004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5.7 × 10</a:t>
                      </a:r>
                      <a:r>
                        <a:rPr lang="ja-JP" altLang="en-US" sz="12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−</a:t>
                      </a:r>
                      <a:r>
                        <a:rPr lang="en-US" altLang="ja-JP" sz="1200" b="0" i="0" u="none" strike="noStrike" baseline="30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4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87581450"/>
                  </a:ext>
                </a:extLst>
              </a:tr>
              <a:tr h="175407">
                <a:tc>
                  <a:txBody>
                    <a:bodyPr/>
                    <a:lstStyle/>
                    <a:p>
                      <a:pPr algn="l" fontAlgn="ctr"/>
                      <a:r>
                        <a:rPr lang="en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HbA1c</a:t>
                      </a:r>
                      <a:endParaRPr lang="en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0.016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0.011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0.15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</a:rPr>
                        <a:t>　</a:t>
                      </a:r>
                    </a:p>
                  </a:txBody>
                  <a:tcPr marL="6594" marR="6594" marT="659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-0.024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0.012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游ゴシック" panose="020B0400000000000000" pitchFamily="34" charset="-128"/>
                          <a:cs typeface="Times New Roman" panose="02020603050405020304" pitchFamily="18" charset="0"/>
                        </a:rPr>
                        <a:t>0.06</a:t>
                      </a:r>
                      <a:endParaRPr lang="ja-JP" alt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游ゴシック" panose="020B0400000000000000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337208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59E7718-9E46-B848-B414-C9CB4B785B99}"/>
              </a:ext>
            </a:extLst>
          </p:cNvPr>
          <p:cNvSpPr txBox="1"/>
          <p:nvPr/>
        </p:nvSpPr>
        <p:spPr>
          <a:xfrm>
            <a:off x="374382" y="4453187"/>
            <a:ext cx="2589170" cy="262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108" dirty="0">
                <a:latin typeface="Times New Roman" panose="02020603050405020304" pitchFamily="18" charset="0"/>
                <a:cs typeface="Times New Roman" panose="02020603050405020304" pitchFamily="18" charset="0"/>
              </a:rPr>
              <a:t>BMI, body-mass index; SE, standard error</a:t>
            </a:r>
            <a:endParaRPr lang="ja-JP" altLang="en-US" sz="1108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9FBC0E4-8D5E-264B-B003-9A4E35DF5A91}"/>
              </a:ext>
            </a:extLst>
          </p:cNvPr>
          <p:cNvSpPr txBox="1"/>
          <p:nvPr/>
        </p:nvSpPr>
        <p:spPr>
          <a:xfrm>
            <a:off x="-219953" y="2809536"/>
            <a:ext cx="7200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200" dirty="0" smtClean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Table S6. </a:t>
            </a:r>
            <a:r>
              <a:rPr lang="en-US" altLang="ja-JP" sz="1200" dirty="0">
                <a:latin typeface="Times New Roman" panose="02020603050405020304" pitchFamily="18" charset="0"/>
                <a:ea typeface="Osaka" charset="-128"/>
                <a:cs typeface="Times New Roman" panose="02020603050405020304" pitchFamily="18" charset="0"/>
              </a:rPr>
              <a:t>Pleiotropic effects with adjustment for age, sex, cohort region, and alcohol frequency</a:t>
            </a:r>
            <a:endParaRPr lang="ja-JP" altLang="en-US" sz="1200" dirty="0">
              <a:latin typeface="Times New Roman" panose="02020603050405020304" pitchFamily="18" charset="0"/>
              <a:ea typeface="Osaka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655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47078</TotalTime>
  <Words>844</Words>
  <Application>Microsoft Office PowerPoint</Application>
  <PresentationFormat>画面に合わせる (4:3)</PresentationFormat>
  <Paragraphs>544</Paragraphs>
  <Slides>5</Slides>
  <Notes>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13" baseType="lpstr">
      <vt:lpstr>ＭＳ Ｐゴシック</vt:lpstr>
      <vt:lpstr>Osaka</vt:lpstr>
      <vt:lpstr>游ゴシック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Hanate</dc:creator>
  <cp:lastModifiedBy>賈　慧娟</cp:lastModifiedBy>
  <cp:revision>525</cp:revision>
  <cp:lastPrinted>2017-04-07T09:24:34Z</cp:lastPrinted>
  <dcterms:created xsi:type="dcterms:W3CDTF">2015-02-05T06:20:39Z</dcterms:created>
  <dcterms:modified xsi:type="dcterms:W3CDTF">2019-06-26T03:07:23Z</dcterms:modified>
</cp:coreProperties>
</file>