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97" r:id="rId2"/>
    <p:sldId id="298" r:id="rId3"/>
    <p:sldId id="299" r:id="rId4"/>
    <p:sldId id="300" r:id="rId5"/>
    <p:sldId id="301" r:id="rId6"/>
    <p:sldId id="302" r:id="rId7"/>
    <p:sldId id="293" r:id="rId8"/>
  </p:sldIdLst>
  <p:sldSz cx="6858000" cy="9906000" type="A4"/>
  <p:notesSz cx="7104063" cy="10234613"/>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12" autoAdjust="0"/>
    <p:restoredTop sz="95976" autoAdjust="0"/>
  </p:normalViewPr>
  <p:slideViewPr>
    <p:cSldViewPr snapToGrid="0" snapToObjects="1">
      <p:cViewPr varScale="1">
        <p:scale>
          <a:sx n="80" d="100"/>
          <a:sy n="80" d="100"/>
        </p:scale>
        <p:origin x="3344" y="208"/>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de-DE"/>
          </a:p>
        </p:txBody>
      </p:sp>
      <p:sp>
        <p:nvSpPr>
          <p:cNvPr id="3" name="Datumsplatzhalt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3C07D964-7E9B-FC43-B3AF-76E8BBFB50AF}" type="datetimeFigureOut">
              <a:rPr lang="de-DE" smtClean="0"/>
              <a:pPr/>
              <a:t>06.08.22</a:t>
            </a:fld>
            <a:endParaRPr lang="de-DE"/>
          </a:p>
        </p:txBody>
      </p:sp>
      <p:sp>
        <p:nvSpPr>
          <p:cNvPr id="4" name="Folienbildplatzhalter 3"/>
          <p:cNvSpPr>
            <a:spLocks noGrp="1" noRot="1" noChangeAspect="1"/>
          </p:cNvSpPr>
          <p:nvPr>
            <p:ph type="sldImg" idx="2"/>
          </p:nvPr>
        </p:nvSpPr>
        <p:spPr>
          <a:xfrm>
            <a:off x="2224088" y="768350"/>
            <a:ext cx="2655887" cy="3836988"/>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de-DE"/>
          </a:p>
        </p:txBody>
      </p:sp>
      <p:sp>
        <p:nvSpPr>
          <p:cNvPr id="7" name="Foliennummernplatzhalt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A449FD19-2B11-CC44-AAB7-91D85EE67F97}" type="slidenum">
              <a:rPr lang="de-DE" smtClean="0"/>
              <a:pPr/>
              <a:t>‹Nr.›</a:t>
            </a:fld>
            <a:endParaRPr lang="de-DE"/>
          </a:p>
        </p:txBody>
      </p:sp>
    </p:spTree>
    <p:extLst>
      <p:ext uri="{BB962C8B-B14F-4D97-AF65-F5344CB8AC3E}">
        <p14:creationId xmlns:p14="http://schemas.microsoft.com/office/powerpoint/2010/main" val="193095640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14350" y="3077283"/>
            <a:ext cx="5829300" cy="2123369"/>
          </a:xfrm>
        </p:spPr>
        <p:txBody>
          <a:bodyPr/>
          <a:lstStyle/>
          <a:p>
            <a:r>
              <a:rPr lang="de-DE"/>
              <a:t>Mastertitelformat bearbeiten</a:t>
            </a:r>
          </a:p>
        </p:txBody>
      </p:sp>
      <p:sp>
        <p:nvSpPr>
          <p:cNvPr id="3" name="Untertitel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F3F60992-6565-B248-8ADD-2714E69FDBC4}" type="datetimeFigureOut">
              <a:rPr lang="de-DE" smtClean="0"/>
              <a:pPr/>
              <a:t>06.08.22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1273581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3F60992-6565-B248-8ADD-2714E69FDBC4}" type="datetimeFigureOut">
              <a:rPr lang="de-DE" smtClean="0"/>
              <a:pPr/>
              <a:t>06.08.22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3418430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4972050" y="396701"/>
            <a:ext cx="1543050" cy="8452203"/>
          </a:xfrm>
        </p:spPr>
        <p:txBody>
          <a:bodyPr vert="eaVert"/>
          <a:lstStyle/>
          <a:p>
            <a:r>
              <a:rPr lang="de-DE"/>
              <a:t>Mastertitelformat bearbeiten</a:t>
            </a:r>
          </a:p>
        </p:txBody>
      </p:sp>
      <p:sp>
        <p:nvSpPr>
          <p:cNvPr id="3" name="Vertikaler Textplatzhalter 2"/>
          <p:cNvSpPr>
            <a:spLocks noGrp="1"/>
          </p:cNvSpPr>
          <p:nvPr>
            <p:ph type="body" orient="vert" idx="1"/>
          </p:nvPr>
        </p:nvSpPr>
        <p:spPr>
          <a:xfrm>
            <a:off x="342900" y="396701"/>
            <a:ext cx="4514850" cy="8452203"/>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3F60992-6565-B248-8ADD-2714E69FDBC4}" type="datetimeFigureOut">
              <a:rPr lang="de-DE" smtClean="0"/>
              <a:pPr/>
              <a:t>06.08.22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1489635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F3F60992-6565-B248-8ADD-2714E69FDBC4}" type="datetimeFigureOut">
              <a:rPr lang="de-DE" smtClean="0"/>
              <a:pPr/>
              <a:t>06.08.22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1033727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41735" y="6365524"/>
            <a:ext cx="5829300" cy="1967442"/>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541735" y="4198588"/>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F3F60992-6565-B248-8ADD-2714E69FDBC4}" type="datetimeFigureOut">
              <a:rPr lang="de-DE" smtClean="0"/>
              <a:pPr/>
              <a:t>06.08.22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311031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F3F60992-6565-B248-8ADD-2714E69FDBC4}" type="datetimeFigureOut">
              <a:rPr lang="de-DE" smtClean="0"/>
              <a:pPr/>
              <a:t>06.08.22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3778858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p>
        </p:txBody>
      </p:sp>
      <p:sp>
        <p:nvSpPr>
          <p:cNvPr id="3" name="Textplatzhalter 2"/>
          <p:cNvSpPr>
            <a:spLocks noGrp="1"/>
          </p:cNvSpPr>
          <p:nvPr>
            <p:ph type="body" idx="1"/>
          </p:nvPr>
        </p:nvSpPr>
        <p:spPr>
          <a:xfrm>
            <a:off x="342901"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342901"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F3F60992-6565-B248-8ADD-2714E69FDBC4}" type="datetimeFigureOut">
              <a:rPr lang="de-DE" smtClean="0"/>
              <a:pPr/>
              <a:t>06.08.22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246472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2"/>
          <p:cNvSpPr>
            <a:spLocks noGrp="1"/>
          </p:cNvSpPr>
          <p:nvPr>
            <p:ph type="dt" sz="half" idx="10"/>
          </p:nvPr>
        </p:nvSpPr>
        <p:spPr/>
        <p:txBody>
          <a:bodyPr/>
          <a:lstStyle/>
          <a:p>
            <a:fld id="{F3F60992-6565-B248-8ADD-2714E69FDBC4}" type="datetimeFigureOut">
              <a:rPr lang="de-DE" smtClean="0"/>
              <a:pPr/>
              <a:t>06.08.22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1725074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3F60992-6565-B248-8ADD-2714E69FDBC4}" type="datetimeFigureOut">
              <a:rPr lang="de-DE" smtClean="0"/>
              <a:pPr/>
              <a:t>06.08.22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328070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342901" y="394405"/>
            <a:ext cx="2256235" cy="1678517"/>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2681288" y="394408"/>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342901"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F3F60992-6565-B248-8ADD-2714E69FDBC4}" type="datetimeFigureOut">
              <a:rPr lang="de-DE" smtClean="0"/>
              <a:pPr/>
              <a:t>06.08.22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2736756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344216" y="6934200"/>
            <a:ext cx="4114800" cy="818622"/>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F3F60992-6565-B248-8ADD-2714E69FDBC4}" type="datetimeFigureOut">
              <a:rPr lang="de-DE" smtClean="0"/>
              <a:pPr/>
              <a:t>06.08.22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DE9DE47-8948-944B-9DFC-21140AAAC2C0}" type="slidenum">
              <a:rPr lang="de-DE" smtClean="0"/>
              <a:pPr/>
              <a:t>‹Nr.›</a:t>
            </a:fld>
            <a:endParaRPr lang="de-DE"/>
          </a:p>
        </p:txBody>
      </p:sp>
    </p:spTree>
    <p:extLst>
      <p:ext uri="{BB962C8B-B14F-4D97-AF65-F5344CB8AC3E}">
        <p14:creationId xmlns:p14="http://schemas.microsoft.com/office/powerpoint/2010/main" val="2927034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342900" y="9181397"/>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F3F60992-6565-B248-8ADD-2714E69FDBC4}" type="datetimeFigureOut">
              <a:rPr lang="de-DE" smtClean="0"/>
              <a:pPr/>
              <a:t>06.08.22</a:t>
            </a:fld>
            <a:endParaRPr lang="de-DE"/>
          </a:p>
        </p:txBody>
      </p:sp>
      <p:sp>
        <p:nvSpPr>
          <p:cNvPr id="5" name="Fußzeilenplatzhalter 4"/>
          <p:cNvSpPr>
            <a:spLocks noGrp="1"/>
          </p:cNvSpPr>
          <p:nvPr>
            <p:ph type="ftr" sz="quarter" idx="3"/>
          </p:nvPr>
        </p:nvSpPr>
        <p:spPr>
          <a:xfrm>
            <a:off x="2343150" y="9181397"/>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4914900" y="9181397"/>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DDE9DE47-8948-944B-9DFC-21140AAAC2C0}" type="slidenum">
              <a:rPr lang="de-DE" smtClean="0"/>
              <a:pPr/>
              <a:t>‹Nr.›</a:t>
            </a:fld>
            <a:endParaRPr lang="de-DE"/>
          </a:p>
        </p:txBody>
      </p:sp>
    </p:spTree>
    <p:extLst>
      <p:ext uri="{BB962C8B-B14F-4D97-AF65-F5344CB8AC3E}">
        <p14:creationId xmlns:p14="http://schemas.microsoft.com/office/powerpoint/2010/main" val="3801075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3" Type="http://schemas.openxmlformats.org/officeDocument/2006/relationships/image" Target="../media/image18.jpeg"/><Relationship Id="rId18" Type="http://schemas.openxmlformats.org/officeDocument/2006/relationships/image" Target="../media/image23.jpeg"/><Relationship Id="rId26" Type="http://schemas.openxmlformats.org/officeDocument/2006/relationships/image" Target="../media/image31.jpeg"/><Relationship Id="rId39" Type="http://schemas.openxmlformats.org/officeDocument/2006/relationships/image" Target="../media/image44.jpeg"/><Relationship Id="rId21" Type="http://schemas.openxmlformats.org/officeDocument/2006/relationships/image" Target="../media/image26.jpeg"/><Relationship Id="rId34" Type="http://schemas.openxmlformats.org/officeDocument/2006/relationships/image" Target="../media/image39.jpeg"/><Relationship Id="rId42" Type="http://schemas.openxmlformats.org/officeDocument/2006/relationships/image" Target="../media/image47.jpeg"/><Relationship Id="rId7" Type="http://schemas.openxmlformats.org/officeDocument/2006/relationships/image" Target="../media/image12.jpeg"/><Relationship Id="rId2" Type="http://schemas.openxmlformats.org/officeDocument/2006/relationships/image" Target="../media/image7.jpeg"/><Relationship Id="rId16" Type="http://schemas.openxmlformats.org/officeDocument/2006/relationships/image" Target="../media/image21.jpeg"/><Relationship Id="rId20" Type="http://schemas.openxmlformats.org/officeDocument/2006/relationships/image" Target="../media/image25.jpeg"/><Relationship Id="rId29" Type="http://schemas.openxmlformats.org/officeDocument/2006/relationships/image" Target="../media/image34.jpeg"/><Relationship Id="rId41"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jpeg"/><Relationship Id="rId24" Type="http://schemas.openxmlformats.org/officeDocument/2006/relationships/image" Target="../media/image29.jpeg"/><Relationship Id="rId32" Type="http://schemas.openxmlformats.org/officeDocument/2006/relationships/image" Target="../media/image37.jpeg"/><Relationship Id="rId37" Type="http://schemas.openxmlformats.org/officeDocument/2006/relationships/image" Target="../media/image42.jpeg"/><Relationship Id="rId40" Type="http://schemas.openxmlformats.org/officeDocument/2006/relationships/image" Target="../media/image45.jpeg"/><Relationship Id="rId5" Type="http://schemas.openxmlformats.org/officeDocument/2006/relationships/image" Target="../media/image10.jpeg"/><Relationship Id="rId15" Type="http://schemas.openxmlformats.org/officeDocument/2006/relationships/image" Target="../media/image20.jpeg"/><Relationship Id="rId23" Type="http://schemas.openxmlformats.org/officeDocument/2006/relationships/image" Target="../media/image28.jpeg"/><Relationship Id="rId28" Type="http://schemas.openxmlformats.org/officeDocument/2006/relationships/image" Target="../media/image33.jpeg"/><Relationship Id="rId36" Type="http://schemas.openxmlformats.org/officeDocument/2006/relationships/image" Target="../media/image41.jpeg"/><Relationship Id="rId10" Type="http://schemas.openxmlformats.org/officeDocument/2006/relationships/image" Target="../media/image15.jpeg"/><Relationship Id="rId19" Type="http://schemas.openxmlformats.org/officeDocument/2006/relationships/image" Target="../media/image24.jpeg"/><Relationship Id="rId31" Type="http://schemas.openxmlformats.org/officeDocument/2006/relationships/image" Target="../media/image36.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jpeg"/><Relationship Id="rId22" Type="http://schemas.openxmlformats.org/officeDocument/2006/relationships/image" Target="../media/image27.jpeg"/><Relationship Id="rId27" Type="http://schemas.openxmlformats.org/officeDocument/2006/relationships/image" Target="../media/image32.jpeg"/><Relationship Id="rId30" Type="http://schemas.openxmlformats.org/officeDocument/2006/relationships/image" Target="../media/image35.jpeg"/><Relationship Id="rId35" Type="http://schemas.openxmlformats.org/officeDocument/2006/relationships/image" Target="../media/image40.jpeg"/><Relationship Id="rId8" Type="http://schemas.openxmlformats.org/officeDocument/2006/relationships/image" Target="../media/image13.jpeg"/><Relationship Id="rId3" Type="http://schemas.openxmlformats.org/officeDocument/2006/relationships/image" Target="../media/image8.jpeg"/><Relationship Id="rId12" Type="http://schemas.openxmlformats.org/officeDocument/2006/relationships/image" Target="../media/image17.jpeg"/><Relationship Id="rId17" Type="http://schemas.openxmlformats.org/officeDocument/2006/relationships/image" Target="../media/image22.jpeg"/><Relationship Id="rId25" Type="http://schemas.openxmlformats.org/officeDocument/2006/relationships/image" Target="../media/image30.jpeg"/><Relationship Id="rId33" Type="http://schemas.openxmlformats.org/officeDocument/2006/relationships/image" Target="../media/image38.jpeg"/><Relationship Id="rId38"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42900" y="366185"/>
            <a:ext cx="6172200" cy="1524000"/>
          </a:xfrm>
        </p:spPr>
        <p:txBody>
          <a:bodyPr>
            <a:noAutofit/>
          </a:bodyPr>
          <a:lstStyle/>
          <a:p>
            <a:pPr algn="just"/>
            <a:r>
              <a:rPr lang="en-US" sz="1200" dirty="0">
                <a:latin typeface="Arial" panose="020B0604020202020204" pitchFamily="34" charset="0"/>
                <a:cs typeface="Arial" panose="020B0604020202020204" pitchFamily="34" charset="0"/>
              </a:rPr>
              <a:t>Supplementary Figure 1. Heatmap of </a:t>
            </a:r>
            <a:r>
              <a:rPr lang="en-US" sz="1200" i="1" dirty="0">
                <a:latin typeface="Arial" panose="020B0604020202020204" pitchFamily="34" charset="0"/>
                <a:cs typeface="Arial" panose="020B0604020202020204" pitchFamily="34" charset="0"/>
              </a:rPr>
              <a:t>FABP4, ADIPOQ, PPARG, PPARGC1A, CD36</a:t>
            </a:r>
            <a:r>
              <a:rPr lang="en-US" sz="1200" dirty="0">
                <a:latin typeface="Arial" panose="020B0604020202020204" pitchFamily="34" charset="0"/>
                <a:cs typeface="Arial" panose="020B0604020202020204" pitchFamily="34" charset="0"/>
              </a:rPr>
              <a:t>, and </a:t>
            </a:r>
            <a:r>
              <a:rPr lang="en-US" sz="1200" i="1" dirty="0">
                <a:latin typeface="Arial" panose="020B0604020202020204" pitchFamily="34" charset="0"/>
                <a:cs typeface="Arial" panose="020B0604020202020204" pitchFamily="34" charset="0"/>
              </a:rPr>
              <a:t>CREBBP </a:t>
            </a:r>
            <a:r>
              <a:rPr lang="en-US" sz="1200" dirty="0">
                <a:latin typeface="Arial" panose="020B0604020202020204" pitchFamily="34" charset="0"/>
                <a:cs typeface="Arial" panose="020B0604020202020204" pitchFamily="34" charset="0"/>
              </a:rPr>
              <a:t>DNA methylation expression levels in breast cancer cells using </a:t>
            </a:r>
            <a:r>
              <a:rPr lang="en-US" sz="1200" dirty="0" err="1">
                <a:latin typeface="Arial" panose="020B0604020202020204" pitchFamily="34" charset="0"/>
                <a:cs typeface="Arial" panose="020B0604020202020204" pitchFamily="34" charset="0"/>
              </a:rPr>
              <a:t>MethSurv</a:t>
            </a:r>
            <a:r>
              <a:rPr lang="en-US" sz="1200" dirty="0">
                <a:latin typeface="Arial" panose="020B0604020202020204" pitchFamily="34" charset="0"/>
                <a:cs typeface="Arial" panose="020B0604020202020204" pitchFamily="34" charset="0"/>
              </a:rPr>
              <a:t> database. The highest levels of DNA methylation in patients with breast cancer were as follow: cg10062803 and  cg14152613 of </a:t>
            </a:r>
            <a:r>
              <a:rPr lang="en-US" sz="1200" i="1" dirty="0">
                <a:latin typeface="Arial" panose="020B0604020202020204" pitchFamily="34" charset="0"/>
                <a:cs typeface="Arial" panose="020B0604020202020204" pitchFamily="34" charset="0"/>
              </a:rPr>
              <a:t>FABP4</a:t>
            </a:r>
            <a:r>
              <a:rPr lang="en-US" sz="1200" dirty="0">
                <a:latin typeface="Arial" panose="020B0604020202020204" pitchFamily="34" charset="0"/>
                <a:cs typeface="Arial" panose="020B0604020202020204" pitchFamily="34" charset="0"/>
              </a:rPr>
              <a:t>; cg06842886, cg14584085, and cg21978128 of </a:t>
            </a:r>
            <a:r>
              <a:rPr lang="en-US" sz="1200" i="1" dirty="0">
                <a:latin typeface="Arial" panose="020B0604020202020204" pitchFamily="34" charset="0"/>
                <a:cs typeface="Arial" panose="020B0604020202020204" pitchFamily="34" charset="0"/>
              </a:rPr>
              <a:t>ADIPOQ</a:t>
            </a:r>
            <a:r>
              <a:rPr lang="en-US" sz="1200" dirty="0">
                <a:latin typeface="Arial" panose="020B0604020202020204" pitchFamily="34" charset="0"/>
                <a:cs typeface="Arial" panose="020B0604020202020204" pitchFamily="34" charset="0"/>
              </a:rPr>
              <a:t>; cg07895576 and cg16827534 of </a:t>
            </a:r>
            <a:r>
              <a:rPr lang="en-US" sz="1200" i="1" dirty="0">
                <a:latin typeface="Arial" panose="020B0604020202020204" pitchFamily="34" charset="0"/>
                <a:cs typeface="Arial" panose="020B0604020202020204" pitchFamily="34" charset="0"/>
              </a:rPr>
              <a:t>PPARG</a:t>
            </a:r>
            <a:r>
              <a:rPr lang="en-US" sz="1200" dirty="0">
                <a:latin typeface="Arial" panose="020B0604020202020204" pitchFamily="34" charset="0"/>
                <a:cs typeface="Arial" panose="020B0604020202020204" pitchFamily="34" charset="0"/>
              </a:rPr>
              <a:t>; cg09427718, cg06772578, and cg08550435 of </a:t>
            </a:r>
            <a:r>
              <a:rPr lang="en-US" sz="1200" i="1" dirty="0">
                <a:latin typeface="Arial" panose="020B0604020202020204" pitchFamily="34" charset="0"/>
                <a:cs typeface="Arial" panose="020B0604020202020204" pitchFamily="34" charset="0"/>
              </a:rPr>
              <a:t>PPARGC1A</a:t>
            </a:r>
            <a:r>
              <a:rPr lang="en-US" sz="1200" dirty="0">
                <a:latin typeface="Arial" panose="020B0604020202020204" pitchFamily="34" charset="0"/>
                <a:cs typeface="Arial" panose="020B0604020202020204" pitchFamily="34" charset="0"/>
              </a:rPr>
              <a:t>; cg05345249 of </a:t>
            </a:r>
            <a:r>
              <a:rPr lang="en-US" sz="1200" i="1" dirty="0">
                <a:latin typeface="Arial" panose="020B0604020202020204" pitchFamily="34" charset="0"/>
                <a:cs typeface="Arial" panose="020B0604020202020204" pitchFamily="34" charset="0"/>
              </a:rPr>
              <a:t>CD36</a:t>
            </a:r>
            <a:r>
              <a:rPr lang="en-US" sz="1200" dirty="0">
                <a:latin typeface="Arial" panose="020B0604020202020204" pitchFamily="34" charset="0"/>
                <a:cs typeface="Arial" panose="020B0604020202020204" pitchFamily="34" charset="0"/>
              </a:rPr>
              <a:t>; cg16560077, cg01963870, cg27390443, cg27318635, cg03140190, and cg05898629 of </a:t>
            </a:r>
            <a:r>
              <a:rPr lang="en-US" sz="1200" i="1" dirty="0">
                <a:latin typeface="Arial" panose="020B0604020202020204" pitchFamily="34" charset="0"/>
                <a:cs typeface="Arial" panose="020B0604020202020204" pitchFamily="34" charset="0"/>
              </a:rPr>
              <a:t>CREBBP</a:t>
            </a:r>
            <a:r>
              <a:rPr lang="en-US" sz="1200" dirty="0">
                <a:latin typeface="Arial" panose="020B0604020202020204" pitchFamily="34" charset="0"/>
                <a:cs typeface="Arial" panose="020B0604020202020204" pitchFamily="34" charset="0"/>
              </a:rPr>
              <a:t>. </a:t>
            </a:r>
            <a:endParaRPr lang="de-ID" sz="1200" dirty="0">
              <a:latin typeface="Arial" panose="020B0604020202020204" pitchFamily="34" charset="0"/>
              <a:cs typeface="Arial" panose="020B0604020202020204" pitchFamily="34" charset="0"/>
            </a:endParaRPr>
          </a:p>
        </p:txBody>
      </p:sp>
      <p:sp>
        <p:nvSpPr>
          <p:cNvPr id="5" name="Textfeld 4"/>
          <p:cNvSpPr txBox="1"/>
          <p:nvPr/>
        </p:nvSpPr>
        <p:spPr>
          <a:xfrm>
            <a:off x="733065" y="2116574"/>
            <a:ext cx="1185185" cy="307777"/>
          </a:xfrm>
          <a:prstGeom prst="rect">
            <a:avLst/>
          </a:prstGeom>
          <a:noFill/>
        </p:spPr>
        <p:txBody>
          <a:bodyPr wrap="square" rtlCol="0">
            <a:spAutoFit/>
          </a:bodyPr>
          <a:lstStyle/>
          <a:p>
            <a:pPr algn="ctr"/>
            <a:r>
              <a:rPr lang="de-DE" sz="1400" b="1" i="1" dirty="0">
                <a:latin typeface="Arial"/>
                <a:cs typeface="Arial"/>
              </a:rPr>
              <a:t>FABP4</a:t>
            </a:r>
          </a:p>
        </p:txBody>
      </p:sp>
      <p:pic>
        <p:nvPicPr>
          <p:cNvPr id="3" name="Grafik 2">
            <a:extLst>
              <a:ext uri="{FF2B5EF4-FFF2-40B4-BE49-F238E27FC236}">
                <a16:creationId xmlns:a16="http://schemas.microsoft.com/office/drawing/2014/main" id="{7B2F3E63-6473-A443-A944-9A8A7F8769D0}"/>
              </a:ext>
            </a:extLst>
          </p:cNvPr>
          <p:cNvPicPr>
            <a:picLocks noChangeAspect="1"/>
          </p:cNvPicPr>
          <p:nvPr/>
        </p:nvPicPr>
        <p:blipFill>
          <a:blip r:embed="rId2"/>
          <a:stretch>
            <a:fillRect/>
          </a:stretch>
        </p:blipFill>
        <p:spPr>
          <a:xfrm>
            <a:off x="80210" y="2650740"/>
            <a:ext cx="6515100" cy="6515100"/>
          </a:xfrm>
          <a:prstGeom prst="rect">
            <a:avLst/>
          </a:prstGeom>
        </p:spPr>
      </p:pic>
    </p:spTree>
    <p:extLst>
      <p:ext uri="{BB962C8B-B14F-4D97-AF65-F5344CB8AC3E}">
        <p14:creationId xmlns:p14="http://schemas.microsoft.com/office/powerpoint/2010/main" val="3855135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42900" y="366185"/>
            <a:ext cx="6172200" cy="1524000"/>
          </a:xfrm>
        </p:spPr>
        <p:txBody>
          <a:bodyPr>
            <a:noAutofit/>
          </a:bodyPr>
          <a:lstStyle/>
          <a:p>
            <a:pPr algn="just"/>
            <a:r>
              <a:rPr lang="en-US" sz="1200" dirty="0">
                <a:latin typeface="Arial" panose="020B0604020202020204" pitchFamily="34" charset="0"/>
                <a:cs typeface="Arial" panose="020B0604020202020204" pitchFamily="34" charset="0"/>
              </a:rPr>
              <a:t>Supplementary Figure 1. Heatmap of </a:t>
            </a:r>
            <a:r>
              <a:rPr lang="en-US" sz="1200" i="1" dirty="0">
                <a:latin typeface="Arial" panose="020B0604020202020204" pitchFamily="34" charset="0"/>
                <a:cs typeface="Arial" panose="020B0604020202020204" pitchFamily="34" charset="0"/>
              </a:rPr>
              <a:t>FABP4, ADIPOQ, PPARG, PPARGC1A, CD36</a:t>
            </a:r>
            <a:r>
              <a:rPr lang="en-US" sz="1200" dirty="0">
                <a:latin typeface="Arial" panose="020B0604020202020204" pitchFamily="34" charset="0"/>
                <a:cs typeface="Arial" panose="020B0604020202020204" pitchFamily="34" charset="0"/>
              </a:rPr>
              <a:t>, and </a:t>
            </a:r>
            <a:r>
              <a:rPr lang="en-US" sz="1200" i="1" dirty="0">
                <a:latin typeface="Arial" panose="020B0604020202020204" pitchFamily="34" charset="0"/>
                <a:cs typeface="Arial" panose="020B0604020202020204" pitchFamily="34" charset="0"/>
              </a:rPr>
              <a:t>CREBBP </a:t>
            </a:r>
            <a:r>
              <a:rPr lang="en-US" sz="1200" dirty="0">
                <a:latin typeface="Arial" panose="020B0604020202020204" pitchFamily="34" charset="0"/>
                <a:cs typeface="Arial" panose="020B0604020202020204" pitchFamily="34" charset="0"/>
              </a:rPr>
              <a:t>DNA methylation expression levels in breast cancer cells using </a:t>
            </a:r>
            <a:r>
              <a:rPr lang="en-US" sz="1200" dirty="0" err="1">
                <a:latin typeface="Arial" panose="020B0604020202020204" pitchFamily="34" charset="0"/>
                <a:cs typeface="Arial" panose="020B0604020202020204" pitchFamily="34" charset="0"/>
              </a:rPr>
              <a:t>MethSurv</a:t>
            </a:r>
            <a:r>
              <a:rPr lang="en-US" sz="1200" dirty="0">
                <a:latin typeface="Arial" panose="020B0604020202020204" pitchFamily="34" charset="0"/>
                <a:cs typeface="Arial" panose="020B0604020202020204" pitchFamily="34" charset="0"/>
              </a:rPr>
              <a:t> database. The highest levels of DNA methylation in patients with breast cancer were as follow: cg10062803 and  cg14152613 of </a:t>
            </a:r>
            <a:r>
              <a:rPr lang="en-US" sz="1200" i="1" dirty="0">
                <a:latin typeface="Arial" panose="020B0604020202020204" pitchFamily="34" charset="0"/>
                <a:cs typeface="Arial" panose="020B0604020202020204" pitchFamily="34" charset="0"/>
              </a:rPr>
              <a:t>FABP4</a:t>
            </a:r>
            <a:r>
              <a:rPr lang="en-US" sz="1200" dirty="0">
                <a:latin typeface="Arial" panose="020B0604020202020204" pitchFamily="34" charset="0"/>
                <a:cs typeface="Arial" panose="020B0604020202020204" pitchFamily="34" charset="0"/>
              </a:rPr>
              <a:t>; cg06842886, cg14584085, and cg21978128 of </a:t>
            </a:r>
            <a:r>
              <a:rPr lang="en-US" sz="1200" i="1" dirty="0">
                <a:latin typeface="Arial" panose="020B0604020202020204" pitchFamily="34" charset="0"/>
                <a:cs typeface="Arial" panose="020B0604020202020204" pitchFamily="34" charset="0"/>
              </a:rPr>
              <a:t>ADIPOQ</a:t>
            </a:r>
            <a:r>
              <a:rPr lang="en-US" sz="1200" dirty="0">
                <a:latin typeface="Arial" panose="020B0604020202020204" pitchFamily="34" charset="0"/>
                <a:cs typeface="Arial" panose="020B0604020202020204" pitchFamily="34" charset="0"/>
              </a:rPr>
              <a:t>; cg07895576 and cg16827534 of </a:t>
            </a:r>
            <a:r>
              <a:rPr lang="en-US" sz="1200" i="1" dirty="0">
                <a:latin typeface="Arial" panose="020B0604020202020204" pitchFamily="34" charset="0"/>
                <a:cs typeface="Arial" panose="020B0604020202020204" pitchFamily="34" charset="0"/>
              </a:rPr>
              <a:t>PPARG</a:t>
            </a:r>
            <a:r>
              <a:rPr lang="en-US" sz="1200" dirty="0">
                <a:latin typeface="Arial" panose="020B0604020202020204" pitchFamily="34" charset="0"/>
                <a:cs typeface="Arial" panose="020B0604020202020204" pitchFamily="34" charset="0"/>
              </a:rPr>
              <a:t>; cg09427718, cg06772578, and cg08550435 of </a:t>
            </a:r>
            <a:r>
              <a:rPr lang="en-US" sz="1200" i="1" dirty="0">
                <a:latin typeface="Arial" panose="020B0604020202020204" pitchFamily="34" charset="0"/>
                <a:cs typeface="Arial" panose="020B0604020202020204" pitchFamily="34" charset="0"/>
              </a:rPr>
              <a:t>PPARGC1A</a:t>
            </a:r>
            <a:r>
              <a:rPr lang="en-US" sz="1200" dirty="0">
                <a:latin typeface="Arial" panose="020B0604020202020204" pitchFamily="34" charset="0"/>
                <a:cs typeface="Arial" panose="020B0604020202020204" pitchFamily="34" charset="0"/>
              </a:rPr>
              <a:t>; cg05345249 of </a:t>
            </a:r>
            <a:r>
              <a:rPr lang="en-US" sz="1200" i="1" dirty="0">
                <a:latin typeface="Arial" panose="020B0604020202020204" pitchFamily="34" charset="0"/>
                <a:cs typeface="Arial" panose="020B0604020202020204" pitchFamily="34" charset="0"/>
              </a:rPr>
              <a:t>CD36</a:t>
            </a:r>
            <a:r>
              <a:rPr lang="en-US" sz="1200" dirty="0">
                <a:latin typeface="Arial" panose="020B0604020202020204" pitchFamily="34" charset="0"/>
                <a:cs typeface="Arial" panose="020B0604020202020204" pitchFamily="34" charset="0"/>
              </a:rPr>
              <a:t>; cg16560077, cg01963870, cg27390443, cg27318635, cg03140190, and cg05898629 of </a:t>
            </a:r>
            <a:r>
              <a:rPr lang="en-US" sz="1200" i="1" dirty="0">
                <a:latin typeface="Arial" panose="020B0604020202020204" pitchFamily="34" charset="0"/>
                <a:cs typeface="Arial" panose="020B0604020202020204" pitchFamily="34" charset="0"/>
              </a:rPr>
              <a:t>CREBBP</a:t>
            </a:r>
            <a:r>
              <a:rPr lang="en-US" sz="1200" dirty="0">
                <a:latin typeface="Arial" panose="020B0604020202020204" pitchFamily="34" charset="0"/>
                <a:cs typeface="Arial" panose="020B0604020202020204" pitchFamily="34" charset="0"/>
              </a:rPr>
              <a:t>. </a:t>
            </a:r>
            <a:endParaRPr lang="de-ID" sz="1200" dirty="0">
              <a:latin typeface="Arial" panose="020B0604020202020204" pitchFamily="34" charset="0"/>
              <a:cs typeface="Arial" panose="020B0604020202020204" pitchFamily="34" charset="0"/>
            </a:endParaRPr>
          </a:p>
        </p:txBody>
      </p:sp>
      <p:sp>
        <p:nvSpPr>
          <p:cNvPr id="5" name="Textfeld 4"/>
          <p:cNvSpPr txBox="1"/>
          <p:nvPr/>
        </p:nvSpPr>
        <p:spPr>
          <a:xfrm>
            <a:off x="733065" y="2116574"/>
            <a:ext cx="1185185" cy="307777"/>
          </a:xfrm>
          <a:prstGeom prst="rect">
            <a:avLst/>
          </a:prstGeom>
          <a:noFill/>
        </p:spPr>
        <p:txBody>
          <a:bodyPr wrap="square" rtlCol="0">
            <a:spAutoFit/>
          </a:bodyPr>
          <a:lstStyle/>
          <a:p>
            <a:pPr algn="ctr"/>
            <a:r>
              <a:rPr lang="de-DE" sz="1400" b="1" i="1" dirty="0">
                <a:latin typeface="Arial"/>
                <a:cs typeface="Arial"/>
              </a:rPr>
              <a:t>ADIPOQ</a:t>
            </a:r>
          </a:p>
        </p:txBody>
      </p:sp>
      <p:pic>
        <p:nvPicPr>
          <p:cNvPr id="4" name="Grafik 3">
            <a:extLst>
              <a:ext uri="{FF2B5EF4-FFF2-40B4-BE49-F238E27FC236}">
                <a16:creationId xmlns:a16="http://schemas.microsoft.com/office/drawing/2014/main" id="{F07AB366-E2F8-6A49-88F1-A09D3FDFFD1C}"/>
              </a:ext>
            </a:extLst>
          </p:cNvPr>
          <p:cNvPicPr>
            <a:picLocks noChangeAspect="1"/>
          </p:cNvPicPr>
          <p:nvPr/>
        </p:nvPicPr>
        <p:blipFill>
          <a:blip r:embed="rId2"/>
          <a:stretch>
            <a:fillRect/>
          </a:stretch>
        </p:blipFill>
        <p:spPr>
          <a:xfrm>
            <a:off x="92434" y="2650739"/>
            <a:ext cx="6629207" cy="6629207"/>
          </a:xfrm>
          <a:prstGeom prst="rect">
            <a:avLst/>
          </a:prstGeom>
        </p:spPr>
      </p:pic>
    </p:spTree>
    <p:extLst>
      <p:ext uri="{BB962C8B-B14F-4D97-AF65-F5344CB8AC3E}">
        <p14:creationId xmlns:p14="http://schemas.microsoft.com/office/powerpoint/2010/main" val="146329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42900" y="366185"/>
            <a:ext cx="6172200" cy="1524000"/>
          </a:xfrm>
        </p:spPr>
        <p:txBody>
          <a:bodyPr>
            <a:noAutofit/>
          </a:bodyPr>
          <a:lstStyle/>
          <a:p>
            <a:pPr algn="just"/>
            <a:r>
              <a:rPr lang="en-US" sz="1200" dirty="0">
                <a:latin typeface="Arial" panose="020B0604020202020204" pitchFamily="34" charset="0"/>
                <a:cs typeface="Arial" panose="020B0604020202020204" pitchFamily="34" charset="0"/>
              </a:rPr>
              <a:t>Supplementary Figure 1. Heatmap of </a:t>
            </a:r>
            <a:r>
              <a:rPr lang="en-US" sz="1200" i="1" dirty="0">
                <a:latin typeface="Arial" panose="020B0604020202020204" pitchFamily="34" charset="0"/>
                <a:cs typeface="Arial" panose="020B0604020202020204" pitchFamily="34" charset="0"/>
              </a:rPr>
              <a:t>FABP4, ADIPOQ, PPARG, PPARGC1A, CD36</a:t>
            </a:r>
            <a:r>
              <a:rPr lang="en-US" sz="1200" dirty="0">
                <a:latin typeface="Arial" panose="020B0604020202020204" pitchFamily="34" charset="0"/>
                <a:cs typeface="Arial" panose="020B0604020202020204" pitchFamily="34" charset="0"/>
              </a:rPr>
              <a:t>, and </a:t>
            </a:r>
            <a:r>
              <a:rPr lang="en-US" sz="1200" i="1" dirty="0">
                <a:latin typeface="Arial" panose="020B0604020202020204" pitchFamily="34" charset="0"/>
                <a:cs typeface="Arial" panose="020B0604020202020204" pitchFamily="34" charset="0"/>
              </a:rPr>
              <a:t>CREBBP </a:t>
            </a:r>
            <a:r>
              <a:rPr lang="en-US" sz="1200" dirty="0">
                <a:latin typeface="Arial" panose="020B0604020202020204" pitchFamily="34" charset="0"/>
                <a:cs typeface="Arial" panose="020B0604020202020204" pitchFamily="34" charset="0"/>
              </a:rPr>
              <a:t>DNA methylation expression levels in breast cancer cells using </a:t>
            </a:r>
            <a:r>
              <a:rPr lang="en-US" sz="1200" dirty="0" err="1">
                <a:latin typeface="Arial" panose="020B0604020202020204" pitchFamily="34" charset="0"/>
                <a:cs typeface="Arial" panose="020B0604020202020204" pitchFamily="34" charset="0"/>
              </a:rPr>
              <a:t>MethSurv</a:t>
            </a:r>
            <a:r>
              <a:rPr lang="en-US" sz="1200" dirty="0">
                <a:latin typeface="Arial" panose="020B0604020202020204" pitchFamily="34" charset="0"/>
                <a:cs typeface="Arial" panose="020B0604020202020204" pitchFamily="34" charset="0"/>
              </a:rPr>
              <a:t> database. The highest levels of DNA methylation in patients with breast cancer were as follow: cg10062803 and  cg14152613 of </a:t>
            </a:r>
            <a:r>
              <a:rPr lang="en-US" sz="1200" i="1" dirty="0">
                <a:latin typeface="Arial" panose="020B0604020202020204" pitchFamily="34" charset="0"/>
                <a:cs typeface="Arial" panose="020B0604020202020204" pitchFamily="34" charset="0"/>
              </a:rPr>
              <a:t>FABP4</a:t>
            </a:r>
            <a:r>
              <a:rPr lang="en-US" sz="1200" dirty="0">
                <a:latin typeface="Arial" panose="020B0604020202020204" pitchFamily="34" charset="0"/>
                <a:cs typeface="Arial" panose="020B0604020202020204" pitchFamily="34" charset="0"/>
              </a:rPr>
              <a:t>; cg06842886, cg14584085, and cg21978128 of </a:t>
            </a:r>
            <a:r>
              <a:rPr lang="en-US" sz="1200" i="1" dirty="0">
                <a:latin typeface="Arial" panose="020B0604020202020204" pitchFamily="34" charset="0"/>
                <a:cs typeface="Arial" panose="020B0604020202020204" pitchFamily="34" charset="0"/>
              </a:rPr>
              <a:t>ADIPOQ</a:t>
            </a:r>
            <a:r>
              <a:rPr lang="en-US" sz="1200" dirty="0">
                <a:latin typeface="Arial" panose="020B0604020202020204" pitchFamily="34" charset="0"/>
                <a:cs typeface="Arial" panose="020B0604020202020204" pitchFamily="34" charset="0"/>
              </a:rPr>
              <a:t>; cg07895576 and cg16827534 of </a:t>
            </a:r>
            <a:r>
              <a:rPr lang="en-US" sz="1200" i="1" dirty="0">
                <a:latin typeface="Arial" panose="020B0604020202020204" pitchFamily="34" charset="0"/>
                <a:cs typeface="Arial" panose="020B0604020202020204" pitchFamily="34" charset="0"/>
              </a:rPr>
              <a:t>PPARG</a:t>
            </a:r>
            <a:r>
              <a:rPr lang="en-US" sz="1200" dirty="0">
                <a:latin typeface="Arial" panose="020B0604020202020204" pitchFamily="34" charset="0"/>
                <a:cs typeface="Arial" panose="020B0604020202020204" pitchFamily="34" charset="0"/>
              </a:rPr>
              <a:t>; cg09427718, cg06772578, and cg08550435 of </a:t>
            </a:r>
            <a:r>
              <a:rPr lang="en-US" sz="1200" i="1" dirty="0">
                <a:latin typeface="Arial" panose="020B0604020202020204" pitchFamily="34" charset="0"/>
                <a:cs typeface="Arial" panose="020B0604020202020204" pitchFamily="34" charset="0"/>
              </a:rPr>
              <a:t>PPARGC1A</a:t>
            </a:r>
            <a:r>
              <a:rPr lang="en-US" sz="1200" dirty="0">
                <a:latin typeface="Arial" panose="020B0604020202020204" pitchFamily="34" charset="0"/>
                <a:cs typeface="Arial" panose="020B0604020202020204" pitchFamily="34" charset="0"/>
              </a:rPr>
              <a:t>; cg05345249 of </a:t>
            </a:r>
            <a:r>
              <a:rPr lang="en-US" sz="1200" i="1" dirty="0">
                <a:latin typeface="Arial" panose="020B0604020202020204" pitchFamily="34" charset="0"/>
                <a:cs typeface="Arial" panose="020B0604020202020204" pitchFamily="34" charset="0"/>
              </a:rPr>
              <a:t>CD36</a:t>
            </a:r>
            <a:r>
              <a:rPr lang="en-US" sz="1200" dirty="0">
                <a:latin typeface="Arial" panose="020B0604020202020204" pitchFamily="34" charset="0"/>
                <a:cs typeface="Arial" panose="020B0604020202020204" pitchFamily="34" charset="0"/>
              </a:rPr>
              <a:t>; cg16560077, cg01963870, cg27390443, cg27318635, cg03140190, and cg05898629 of </a:t>
            </a:r>
            <a:r>
              <a:rPr lang="en-US" sz="1200" i="1" dirty="0">
                <a:latin typeface="Arial" panose="020B0604020202020204" pitchFamily="34" charset="0"/>
                <a:cs typeface="Arial" panose="020B0604020202020204" pitchFamily="34" charset="0"/>
              </a:rPr>
              <a:t>CREBBP</a:t>
            </a:r>
            <a:r>
              <a:rPr lang="en-US" sz="1200" dirty="0">
                <a:latin typeface="Arial" panose="020B0604020202020204" pitchFamily="34" charset="0"/>
                <a:cs typeface="Arial" panose="020B0604020202020204" pitchFamily="34" charset="0"/>
              </a:rPr>
              <a:t>. </a:t>
            </a:r>
            <a:endParaRPr lang="en-US" sz="1200" dirty="0"/>
          </a:p>
        </p:txBody>
      </p:sp>
      <p:sp>
        <p:nvSpPr>
          <p:cNvPr id="5" name="Textfeld 4"/>
          <p:cNvSpPr txBox="1"/>
          <p:nvPr/>
        </p:nvSpPr>
        <p:spPr>
          <a:xfrm>
            <a:off x="733065" y="2116574"/>
            <a:ext cx="1185185" cy="307777"/>
          </a:xfrm>
          <a:prstGeom prst="rect">
            <a:avLst/>
          </a:prstGeom>
          <a:noFill/>
        </p:spPr>
        <p:txBody>
          <a:bodyPr wrap="square" rtlCol="0">
            <a:spAutoFit/>
          </a:bodyPr>
          <a:lstStyle/>
          <a:p>
            <a:pPr algn="ctr"/>
            <a:r>
              <a:rPr lang="de-DE" sz="1400" b="1" i="1" dirty="0">
                <a:latin typeface="Arial"/>
                <a:cs typeface="Arial"/>
              </a:rPr>
              <a:t>PPARG</a:t>
            </a:r>
          </a:p>
        </p:txBody>
      </p:sp>
      <p:pic>
        <p:nvPicPr>
          <p:cNvPr id="4" name="Grafik 3">
            <a:extLst>
              <a:ext uri="{FF2B5EF4-FFF2-40B4-BE49-F238E27FC236}">
                <a16:creationId xmlns:a16="http://schemas.microsoft.com/office/drawing/2014/main" id="{BDAFE0C6-A3C5-564A-9B9D-7E6C1943C2DE}"/>
              </a:ext>
            </a:extLst>
          </p:cNvPr>
          <p:cNvPicPr>
            <a:picLocks noChangeAspect="1"/>
          </p:cNvPicPr>
          <p:nvPr/>
        </p:nvPicPr>
        <p:blipFill>
          <a:blip r:embed="rId2"/>
          <a:stretch>
            <a:fillRect/>
          </a:stretch>
        </p:blipFill>
        <p:spPr>
          <a:xfrm>
            <a:off x="92435" y="2650740"/>
            <a:ext cx="6493260" cy="6493260"/>
          </a:xfrm>
          <a:prstGeom prst="rect">
            <a:avLst/>
          </a:prstGeom>
        </p:spPr>
      </p:pic>
    </p:spTree>
    <p:extLst>
      <p:ext uri="{BB962C8B-B14F-4D97-AF65-F5344CB8AC3E}">
        <p14:creationId xmlns:p14="http://schemas.microsoft.com/office/powerpoint/2010/main" val="1341299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42900" y="366185"/>
            <a:ext cx="6172200" cy="1524000"/>
          </a:xfrm>
        </p:spPr>
        <p:txBody>
          <a:bodyPr>
            <a:noAutofit/>
          </a:bodyPr>
          <a:lstStyle/>
          <a:p>
            <a:pPr algn="just"/>
            <a:r>
              <a:rPr lang="en-US" sz="1200" dirty="0">
                <a:latin typeface="Arial" panose="020B0604020202020204" pitchFamily="34" charset="0"/>
                <a:cs typeface="Arial" panose="020B0604020202020204" pitchFamily="34" charset="0"/>
              </a:rPr>
              <a:t>Supplementary Figure 1. Heatmap of </a:t>
            </a:r>
            <a:r>
              <a:rPr lang="en-US" sz="1200" i="1" dirty="0">
                <a:latin typeface="Arial" panose="020B0604020202020204" pitchFamily="34" charset="0"/>
                <a:cs typeface="Arial" panose="020B0604020202020204" pitchFamily="34" charset="0"/>
              </a:rPr>
              <a:t>FABP4, ADIPOQ, PPARG, PPARGC1A, CD36</a:t>
            </a:r>
            <a:r>
              <a:rPr lang="en-US" sz="1200" dirty="0">
                <a:latin typeface="Arial" panose="020B0604020202020204" pitchFamily="34" charset="0"/>
                <a:cs typeface="Arial" panose="020B0604020202020204" pitchFamily="34" charset="0"/>
              </a:rPr>
              <a:t>, and </a:t>
            </a:r>
            <a:r>
              <a:rPr lang="en-US" sz="1200" i="1" dirty="0">
                <a:latin typeface="Arial" panose="020B0604020202020204" pitchFamily="34" charset="0"/>
                <a:cs typeface="Arial" panose="020B0604020202020204" pitchFamily="34" charset="0"/>
              </a:rPr>
              <a:t>CREBBP </a:t>
            </a:r>
            <a:r>
              <a:rPr lang="en-US" sz="1200" dirty="0">
                <a:latin typeface="Arial" panose="020B0604020202020204" pitchFamily="34" charset="0"/>
                <a:cs typeface="Arial" panose="020B0604020202020204" pitchFamily="34" charset="0"/>
              </a:rPr>
              <a:t>DNA methylation expression levels in breast cancer cells using </a:t>
            </a:r>
            <a:r>
              <a:rPr lang="en-US" sz="1200" dirty="0" err="1">
                <a:latin typeface="Arial" panose="020B0604020202020204" pitchFamily="34" charset="0"/>
                <a:cs typeface="Arial" panose="020B0604020202020204" pitchFamily="34" charset="0"/>
              </a:rPr>
              <a:t>MethSurv</a:t>
            </a:r>
            <a:r>
              <a:rPr lang="en-US" sz="1200" dirty="0">
                <a:latin typeface="Arial" panose="020B0604020202020204" pitchFamily="34" charset="0"/>
                <a:cs typeface="Arial" panose="020B0604020202020204" pitchFamily="34" charset="0"/>
              </a:rPr>
              <a:t> database. The highest levels of DNA methylation in patients with breast cancer were as follow: cg10062803 and  cg14152613 of </a:t>
            </a:r>
            <a:r>
              <a:rPr lang="en-US" sz="1200" i="1" dirty="0">
                <a:latin typeface="Arial" panose="020B0604020202020204" pitchFamily="34" charset="0"/>
                <a:cs typeface="Arial" panose="020B0604020202020204" pitchFamily="34" charset="0"/>
              </a:rPr>
              <a:t>FABP4</a:t>
            </a:r>
            <a:r>
              <a:rPr lang="en-US" sz="1200" dirty="0">
                <a:latin typeface="Arial" panose="020B0604020202020204" pitchFamily="34" charset="0"/>
                <a:cs typeface="Arial" panose="020B0604020202020204" pitchFamily="34" charset="0"/>
              </a:rPr>
              <a:t>; cg06842886, cg14584085, and cg21978128 of </a:t>
            </a:r>
            <a:r>
              <a:rPr lang="en-US" sz="1200" i="1" dirty="0">
                <a:latin typeface="Arial" panose="020B0604020202020204" pitchFamily="34" charset="0"/>
                <a:cs typeface="Arial" panose="020B0604020202020204" pitchFamily="34" charset="0"/>
              </a:rPr>
              <a:t>ADIPOQ</a:t>
            </a:r>
            <a:r>
              <a:rPr lang="en-US" sz="1200" dirty="0">
                <a:latin typeface="Arial" panose="020B0604020202020204" pitchFamily="34" charset="0"/>
                <a:cs typeface="Arial" panose="020B0604020202020204" pitchFamily="34" charset="0"/>
              </a:rPr>
              <a:t>; cg07895576 and cg16827534 of </a:t>
            </a:r>
            <a:r>
              <a:rPr lang="en-US" sz="1200" i="1" dirty="0">
                <a:latin typeface="Arial" panose="020B0604020202020204" pitchFamily="34" charset="0"/>
                <a:cs typeface="Arial" panose="020B0604020202020204" pitchFamily="34" charset="0"/>
              </a:rPr>
              <a:t>PPARG</a:t>
            </a:r>
            <a:r>
              <a:rPr lang="en-US" sz="1200" dirty="0">
                <a:latin typeface="Arial" panose="020B0604020202020204" pitchFamily="34" charset="0"/>
                <a:cs typeface="Arial" panose="020B0604020202020204" pitchFamily="34" charset="0"/>
              </a:rPr>
              <a:t>; cg09427718, cg06772578, and cg08550435 of </a:t>
            </a:r>
            <a:r>
              <a:rPr lang="en-US" sz="1200" i="1" dirty="0">
                <a:latin typeface="Arial" panose="020B0604020202020204" pitchFamily="34" charset="0"/>
                <a:cs typeface="Arial" panose="020B0604020202020204" pitchFamily="34" charset="0"/>
              </a:rPr>
              <a:t>PPARGC1A</a:t>
            </a:r>
            <a:r>
              <a:rPr lang="en-US" sz="1200" dirty="0">
                <a:latin typeface="Arial" panose="020B0604020202020204" pitchFamily="34" charset="0"/>
                <a:cs typeface="Arial" panose="020B0604020202020204" pitchFamily="34" charset="0"/>
              </a:rPr>
              <a:t>; cg05345249 of </a:t>
            </a:r>
            <a:r>
              <a:rPr lang="en-US" sz="1200" i="1" dirty="0">
                <a:latin typeface="Arial" panose="020B0604020202020204" pitchFamily="34" charset="0"/>
                <a:cs typeface="Arial" panose="020B0604020202020204" pitchFamily="34" charset="0"/>
              </a:rPr>
              <a:t>CD36</a:t>
            </a:r>
            <a:r>
              <a:rPr lang="en-US" sz="1200" dirty="0">
                <a:latin typeface="Arial" panose="020B0604020202020204" pitchFamily="34" charset="0"/>
                <a:cs typeface="Arial" panose="020B0604020202020204" pitchFamily="34" charset="0"/>
              </a:rPr>
              <a:t>; cg16560077, cg01963870, cg27390443, cg27318635, cg03140190, and cg05898629 of </a:t>
            </a:r>
            <a:r>
              <a:rPr lang="en-US" sz="1200" i="1" dirty="0">
                <a:latin typeface="Arial" panose="020B0604020202020204" pitchFamily="34" charset="0"/>
                <a:cs typeface="Arial" panose="020B0604020202020204" pitchFamily="34" charset="0"/>
              </a:rPr>
              <a:t>CREBBP</a:t>
            </a:r>
            <a:r>
              <a:rPr lang="en-US" sz="1200" dirty="0">
                <a:latin typeface="Arial" panose="020B0604020202020204" pitchFamily="34" charset="0"/>
                <a:cs typeface="Arial" panose="020B0604020202020204" pitchFamily="34" charset="0"/>
              </a:rPr>
              <a:t>. </a:t>
            </a:r>
            <a:endParaRPr lang="en-US" sz="1200" dirty="0"/>
          </a:p>
        </p:txBody>
      </p:sp>
      <p:sp>
        <p:nvSpPr>
          <p:cNvPr id="5" name="Textfeld 4"/>
          <p:cNvSpPr txBox="1"/>
          <p:nvPr/>
        </p:nvSpPr>
        <p:spPr>
          <a:xfrm>
            <a:off x="733065" y="2116574"/>
            <a:ext cx="1185185" cy="307777"/>
          </a:xfrm>
          <a:prstGeom prst="rect">
            <a:avLst/>
          </a:prstGeom>
          <a:noFill/>
        </p:spPr>
        <p:txBody>
          <a:bodyPr wrap="square" rtlCol="0">
            <a:spAutoFit/>
          </a:bodyPr>
          <a:lstStyle/>
          <a:p>
            <a:pPr algn="ctr"/>
            <a:r>
              <a:rPr lang="de-DE" sz="1400" b="1" i="1" dirty="0">
                <a:latin typeface="Arial"/>
                <a:cs typeface="Arial"/>
              </a:rPr>
              <a:t>CD36</a:t>
            </a:r>
          </a:p>
        </p:txBody>
      </p:sp>
      <p:pic>
        <p:nvPicPr>
          <p:cNvPr id="4" name="Grafik 3">
            <a:extLst>
              <a:ext uri="{FF2B5EF4-FFF2-40B4-BE49-F238E27FC236}">
                <a16:creationId xmlns:a16="http://schemas.microsoft.com/office/drawing/2014/main" id="{A14DC789-6F5C-C44A-9CD8-80FA9A1A2C9A}"/>
              </a:ext>
            </a:extLst>
          </p:cNvPr>
          <p:cNvPicPr>
            <a:picLocks noChangeAspect="1"/>
          </p:cNvPicPr>
          <p:nvPr/>
        </p:nvPicPr>
        <p:blipFill>
          <a:blip r:embed="rId2"/>
          <a:stretch>
            <a:fillRect/>
          </a:stretch>
        </p:blipFill>
        <p:spPr>
          <a:xfrm>
            <a:off x="92434" y="2650739"/>
            <a:ext cx="6565039" cy="6565039"/>
          </a:xfrm>
          <a:prstGeom prst="rect">
            <a:avLst/>
          </a:prstGeom>
        </p:spPr>
      </p:pic>
    </p:spTree>
    <p:extLst>
      <p:ext uri="{BB962C8B-B14F-4D97-AF65-F5344CB8AC3E}">
        <p14:creationId xmlns:p14="http://schemas.microsoft.com/office/powerpoint/2010/main" val="44709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42900" y="366185"/>
            <a:ext cx="6172200" cy="1524000"/>
          </a:xfrm>
        </p:spPr>
        <p:txBody>
          <a:bodyPr>
            <a:noAutofit/>
          </a:bodyPr>
          <a:lstStyle/>
          <a:p>
            <a:pPr algn="just"/>
            <a:r>
              <a:rPr lang="en-US" sz="1200" dirty="0">
                <a:latin typeface="Arial" panose="020B0604020202020204" pitchFamily="34" charset="0"/>
                <a:cs typeface="Arial" panose="020B0604020202020204" pitchFamily="34" charset="0"/>
              </a:rPr>
              <a:t>Supplementary Figure 1. Heatmap of </a:t>
            </a:r>
            <a:r>
              <a:rPr lang="en-US" sz="1200" i="1" dirty="0">
                <a:latin typeface="Arial" panose="020B0604020202020204" pitchFamily="34" charset="0"/>
                <a:cs typeface="Arial" panose="020B0604020202020204" pitchFamily="34" charset="0"/>
              </a:rPr>
              <a:t>FABP4, ADIPOQ, PPARG, PPARGC1A, CD36</a:t>
            </a:r>
            <a:r>
              <a:rPr lang="en-US" sz="1200" dirty="0">
                <a:latin typeface="Arial" panose="020B0604020202020204" pitchFamily="34" charset="0"/>
                <a:cs typeface="Arial" panose="020B0604020202020204" pitchFamily="34" charset="0"/>
              </a:rPr>
              <a:t>, and </a:t>
            </a:r>
            <a:r>
              <a:rPr lang="en-US" sz="1200" i="1" dirty="0">
                <a:latin typeface="Arial" panose="020B0604020202020204" pitchFamily="34" charset="0"/>
                <a:cs typeface="Arial" panose="020B0604020202020204" pitchFamily="34" charset="0"/>
              </a:rPr>
              <a:t>CREBBP </a:t>
            </a:r>
            <a:r>
              <a:rPr lang="en-US" sz="1200" dirty="0">
                <a:latin typeface="Arial" panose="020B0604020202020204" pitchFamily="34" charset="0"/>
                <a:cs typeface="Arial" panose="020B0604020202020204" pitchFamily="34" charset="0"/>
              </a:rPr>
              <a:t>DNA methylation expression levels in breast cancer cells using </a:t>
            </a:r>
            <a:r>
              <a:rPr lang="en-US" sz="1200" dirty="0" err="1">
                <a:latin typeface="Arial" panose="020B0604020202020204" pitchFamily="34" charset="0"/>
                <a:cs typeface="Arial" panose="020B0604020202020204" pitchFamily="34" charset="0"/>
              </a:rPr>
              <a:t>MethSurv</a:t>
            </a:r>
            <a:r>
              <a:rPr lang="en-US" sz="1200" dirty="0">
                <a:latin typeface="Arial" panose="020B0604020202020204" pitchFamily="34" charset="0"/>
                <a:cs typeface="Arial" panose="020B0604020202020204" pitchFamily="34" charset="0"/>
              </a:rPr>
              <a:t> database. The highest levels of DNA methylation in patients with breast cancer were as follow: cg10062803 and  cg14152613 of </a:t>
            </a:r>
            <a:r>
              <a:rPr lang="en-US" sz="1200" i="1" dirty="0">
                <a:latin typeface="Arial" panose="020B0604020202020204" pitchFamily="34" charset="0"/>
                <a:cs typeface="Arial" panose="020B0604020202020204" pitchFamily="34" charset="0"/>
              </a:rPr>
              <a:t>FABP4</a:t>
            </a:r>
            <a:r>
              <a:rPr lang="en-US" sz="1200" dirty="0">
                <a:latin typeface="Arial" panose="020B0604020202020204" pitchFamily="34" charset="0"/>
                <a:cs typeface="Arial" panose="020B0604020202020204" pitchFamily="34" charset="0"/>
              </a:rPr>
              <a:t>; cg06842886, cg14584085, and cg21978128 of </a:t>
            </a:r>
            <a:r>
              <a:rPr lang="en-US" sz="1200" i="1" dirty="0">
                <a:latin typeface="Arial" panose="020B0604020202020204" pitchFamily="34" charset="0"/>
                <a:cs typeface="Arial" panose="020B0604020202020204" pitchFamily="34" charset="0"/>
              </a:rPr>
              <a:t>ADIPOQ</a:t>
            </a:r>
            <a:r>
              <a:rPr lang="en-US" sz="1200" dirty="0">
                <a:latin typeface="Arial" panose="020B0604020202020204" pitchFamily="34" charset="0"/>
                <a:cs typeface="Arial" panose="020B0604020202020204" pitchFamily="34" charset="0"/>
              </a:rPr>
              <a:t>; cg07895576 and cg16827534 of </a:t>
            </a:r>
            <a:r>
              <a:rPr lang="en-US" sz="1200" i="1" dirty="0">
                <a:latin typeface="Arial" panose="020B0604020202020204" pitchFamily="34" charset="0"/>
                <a:cs typeface="Arial" panose="020B0604020202020204" pitchFamily="34" charset="0"/>
              </a:rPr>
              <a:t>PPARG</a:t>
            </a:r>
            <a:r>
              <a:rPr lang="en-US" sz="1200" dirty="0">
                <a:latin typeface="Arial" panose="020B0604020202020204" pitchFamily="34" charset="0"/>
                <a:cs typeface="Arial" panose="020B0604020202020204" pitchFamily="34" charset="0"/>
              </a:rPr>
              <a:t>; cg09427718, cg06772578, and cg08550435 of </a:t>
            </a:r>
            <a:r>
              <a:rPr lang="en-US" sz="1200" i="1" dirty="0">
                <a:latin typeface="Arial" panose="020B0604020202020204" pitchFamily="34" charset="0"/>
                <a:cs typeface="Arial" panose="020B0604020202020204" pitchFamily="34" charset="0"/>
              </a:rPr>
              <a:t>PPARGC1A</a:t>
            </a:r>
            <a:r>
              <a:rPr lang="en-US" sz="1200" dirty="0">
                <a:latin typeface="Arial" panose="020B0604020202020204" pitchFamily="34" charset="0"/>
                <a:cs typeface="Arial" panose="020B0604020202020204" pitchFamily="34" charset="0"/>
              </a:rPr>
              <a:t>; cg05345249 of </a:t>
            </a:r>
            <a:r>
              <a:rPr lang="en-US" sz="1200" i="1" dirty="0">
                <a:latin typeface="Arial" panose="020B0604020202020204" pitchFamily="34" charset="0"/>
                <a:cs typeface="Arial" panose="020B0604020202020204" pitchFamily="34" charset="0"/>
              </a:rPr>
              <a:t>CD36</a:t>
            </a:r>
            <a:r>
              <a:rPr lang="en-US" sz="1200" dirty="0">
                <a:latin typeface="Arial" panose="020B0604020202020204" pitchFamily="34" charset="0"/>
                <a:cs typeface="Arial" panose="020B0604020202020204" pitchFamily="34" charset="0"/>
              </a:rPr>
              <a:t>; cg16560077, cg01963870, cg27390443, cg27318635, cg03140190, and cg05898629 of </a:t>
            </a:r>
            <a:r>
              <a:rPr lang="en-US" sz="1200" i="1" dirty="0">
                <a:latin typeface="Arial" panose="020B0604020202020204" pitchFamily="34" charset="0"/>
                <a:cs typeface="Arial" panose="020B0604020202020204" pitchFamily="34" charset="0"/>
              </a:rPr>
              <a:t>CREBBP</a:t>
            </a:r>
            <a:r>
              <a:rPr lang="en-US" sz="1200" dirty="0">
                <a:latin typeface="Arial" panose="020B0604020202020204" pitchFamily="34" charset="0"/>
                <a:cs typeface="Arial" panose="020B0604020202020204" pitchFamily="34" charset="0"/>
              </a:rPr>
              <a:t>. </a:t>
            </a:r>
            <a:endParaRPr lang="en-US" sz="1200" dirty="0"/>
          </a:p>
        </p:txBody>
      </p:sp>
      <p:sp>
        <p:nvSpPr>
          <p:cNvPr id="5" name="Textfeld 4"/>
          <p:cNvSpPr txBox="1"/>
          <p:nvPr/>
        </p:nvSpPr>
        <p:spPr>
          <a:xfrm>
            <a:off x="733065" y="2116574"/>
            <a:ext cx="1185185" cy="307777"/>
          </a:xfrm>
          <a:prstGeom prst="rect">
            <a:avLst/>
          </a:prstGeom>
          <a:noFill/>
        </p:spPr>
        <p:txBody>
          <a:bodyPr wrap="square" rtlCol="0">
            <a:spAutoFit/>
          </a:bodyPr>
          <a:lstStyle/>
          <a:p>
            <a:r>
              <a:rPr lang="de-DE" sz="1400" b="1" i="1" dirty="0">
                <a:latin typeface="Arial"/>
                <a:cs typeface="Arial"/>
              </a:rPr>
              <a:t>PPARGC1A</a:t>
            </a:r>
          </a:p>
        </p:txBody>
      </p:sp>
      <p:pic>
        <p:nvPicPr>
          <p:cNvPr id="4" name="Grafik 3">
            <a:extLst>
              <a:ext uri="{FF2B5EF4-FFF2-40B4-BE49-F238E27FC236}">
                <a16:creationId xmlns:a16="http://schemas.microsoft.com/office/drawing/2014/main" id="{4B96D2C3-D169-7D47-B586-A0318EAFE313}"/>
              </a:ext>
            </a:extLst>
          </p:cNvPr>
          <p:cNvPicPr>
            <a:picLocks noChangeAspect="1"/>
          </p:cNvPicPr>
          <p:nvPr/>
        </p:nvPicPr>
        <p:blipFill>
          <a:blip r:embed="rId2"/>
          <a:stretch>
            <a:fillRect/>
          </a:stretch>
        </p:blipFill>
        <p:spPr>
          <a:xfrm>
            <a:off x="92434" y="2650739"/>
            <a:ext cx="6597123" cy="6597123"/>
          </a:xfrm>
          <a:prstGeom prst="rect">
            <a:avLst/>
          </a:prstGeom>
        </p:spPr>
      </p:pic>
    </p:spTree>
    <p:extLst>
      <p:ext uri="{BB962C8B-B14F-4D97-AF65-F5344CB8AC3E}">
        <p14:creationId xmlns:p14="http://schemas.microsoft.com/office/powerpoint/2010/main" val="3543262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342900" y="366185"/>
            <a:ext cx="6172200" cy="1524000"/>
          </a:xfrm>
        </p:spPr>
        <p:txBody>
          <a:bodyPr>
            <a:noAutofit/>
          </a:bodyPr>
          <a:lstStyle/>
          <a:p>
            <a:pPr algn="just"/>
            <a:r>
              <a:rPr lang="en-US" sz="1200" dirty="0">
                <a:latin typeface="Arial" panose="020B0604020202020204" pitchFamily="34" charset="0"/>
                <a:cs typeface="Arial" panose="020B0604020202020204" pitchFamily="34" charset="0"/>
              </a:rPr>
              <a:t>Supplementary Figure 1. Heatmap of </a:t>
            </a:r>
            <a:r>
              <a:rPr lang="en-US" sz="1200" i="1" dirty="0">
                <a:latin typeface="Arial" panose="020B0604020202020204" pitchFamily="34" charset="0"/>
                <a:cs typeface="Arial" panose="020B0604020202020204" pitchFamily="34" charset="0"/>
              </a:rPr>
              <a:t>FABP4, ADIPOQ, PPARG, PPARGC1A, CD36</a:t>
            </a:r>
            <a:r>
              <a:rPr lang="en-US" sz="1200" dirty="0">
                <a:latin typeface="Arial" panose="020B0604020202020204" pitchFamily="34" charset="0"/>
                <a:cs typeface="Arial" panose="020B0604020202020204" pitchFamily="34" charset="0"/>
              </a:rPr>
              <a:t>, and </a:t>
            </a:r>
            <a:r>
              <a:rPr lang="en-US" sz="1200" i="1" dirty="0">
                <a:latin typeface="Arial" panose="020B0604020202020204" pitchFamily="34" charset="0"/>
                <a:cs typeface="Arial" panose="020B0604020202020204" pitchFamily="34" charset="0"/>
              </a:rPr>
              <a:t>CREBBP </a:t>
            </a:r>
            <a:r>
              <a:rPr lang="en-US" sz="1200" dirty="0">
                <a:latin typeface="Arial" panose="020B0604020202020204" pitchFamily="34" charset="0"/>
                <a:cs typeface="Arial" panose="020B0604020202020204" pitchFamily="34" charset="0"/>
              </a:rPr>
              <a:t>DNA methylation expression levels in breast cancer cells using </a:t>
            </a:r>
            <a:r>
              <a:rPr lang="en-US" sz="1200" dirty="0" err="1">
                <a:latin typeface="Arial" panose="020B0604020202020204" pitchFamily="34" charset="0"/>
                <a:cs typeface="Arial" panose="020B0604020202020204" pitchFamily="34" charset="0"/>
              </a:rPr>
              <a:t>MethSurv</a:t>
            </a:r>
            <a:r>
              <a:rPr lang="en-US" sz="1200" dirty="0">
                <a:latin typeface="Arial" panose="020B0604020202020204" pitchFamily="34" charset="0"/>
                <a:cs typeface="Arial" panose="020B0604020202020204" pitchFamily="34" charset="0"/>
              </a:rPr>
              <a:t> database. The highest levels of DNA methylation in patients with breast cancer were as follow: cg10062803 and  cg14152613 of </a:t>
            </a:r>
            <a:r>
              <a:rPr lang="en-US" sz="1200" i="1" dirty="0">
                <a:latin typeface="Arial" panose="020B0604020202020204" pitchFamily="34" charset="0"/>
                <a:cs typeface="Arial" panose="020B0604020202020204" pitchFamily="34" charset="0"/>
              </a:rPr>
              <a:t>FABP4</a:t>
            </a:r>
            <a:r>
              <a:rPr lang="en-US" sz="1200" dirty="0">
                <a:latin typeface="Arial" panose="020B0604020202020204" pitchFamily="34" charset="0"/>
                <a:cs typeface="Arial" panose="020B0604020202020204" pitchFamily="34" charset="0"/>
              </a:rPr>
              <a:t>; cg06842886, cg14584085, and cg21978128 of </a:t>
            </a:r>
            <a:r>
              <a:rPr lang="en-US" sz="1200" i="1" dirty="0">
                <a:latin typeface="Arial" panose="020B0604020202020204" pitchFamily="34" charset="0"/>
                <a:cs typeface="Arial" panose="020B0604020202020204" pitchFamily="34" charset="0"/>
              </a:rPr>
              <a:t>ADIPOQ</a:t>
            </a:r>
            <a:r>
              <a:rPr lang="en-US" sz="1200" dirty="0">
                <a:latin typeface="Arial" panose="020B0604020202020204" pitchFamily="34" charset="0"/>
                <a:cs typeface="Arial" panose="020B0604020202020204" pitchFamily="34" charset="0"/>
              </a:rPr>
              <a:t>; cg07895576 and cg16827534 of </a:t>
            </a:r>
            <a:r>
              <a:rPr lang="en-US" sz="1200" i="1" dirty="0">
                <a:latin typeface="Arial" panose="020B0604020202020204" pitchFamily="34" charset="0"/>
                <a:cs typeface="Arial" panose="020B0604020202020204" pitchFamily="34" charset="0"/>
              </a:rPr>
              <a:t>PPARG</a:t>
            </a:r>
            <a:r>
              <a:rPr lang="en-US" sz="1200" dirty="0">
                <a:latin typeface="Arial" panose="020B0604020202020204" pitchFamily="34" charset="0"/>
                <a:cs typeface="Arial" panose="020B0604020202020204" pitchFamily="34" charset="0"/>
              </a:rPr>
              <a:t>; cg09427718, cg06772578, and cg08550435 of </a:t>
            </a:r>
            <a:r>
              <a:rPr lang="en-US" sz="1200" i="1" dirty="0">
                <a:latin typeface="Arial" panose="020B0604020202020204" pitchFamily="34" charset="0"/>
                <a:cs typeface="Arial" panose="020B0604020202020204" pitchFamily="34" charset="0"/>
              </a:rPr>
              <a:t>PPARGC1A</a:t>
            </a:r>
            <a:r>
              <a:rPr lang="en-US" sz="1200" dirty="0">
                <a:latin typeface="Arial" panose="020B0604020202020204" pitchFamily="34" charset="0"/>
                <a:cs typeface="Arial" panose="020B0604020202020204" pitchFamily="34" charset="0"/>
              </a:rPr>
              <a:t>; cg05345249 of </a:t>
            </a:r>
            <a:r>
              <a:rPr lang="en-US" sz="1200" i="1" dirty="0">
                <a:latin typeface="Arial" panose="020B0604020202020204" pitchFamily="34" charset="0"/>
                <a:cs typeface="Arial" panose="020B0604020202020204" pitchFamily="34" charset="0"/>
              </a:rPr>
              <a:t>CD36</a:t>
            </a:r>
            <a:r>
              <a:rPr lang="en-US" sz="1200" dirty="0">
                <a:latin typeface="Arial" panose="020B0604020202020204" pitchFamily="34" charset="0"/>
                <a:cs typeface="Arial" panose="020B0604020202020204" pitchFamily="34" charset="0"/>
              </a:rPr>
              <a:t>; cg16560077, cg01963870, cg27390443, cg27318635, cg03140190, and cg05898629 of </a:t>
            </a:r>
            <a:r>
              <a:rPr lang="en-US" sz="1200" i="1" dirty="0">
                <a:latin typeface="Arial" panose="020B0604020202020204" pitchFamily="34" charset="0"/>
                <a:cs typeface="Arial" panose="020B0604020202020204" pitchFamily="34" charset="0"/>
              </a:rPr>
              <a:t>CREBBP</a:t>
            </a:r>
            <a:r>
              <a:rPr lang="en-US" sz="1200" dirty="0">
                <a:latin typeface="Arial" panose="020B0604020202020204" pitchFamily="34" charset="0"/>
                <a:cs typeface="Arial" panose="020B0604020202020204" pitchFamily="34" charset="0"/>
              </a:rPr>
              <a:t>. </a:t>
            </a:r>
            <a:endParaRPr lang="en-US" sz="1200" dirty="0"/>
          </a:p>
        </p:txBody>
      </p:sp>
      <p:sp>
        <p:nvSpPr>
          <p:cNvPr id="5" name="Textfeld 4"/>
          <p:cNvSpPr txBox="1"/>
          <p:nvPr/>
        </p:nvSpPr>
        <p:spPr>
          <a:xfrm>
            <a:off x="733065" y="2116574"/>
            <a:ext cx="1185185" cy="307777"/>
          </a:xfrm>
          <a:prstGeom prst="rect">
            <a:avLst/>
          </a:prstGeom>
          <a:noFill/>
        </p:spPr>
        <p:txBody>
          <a:bodyPr wrap="square" rtlCol="0">
            <a:spAutoFit/>
          </a:bodyPr>
          <a:lstStyle/>
          <a:p>
            <a:pPr algn="ctr"/>
            <a:r>
              <a:rPr lang="de-DE" sz="1400" b="1" i="1" dirty="0">
                <a:latin typeface="Arial"/>
                <a:cs typeface="Arial"/>
              </a:rPr>
              <a:t>CREBBP</a:t>
            </a:r>
          </a:p>
        </p:txBody>
      </p:sp>
      <p:pic>
        <p:nvPicPr>
          <p:cNvPr id="4" name="Grafik 3">
            <a:extLst>
              <a:ext uri="{FF2B5EF4-FFF2-40B4-BE49-F238E27FC236}">
                <a16:creationId xmlns:a16="http://schemas.microsoft.com/office/drawing/2014/main" id="{EACCCAD5-C19A-2D43-89D6-1BF7BC3686DF}"/>
              </a:ext>
            </a:extLst>
          </p:cNvPr>
          <p:cNvPicPr>
            <a:picLocks noChangeAspect="1"/>
          </p:cNvPicPr>
          <p:nvPr/>
        </p:nvPicPr>
        <p:blipFill>
          <a:blip r:embed="rId2"/>
          <a:stretch>
            <a:fillRect/>
          </a:stretch>
        </p:blipFill>
        <p:spPr>
          <a:xfrm>
            <a:off x="92434" y="2490319"/>
            <a:ext cx="6653681" cy="6653681"/>
          </a:xfrm>
          <a:prstGeom prst="rect">
            <a:avLst/>
          </a:prstGeom>
        </p:spPr>
      </p:pic>
    </p:spTree>
    <p:extLst>
      <p:ext uri="{BB962C8B-B14F-4D97-AF65-F5344CB8AC3E}">
        <p14:creationId xmlns:p14="http://schemas.microsoft.com/office/powerpoint/2010/main" val="4034160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descr="gene_plot (46).jpg"/>
          <p:cNvPicPr>
            <a:picLocks noChangeAspect="1"/>
          </p:cNvPicPr>
          <p:nvPr/>
        </p:nvPicPr>
        <p:blipFill rotWithShape="1">
          <a:blip r:embed="rId2">
            <a:extLst>
              <a:ext uri="{28A0092B-C50C-407E-A947-70E740481C1C}">
                <a14:useLocalDpi xmlns:a14="http://schemas.microsoft.com/office/drawing/2010/main" val="0"/>
              </a:ext>
            </a:extLst>
          </a:blip>
          <a:srcRect l="55444"/>
          <a:stretch/>
        </p:blipFill>
        <p:spPr>
          <a:xfrm>
            <a:off x="3455671" y="2887374"/>
            <a:ext cx="796929" cy="1039454"/>
          </a:xfrm>
          <a:prstGeom prst="rect">
            <a:avLst/>
          </a:prstGeom>
        </p:spPr>
      </p:pic>
      <p:pic>
        <p:nvPicPr>
          <p:cNvPr id="3" name="Bild 2" descr="gene_plot (47).jpg"/>
          <p:cNvPicPr>
            <a:picLocks noChangeAspect="1"/>
          </p:cNvPicPr>
          <p:nvPr/>
        </p:nvPicPr>
        <p:blipFill rotWithShape="1">
          <a:blip r:embed="rId3">
            <a:extLst>
              <a:ext uri="{28A0092B-C50C-407E-A947-70E740481C1C}">
                <a14:useLocalDpi xmlns:a14="http://schemas.microsoft.com/office/drawing/2010/main" val="0"/>
              </a:ext>
            </a:extLst>
          </a:blip>
          <a:srcRect l="55444"/>
          <a:stretch/>
        </p:blipFill>
        <p:spPr>
          <a:xfrm>
            <a:off x="1892690" y="2887374"/>
            <a:ext cx="796929" cy="1039454"/>
          </a:xfrm>
          <a:prstGeom prst="rect">
            <a:avLst/>
          </a:prstGeom>
        </p:spPr>
      </p:pic>
      <p:pic>
        <p:nvPicPr>
          <p:cNvPr id="4" name="Bild 3" descr="gene_plot (48).jpg"/>
          <p:cNvPicPr>
            <a:picLocks noChangeAspect="1"/>
          </p:cNvPicPr>
          <p:nvPr/>
        </p:nvPicPr>
        <p:blipFill rotWithShape="1">
          <a:blip r:embed="rId4">
            <a:extLst>
              <a:ext uri="{28A0092B-C50C-407E-A947-70E740481C1C}">
                <a14:useLocalDpi xmlns:a14="http://schemas.microsoft.com/office/drawing/2010/main" val="0"/>
              </a:ext>
            </a:extLst>
          </a:blip>
          <a:srcRect l="55848"/>
          <a:stretch/>
        </p:blipFill>
        <p:spPr>
          <a:xfrm>
            <a:off x="2689620" y="2887374"/>
            <a:ext cx="789715" cy="1039454"/>
          </a:xfrm>
          <a:prstGeom prst="rect">
            <a:avLst/>
          </a:prstGeom>
        </p:spPr>
      </p:pic>
      <p:pic>
        <p:nvPicPr>
          <p:cNvPr id="5" name="Bild 4" descr="gene_plot (49).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43" y="2887374"/>
            <a:ext cx="1788611" cy="1039454"/>
          </a:xfrm>
          <a:prstGeom prst="rect">
            <a:avLst/>
          </a:prstGeom>
        </p:spPr>
      </p:pic>
      <p:pic>
        <p:nvPicPr>
          <p:cNvPr id="6" name="Bild 5" descr="gene_plot (50).jpg"/>
          <p:cNvPicPr>
            <a:picLocks noChangeAspect="1"/>
          </p:cNvPicPr>
          <p:nvPr/>
        </p:nvPicPr>
        <p:blipFill rotWithShape="1">
          <a:blip r:embed="rId6">
            <a:extLst>
              <a:ext uri="{28A0092B-C50C-407E-A947-70E740481C1C}">
                <a14:useLocalDpi xmlns:a14="http://schemas.microsoft.com/office/drawing/2010/main" val="0"/>
              </a:ext>
            </a:extLst>
          </a:blip>
          <a:srcRect l="54628"/>
          <a:stretch/>
        </p:blipFill>
        <p:spPr>
          <a:xfrm>
            <a:off x="4221047" y="2887374"/>
            <a:ext cx="811539" cy="1039454"/>
          </a:xfrm>
          <a:prstGeom prst="rect">
            <a:avLst/>
          </a:prstGeom>
        </p:spPr>
      </p:pic>
      <p:pic>
        <p:nvPicPr>
          <p:cNvPr id="7" name="Bild 6" descr="gene_plot (51).jpg"/>
          <p:cNvPicPr>
            <a:picLocks noChangeAspect="1"/>
          </p:cNvPicPr>
          <p:nvPr/>
        </p:nvPicPr>
        <p:blipFill rotWithShape="1">
          <a:blip r:embed="rId7">
            <a:extLst>
              <a:ext uri="{28A0092B-C50C-407E-A947-70E740481C1C}">
                <a14:useLocalDpi xmlns:a14="http://schemas.microsoft.com/office/drawing/2010/main" val="0"/>
              </a:ext>
            </a:extLst>
          </a:blip>
          <a:srcRect l="55757"/>
          <a:stretch/>
        </p:blipFill>
        <p:spPr>
          <a:xfrm>
            <a:off x="5821627" y="2887374"/>
            <a:ext cx="791327" cy="1039454"/>
          </a:xfrm>
          <a:prstGeom prst="rect">
            <a:avLst/>
          </a:prstGeom>
        </p:spPr>
      </p:pic>
      <p:pic>
        <p:nvPicPr>
          <p:cNvPr id="10" name="Bild 9" descr="gene_plot (46).jpg"/>
          <p:cNvPicPr>
            <a:picLocks noChangeAspect="1"/>
          </p:cNvPicPr>
          <p:nvPr/>
        </p:nvPicPr>
        <p:blipFill rotWithShape="1">
          <a:blip r:embed="rId8">
            <a:extLst>
              <a:ext uri="{28A0092B-C50C-407E-A947-70E740481C1C}">
                <a14:useLocalDpi xmlns:a14="http://schemas.microsoft.com/office/drawing/2010/main" val="0"/>
              </a:ext>
            </a:extLst>
          </a:blip>
          <a:srcRect l="55444"/>
          <a:stretch/>
        </p:blipFill>
        <p:spPr>
          <a:xfrm>
            <a:off x="5024699" y="2887374"/>
            <a:ext cx="796929" cy="1039454"/>
          </a:xfrm>
          <a:prstGeom prst="rect">
            <a:avLst/>
          </a:prstGeom>
        </p:spPr>
      </p:pic>
      <p:pic>
        <p:nvPicPr>
          <p:cNvPr id="14" name="Bild 13" descr="gene_plot (51).jpg"/>
          <p:cNvPicPr>
            <a:picLocks noChangeAspect="1"/>
          </p:cNvPicPr>
          <p:nvPr/>
        </p:nvPicPr>
        <p:blipFill rotWithShape="1">
          <a:blip r:embed="rId9">
            <a:extLst>
              <a:ext uri="{28A0092B-C50C-407E-A947-70E740481C1C}">
                <a14:useLocalDpi xmlns:a14="http://schemas.microsoft.com/office/drawing/2010/main" val="0"/>
              </a:ext>
            </a:extLst>
          </a:blip>
          <a:srcRect l="55205"/>
          <a:stretch/>
        </p:blipFill>
        <p:spPr>
          <a:xfrm>
            <a:off x="5808908" y="1774347"/>
            <a:ext cx="801211" cy="1039454"/>
          </a:xfrm>
          <a:prstGeom prst="rect">
            <a:avLst/>
          </a:prstGeom>
        </p:spPr>
      </p:pic>
      <p:pic>
        <p:nvPicPr>
          <p:cNvPr id="15" name="Bild 14" descr="gene_plot (49).jpg"/>
          <p:cNvPicPr>
            <a:picLocks noChangeAspect="1"/>
          </p:cNvPicPr>
          <p:nvPr/>
        </p:nvPicPr>
        <p:blipFill rotWithShape="1">
          <a:blip r:embed="rId10">
            <a:extLst>
              <a:ext uri="{28A0092B-C50C-407E-A947-70E740481C1C}">
                <a14:useLocalDpi xmlns:a14="http://schemas.microsoft.com/office/drawing/2010/main" val="0"/>
              </a:ext>
            </a:extLst>
          </a:blip>
          <a:srcRect l="55666"/>
          <a:stretch/>
        </p:blipFill>
        <p:spPr>
          <a:xfrm>
            <a:off x="4256354" y="1774347"/>
            <a:ext cx="792954" cy="1039454"/>
          </a:xfrm>
          <a:prstGeom prst="rect">
            <a:avLst/>
          </a:prstGeom>
        </p:spPr>
      </p:pic>
      <p:pic>
        <p:nvPicPr>
          <p:cNvPr id="16" name="Bild 15" descr="gene_plot (48).jpg"/>
          <p:cNvPicPr>
            <a:picLocks noChangeAspect="1"/>
          </p:cNvPicPr>
          <p:nvPr/>
        </p:nvPicPr>
        <p:blipFill rotWithShape="1">
          <a:blip r:embed="rId11">
            <a:extLst>
              <a:ext uri="{28A0092B-C50C-407E-A947-70E740481C1C}">
                <a14:useLocalDpi xmlns:a14="http://schemas.microsoft.com/office/drawing/2010/main" val="0"/>
              </a:ext>
            </a:extLst>
          </a:blip>
          <a:srcRect l="55268"/>
          <a:stretch/>
        </p:blipFill>
        <p:spPr>
          <a:xfrm>
            <a:off x="2677019" y="1774347"/>
            <a:ext cx="800071" cy="1039454"/>
          </a:xfrm>
          <a:prstGeom prst="rect">
            <a:avLst/>
          </a:prstGeom>
        </p:spPr>
      </p:pic>
      <p:pic>
        <p:nvPicPr>
          <p:cNvPr id="17" name="Bild 16" descr="gene_plot (47).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4714" y="1774347"/>
            <a:ext cx="1788611" cy="1039454"/>
          </a:xfrm>
          <a:prstGeom prst="rect">
            <a:avLst/>
          </a:prstGeom>
        </p:spPr>
      </p:pic>
      <p:pic>
        <p:nvPicPr>
          <p:cNvPr id="18" name="Bild 17" descr="gene_plot (46).jpg"/>
          <p:cNvPicPr>
            <a:picLocks noChangeAspect="1"/>
          </p:cNvPicPr>
          <p:nvPr/>
        </p:nvPicPr>
        <p:blipFill rotWithShape="1">
          <a:blip r:embed="rId13">
            <a:extLst>
              <a:ext uri="{28A0092B-C50C-407E-A947-70E740481C1C}">
                <a14:useLocalDpi xmlns:a14="http://schemas.microsoft.com/office/drawing/2010/main" val="0"/>
              </a:ext>
            </a:extLst>
          </a:blip>
          <a:srcRect l="55420"/>
          <a:stretch/>
        </p:blipFill>
        <p:spPr>
          <a:xfrm>
            <a:off x="1887549" y="1774347"/>
            <a:ext cx="797357" cy="1039454"/>
          </a:xfrm>
          <a:prstGeom prst="rect">
            <a:avLst/>
          </a:prstGeom>
        </p:spPr>
      </p:pic>
      <p:pic>
        <p:nvPicPr>
          <p:cNvPr id="19" name="Bild 18" descr="gene_plot (50).jpg"/>
          <p:cNvPicPr>
            <a:picLocks noChangeAspect="1"/>
          </p:cNvPicPr>
          <p:nvPr/>
        </p:nvPicPr>
        <p:blipFill rotWithShape="1">
          <a:blip r:embed="rId14">
            <a:extLst>
              <a:ext uri="{28A0092B-C50C-407E-A947-70E740481C1C}">
                <a14:useLocalDpi xmlns:a14="http://schemas.microsoft.com/office/drawing/2010/main" val="0"/>
              </a:ext>
            </a:extLst>
          </a:blip>
          <a:srcRect l="55708"/>
          <a:stretch/>
        </p:blipFill>
        <p:spPr>
          <a:xfrm>
            <a:off x="3472023" y="1774347"/>
            <a:ext cx="792219" cy="1039454"/>
          </a:xfrm>
          <a:prstGeom prst="rect">
            <a:avLst/>
          </a:prstGeom>
        </p:spPr>
      </p:pic>
      <p:pic>
        <p:nvPicPr>
          <p:cNvPr id="20" name="Bild 19" descr="gene_plot (51).jpg"/>
          <p:cNvPicPr>
            <a:picLocks noChangeAspect="1"/>
          </p:cNvPicPr>
          <p:nvPr/>
        </p:nvPicPr>
        <p:blipFill rotWithShape="1">
          <a:blip r:embed="rId15">
            <a:extLst>
              <a:ext uri="{28A0092B-C50C-407E-A947-70E740481C1C}">
                <a14:useLocalDpi xmlns:a14="http://schemas.microsoft.com/office/drawing/2010/main" val="0"/>
              </a:ext>
            </a:extLst>
          </a:blip>
          <a:srcRect l="54912"/>
          <a:stretch/>
        </p:blipFill>
        <p:spPr>
          <a:xfrm>
            <a:off x="5025645" y="1774347"/>
            <a:ext cx="806453" cy="1039454"/>
          </a:xfrm>
          <a:prstGeom prst="rect">
            <a:avLst/>
          </a:prstGeom>
        </p:spPr>
      </p:pic>
      <p:pic>
        <p:nvPicPr>
          <p:cNvPr id="21" name="Bild 20" descr="gene_plot (48).jpg"/>
          <p:cNvPicPr>
            <a:picLocks noChangeAspect="1"/>
          </p:cNvPicPr>
          <p:nvPr/>
        </p:nvPicPr>
        <p:blipFill rotWithShape="1">
          <a:blip r:embed="rId16">
            <a:extLst>
              <a:ext uri="{28A0092B-C50C-407E-A947-70E740481C1C}">
                <a14:useLocalDpi xmlns:a14="http://schemas.microsoft.com/office/drawing/2010/main" val="0"/>
              </a:ext>
            </a:extLst>
          </a:blip>
          <a:srcRect l="55600"/>
          <a:stretch/>
        </p:blipFill>
        <p:spPr>
          <a:xfrm>
            <a:off x="2669056" y="4028808"/>
            <a:ext cx="794143" cy="1039454"/>
          </a:xfrm>
          <a:prstGeom prst="rect">
            <a:avLst/>
          </a:prstGeom>
        </p:spPr>
      </p:pic>
      <p:pic>
        <p:nvPicPr>
          <p:cNvPr id="22" name="Bild 21" descr="gene_plot (49).jpg"/>
          <p:cNvPicPr>
            <a:picLocks noChangeAspect="1"/>
          </p:cNvPicPr>
          <p:nvPr/>
        </p:nvPicPr>
        <p:blipFill rotWithShape="1">
          <a:blip r:embed="rId17">
            <a:extLst>
              <a:ext uri="{28A0092B-C50C-407E-A947-70E740481C1C}">
                <a14:useLocalDpi xmlns:a14="http://schemas.microsoft.com/office/drawing/2010/main" val="0"/>
              </a:ext>
            </a:extLst>
          </a:blip>
          <a:srcRect l="54768"/>
          <a:stretch/>
        </p:blipFill>
        <p:spPr>
          <a:xfrm>
            <a:off x="4221989" y="4028808"/>
            <a:ext cx="809028" cy="1039454"/>
          </a:xfrm>
          <a:prstGeom prst="rect">
            <a:avLst/>
          </a:prstGeom>
        </p:spPr>
      </p:pic>
      <p:pic>
        <p:nvPicPr>
          <p:cNvPr id="23" name="Bild 22" descr="gene_plot (50).jpg"/>
          <p:cNvPicPr>
            <a:picLocks noChangeAspect="1"/>
          </p:cNvPicPr>
          <p:nvPr/>
        </p:nvPicPr>
        <p:blipFill rotWithShape="1">
          <a:blip r:embed="rId18">
            <a:extLst>
              <a:ext uri="{28A0092B-C50C-407E-A947-70E740481C1C}">
                <a14:useLocalDpi xmlns:a14="http://schemas.microsoft.com/office/drawing/2010/main" val="0"/>
              </a:ext>
            </a:extLst>
          </a:blip>
          <a:srcRect l="55111"/>
          <a:stretch/>
        </p:blipFill>
        <p:spPr>
          <a:xfrm>
            <a:off x="5810250" y="4028808"/>
            <a:ext cx="802895" cy="1039454"/>
          </a:xfrm>
          <a:prstGeom prst="rect">
            <a:avLst/>
          </a:prstGeom>
        </p:spPr>
      </p:pic>
      <p:pic>
        <p:nvPicPr>
          <p:cNvPr id="24" name="Bild 23" descr="gene_plot (51).jpg"/>
          <p:cNvPicPr>
            <a:picLocks noChangeAspect="1"/>
          </p:cNvPicPr>
          <p:nvPr/>
        </p:nvPicPr>
        <p:blipFill rotWithShape="1">
          <a:blip r:embed="rId19">
            <a:extLst>
              <a:ext uri="{28A0092B-C50C-407E-A947-70E740481C1C}">
                <a14:useLocalDpi xmlns:a14="http://schemas.microsoft.com/office/drawing/2010/main" val="0"/>
              </a:ext>
            </a:extLst>
          </a:blip>
          <a:srcRect l="55111"/>
          <a:stretch/>
        </p:blipFill>
        <p:spPr>
          <a:xfrm>
            <a:off x="5015241" y="4028808"/>
            <a:ext cx="802896" cy="1039454"/>
          </a:xfrm>
          <a:prstGeom prst="rect">
            <a:avLst/>
          </a:prstGeom>
        </p:spPr>
      </p:pic>
      <p:pic>
        <p:nvPicPr>
          <p:cNvPr id="25" name="Bild 24" descr="gene_plot (52).jpg"/>
          <p:cNvPicPr>
            <a:picLocks noChangeAspect="1"/>
          </p:cNvPicPr>
          <p:nvPr/>
        </p:nvPicPr>
        <p:blipFill rotWithShape="1">
          <a:blip r:embed="rId20">
            <a:extLst>
              <a:ext uri="{28A0092B-C50C-407E-A947-70E740481C1C}">
                <a14:useLocalDpi xmlns:a14="http://schemas.microsoft.com/office/drawing/2010/main" val="0"/>
              </a:ext>
            </a:extLst>
          </a:blip>
          <a:srcRect l="55812"/>
          <a:stretch/>
        </p:blipFill>
        <p:spPr>
          <a:xfrm>
            <a:off x="3455311" y="4028808"/>
            <a:ext cx="790342" cy="1039454"/>
          </a:xfrm>
          <a:prstGeom prst="rect">
            <a:avLst/>
          </a:prstGeom>
        </p:spPr>
      </p:pic>
      <p:pic>
        <p:nvPicPr>
          <p:cNvPr id="26" name="Bild 25" descr="gene_plot (53).jpg"/>
          <p:cNvPicPr>
            <a:picLocks noChangeAspect="1"/>
          </p:cNvPicPr>
          <p:nvPr/>
        </p:nvPicPr>
        <p:blipFill rotWithShape="1">
          <a:blip r:embed="rId21">
            <a:extLst>
              <a:ext uri="{28A0092B-C50C-407E-A947-70E740481C1C}">
                <a14:useLocalDpi xmlns:a14="http://schemas.microsoft.com/office/drawing/2010/main" val="0"/>
              </a:ext>
            </a:extLst>
          </a:blip>
          <a:srcRect l="55675"/>
          <a:stretch/>
        </p:blipFill>
        <p:spPr>
          <a:xfrm>
            <a:off x="1884140" y="4028808"/>
            <a:ext cx="792803" cy="1039454"/>
          </a:xfrm>
          <a:prstGeom prst="rect">
            <a:avLst/>
          </a:prstGeom>
        </p:spPr>
      </p:pic>
      <p:pic>
        <p:nvPicPr>
          <p:cNvPr id="27" name="Bild 26" descr="gene_plot (47).jp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1306" y="4028808"/>
            <a:ext cx="1788611" cy="1039454"/>
          </a:xfrm>
          <a:prstGeom prst="rect">
            <a:avLst/>
          </a:prstGeom>
        </p:spPr>
      </p:pic>
      <p:pic>
        <p:nvPicPr>
          <p:cNvPr id="28" name="Bild 27" descr="gene_plot (56).jpg"/>
          <p:cNvPicPr>
            <a:picLocks noChangeAspect="1"/>
          </p:cNvPicPr>
          <p:nvPr/>
        </p:nvPicPr>
        <p:blipFill rotWithShape="1">
          <a:blip r:embed="rId23">
            <a:extLst>
              <a:ext uri="{28A0092B-C50C-407E-A947-70E740481C1C}">
                <a14:useLocalDpi xmlns:a14="http://schemas.microsoft.com/office/drawing/2010/main" val="0"/>
              </a:ext>
            </a:extLst>
          </a:blip>
          <a:srcRect l="55436"/>
          <a:stretch/>
        </p:blipFill>
        <p:spPr>
          <a:xfrm>
            <a:off x="4287371" y="5191011"/>
            <a:ext cx="797071" cy="1039454"/>
          </a:xfrm>
          <a:prstGeom prst="rect">
            <a:avLst/>
          </a:prstGeom>
        </p:spPr>
      </p:pic>
      <p:pic>
        <p:nvPicPr>
          <p:cNvPr id="29" name="Bild 28" descr="gene_plot (55).jpg"/>
          <p:cNvPicPr>
            <a:picLocks noChangeAspect="1"/>
          </p:cNvPicPr>
          <p:nvPr/>
        </p:nvPicPr>
        <p:blipFill rotWithShape="1">
          <a:blip r:embed="rId24">
            <a:extLst>
              <a:ext uri="{28A0092B-C50C-407E-A947-70E740481C1C}">
                <a14:useLocalDpi xmlns:a14="http://schemas.microsoft.com/office/drawing/2010/main" val="0"/>
              </a:ext>
            </a:extLst>
          </a:blip>
          <a:srcRect l="55436"/>
          <a:stretch/>
        </p:blipFill>
        <p:spPr>
          <a:xfrm>
            <a:off x="2697508" y="5191011"/>
            <a:ext cx="797071" cy="1039454"/>
          </a:xfrm>
          <a:prstGeom prst="rect">
            <a:avLst/>
          </a:prstGeom>
        </p:spPr>
      </p:pic>
      <p:pic>
        <p:nvPicPr>
          <p:cNvPr id="30" name="Bild 29" descr="gene_plot (57).jpg"/>
          <p:cNvPicPr>
            <a:picLocks noChangeAspect="1"/>
          </p:cNvPicPr>
          <p:nvPr/>
        </p:nvPicPr>
        <p:blipFill rotWithShape="1">
          <a:blip r:embed="rId25">
            <a:extLst>
              <a:ext uri="{28A0092B-C50C-407E-A947-70E740481C1C}">
                <a14:useLocalDpi xmlns:a14="http://schemas.microsoft.com/office/drawing/2010/main" val="0"/>
              </a:ext>
            </a:extLst>
          </a:blip>
          <a:srcRect l="57865"/>
          <a:stretch/>
        </p:blipFill>
        <p:spPr>
          <a:xfrm>
            <a:off x="5866813" y="5191011"/>
            <a:ext cx="753641" cy="1039454"/>
          </a:xfrm>
          <a:prstGeom prst="rect">
            <a:avLst/>
          </a:prstGeom>
        </p:spPr>
      </p:pic>
      <p:pic>
        <p:nvPicPr>
          <p:cNvPr id="31" name="Bild 30" descr="gene_plot (54).jpg"/>
          <p:cNvPicPr>
            <a:picLocks noChangeAspect="1"/>
          </p:cNvPicPr>
          <p:nvPr/>
        </p:nvPicPr>
        <p:blipFill rotWithShape="1">
          <a:blip r:embed="rId26">
            <a:extLst>
              <a:ext uri="{28A0092B-C50C-407E-A947-70E740481C1C}">
                <a14:useLocalDpi xmlns:a14="http://schemas.microsoft.com/office/drawing/2010/main" val="0"/>
              </a:ext>
            </a:extLst>
          </a:blip>
          <a:srcRect l="55234"/>
          <a:stretch/>
        </p:blipFill>
        <p:spPr>
          <a:xfrm>
            <a:off x="3486690" y="5191011"/>
            <a:ext cx="800680" cy="1039454"/>
          </a:xfrm>
          <a:prstGeom prst="rect">
            <a:avLst/>
          </a:prstGeom>
        </p:spPr>
      </p:pic>
      <p:pic>
        <p:nvPicPr>
          <p:cNvPr id="32" name="Bild 31" descr="gene_plot (58).jpg"/>
          <p:cNvPicPr>
            <a:picLocks noChangeAspect="1"/>
          </p:cNvPicPr>
          <p:nvPr/>
        </p:nvPicPr>
        <p:blipFill rotWithShape="1">
          <a:blip r:embed="rId27">
            <a:extLst>
              <a:ext uri="{28A0092B-C50C-407E-A947-70E740481C1C}">
                <a14:useLocalDpi xmlns:a14="http://schemas.microsoft.com/office/drawing/2010/main" val="0"/>
              </a:ext>
            </a:extLst>
          </a:blip>
          <a:srcRect l="56289"/>
          <a:stretch/>
        </p:blipFill>
        <p:spPr>
          <a:xfrm>
            <a:off x="5076553" y="5191011"/>
            <a:ext cx="781822" cy="1039454"/>
          </a:xfrm>
          <a:prstGeom prst="rect">
            <a:avLst/>
          </a:prstGeom>
        </p:spPr>
      </p:pic>
      <p:pic>
        <p:nvPicPr>
          <p:cNvPr id="33" name="Bild 32" descr="gene_plot (48).jpg"/>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28466" y="5191011"/>
            <a:ext cx="1788611" cy="1039454"/>
          </a:xfrm>
          <a:prstGeom prst="rect">
            <a:avLst/>
          </a:prstGeom>
        </p:spPr>
      </p:pic>
      <p:pic>
        <p:nvPicPr>
          <p:cNvPr id="34" name="Bild 33" descr="gene_plot (49).jpg"/>
          <p:cNvPicPr>
            <a:picLocks noChangeAspect="1"/>
          </p:cNvPicPr>
          <p:nvPr/>
        </p:nvPicPr>
        <p:blipFill rotWithShape="1">
          <a:blip r:embed="rId21">
            <a:extLst>
              <a:ext uri="{28A0092B-C50C-407E-A947-70E740481C1C}">
                <a14:useLocalDpi xmlns:a14="http://schemas.microsoft.com/office/drawing/2010/main" val="0"/>
              </a:ext>
            </a:extLst>
          </a:blip>
          <a:srcRect l="55485"/>
          <a:stretch/>
        </p:blipFill>
        <p:spPr>
          <a:xfrm>
            <a:off x="1917078" y="5191011"/>
            <a:ext cx="796207" cy="1039454"/>
          </a:xfrm>
          <a:prstGeom prst="rect">
            <a:avLst/>
          </a:prstGeom>
        </p:spPr>
      </p:pic>
      <p:pic>
        <p:nvPicPr>
          <p:cNvPr id="35" name="Bild 34" descr="gene_plot (60).jpg"/>
          <p:cNvPicPr>
            <a:picLocks noChangeAspect="1"/>
          </p:cNvPicPr>
          <p:nvPr/>
        </p:nvPicPr>
        <p:blipFill rotWithShape="1">
          <a:blip r:embed="rId29">
            <a:extLst>
              <a:ext uri="{28A0092B-C50C-407E-A947-70E740481C1C}">
                <a14:useLocalDpi xmlns:a14="http://schemas.microsoft.com/office/drawing/2010/main" val="0"/>
              </a:ext>
            </a:extLst>
          </a:blip>
          <a:srcRect l="54787"/>
          <a:stretch/>
        </p:blipFill>
        <p:spPr>
          <a:xfrm>
            <a:off x="4235725" y="6342482"/>
            <a:ext cx="808683" cy="1039454"/>
          </a:xfrm>
          <a:prstGeom prst="rect">
            <a:avLst/>
          </a:prstGeom>
        </p:spPr>
      </p:pic>
      <p:pic>
        <p:nvPicPr>
          <p:cNvPr id="36" name="Bild 35" descr="gene_plot (64).jpg"/>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6169" y="6342482"/>
            <a:ext cx="1788611" cy="1039454"/>
          </a:xfrm>
          <a:prstGeom prst="rect">
            <a:avLst/>
          </a:prstGeom>
        </p:spPr>
      </p:pic>
      <p:pic>
        <p:nvPicPr>
          <p:cNvPr id="37" name="Bild 36" descr="gene_plot (61).jpg"/>
          <p:cNvPicPr>
            <a:picLocks noChangeAspect="1"/>
          </p:cNvPicPr>
          <p:nvPr/>
        </p:nvPicPr>
        <p:blipFill rotWithShape="1">
          <a:blip r:embed="rId31">
            <a:extLst>
              <a:ext uri="{28A0092B-C50C-407E-A947-70E740481C1C}">
                <a14:useLocalDpi xmlns:a14="http://schemas.microsoft.com/office/drawing/2010/main" val="0"/>
              </a:ext>
            </a:extLst>
          </a:blip>
          <a:srcRect l="54624"/>
          <a:stretch/>
        </p:blipFill>
        <p:spPr>
          <a:xfrm>
            <a:off x="3447782" y="6342482"/>
            <a:ext cx="811606" cy="1039454"/>
          </a:xfrm>
          <a:prstGeom prst="rect">
            <a:avLst/>
          </a:prstGeom>
        </p:spPr>
      </p:pic>
      <p:pic>
        <p:nvPicPr>
          <p:cNvPr id="38" name="Bild 37" descr="gene_plot (62).jpg"/>
          <p:cNvPicPr>
            <a:picLocks noChangeAspect="1"/>
          </p:cNvPicPr>
          <p:nvPr/>
        </p:nvPicPr>
        <p:blipFill rotWithShape="1">
          <a:blip r:embed="rId32">
            <a:extLst>
              <a:ext uri="{28A0092B-C50C-407E-A947-70E740481C1C}">
                <a14:useLocalDpi xmlns:a14="http://schemas.microsoft.com/office/drawing/2010/main" val="0"/>
              </a:ext>
            </a:extLst>
          </a:blip>
          <a:srcRect l="54744"/>
          <a:stretch/>
        </p:blipFill>
        <p:spPr>
          <a:xfrm>
            <a:off x="1871115" y="6342482"/>
            <a:ext cx="809460" cy="1039454"/>
          </a:xfrm>
          <a:prstGeom prst="rect">
            <a:avLst/>
          </a:prstGeom>
        </p:spPr>
      </p:pic>
      <p:pic>
        <p:nvPicPr>
          <p:cNvPr id="39" name="Bild 38" descr="gene_plot (63).jpg"/>
          <p:cNvPicPr>
            <a:picLocks noChangeAspect="1"/>
          </p:cNvPicPr>
          <p:nvPr/>
        </p:nvPicPr>
        <p:blipFill rotWithShape="1">
          <a:blip r:embed="rId33">
            <a:extLst>
              <a:ext uri="{28A0092B-C50C-407E-A947-70E740481C1C}">
                <a14:useLocalDpi xmlns:a14="http://schemas.microsoft.com/office/drawing/2010/main" val="0"/>
              </a:ext>
            </a:extLst>
          </a:blip>
          <a:srcRect l="55715"/>
          <a:stretch/>
        </p:blipFill>
        <p:spPr>
          <a:xfrm>
            <a:off x="2679353" y="6342482"/>
            <a:ext cx="792093" cy="1039454"/>
          </a:xfrm>
          <a:prstGeom prst="rect">
            <a:avLst/>
          </a:prstGeom>
        </p:spPr>
      </p:pic>
      <p:pic>
        <p:nvPicPr>
          <p:cNvPr id="40" name="Bild 39" descr="gene_plot (65).jpg"/>
          <p:cNvPicPr>
            <a:picLocks noChangeAspect="1"/>
          </p:cNvPicPr>
          <p:nvPr/>
        </p:nvPicPr>
        <p:blipFill rotWithShape="1">
          <a:blip r:embed="rId34">
            <a:extLst>
              <a:ext uri="{28A0092B-C50C-407E-A947-70E740481C1C}">
                <a14:useLocalDpi xmlns:a14="http://schemas.microsoft.com/office/drawing/2010/main" val="0"/>
              </a:ext>
            </a:extLst>
          </a:blip>
          <a:srcRect l="55441"/>
          <a:stretch/>
        </p:blipFill>
        <p:spPr>
          <a:xfrm>
            <a:off x="5044407" y="6342482"/>
            <a:ext cx="796993" cy="1039454"/>
          </a:xfrm>
          <a:prstGeom prst="rect">
            <a:avLst/>
          </a:prstGeom>
        </p:spPr>
      </p:pic>
      <p:pic>
        <p:nvPicPr>
          <p:cNvPr id="41" name="Bild 40" descr="gene_plot (66).jpg"/>
          <p:cNvPicPr>
            <a:picLocks noChangeAspect="1"/>
          </p:cNvPicPr>
          <p:nvPr/>
        </p:nvPicPr>
        <p:blipFill rotWithShape="1">
          <a:blip r:embed="rId35">
            <a:extLst>
              <a:ext uri="{28A0092B-C50C-407E-A947-70E740481C1C}">
                <a14:useLocalDpi xmlns:a14="http://schemas.microsoft.com/office/drawing/2010/main" val="0"/>
              </a:ext>
            </a:extLst>
          </a:blip>
          <a:srcRect l="55163"/>
          <a:stretch/>
        </p:blipFill>
        <p:spPr>
          <a:xfrm>
            <a:off x="5833513" y="6342482"/>
            <a:ext cx="801954" cy="1039454"/>
          </a:xfrm>
          <a:prstGeom prst="rect">
            <a:avLst/>
          </a:prstGeom>
        </p:spPr>
      </p:pic>
      <p:pic>
        <p:nvPicPr>
          <p:cNvPr id="42" name="Bild 41" descr="gene_plot (67).jpg"/>
          <p:cNvPicPr>
            <a:picLocks noChangeAspect="1"/>
          </p:cNvPicPr>
          <p:nvPr/>
        </p:nvPicPr>
        <p:blipFill rotWithShape="1">
          <a:blip r:embed="rId36">
            <a:extLst>
              <a:ext uri="{28A0092B-C50C-407E-A947-70E740481C1C}">
                <a14:useLocalDpi xmlns:a14="http://schemas.microsoft.com/office/drawing/2010/main" val="0"/>
              </a:ext>
            </a:extLst>
          </a:blip>
          <a:srcRect l="55298" r="1"/>
          <a:stretch/>
        </p:blipFill>
        <p:spPr>
          <a:xfrm>
            <a:off x="5090207" y="7481000"/>
            <a:ext cx="799530" cy="1039454"/>
          </a:xfrm>
          <a:prstGeom prst="rect">
            <a:avLst/>
          </a:prstGeom>
        </p:spPr>
      </p:pic>
      <p:pic>
        <p:nvPicPr>
          <p:cNvPr id="43" name="Bild 42" descr="gene_plot (68).jpg"/>
          <p:cNvPicPr>
            <a:picLocks noChangeAspect="1"/>
          </p:cNvPicPr>
          <p:nvPr/>
        </p:nvPicPr>
        <p:blipFill rotWithShape="1">
          <a:blip r:embed="rId37">
            <a:extLst>
              <a:ext uri="{28A0092B-C50C-407E-A947-70E740481C1C}">
                <a14:useLocalDpi xmlns:a14="http://schemas.microsoft.com/office/drawing/2010/main" val="0"/>
              </a:ext>
            </a:extLst>
          </a:blip>
          <a:srcRect l="54624"/>
          <a:stretch/>
        </p:blipFill>
        <p:spPr>
          <a:xfrm>
            <a:off x="5864486" y="7481000"/>
            <a:ext cx="811606" cy="1039454"/>
          </a:xfrm>
          <a:prstGeom prst="rect">
            <a:avLst/>
          </a:prstGeom>
        </p:spPr>
      </p:pic>
      <p:pic>
        <p:nvPicPr>
          <p:cNvPr id="44" name="Bild 43" descr="gene_plot (69).jp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06169" y="7487749"/>
            <a:ext cx="1788611" cy="1039454"/>
          </a:xfrm>
          <a:prstGeom prst="rect">
            <a:avLst/>
          </a:prstGeom>
        </p:spPr>
      </p:pic>
      <p:pic>
        <p:nvPicPr>
          <p:cNvPr id="45" name="Bild 44" descr="gene_plot (70).jpg"/>
          <p:cNvPicPr>
            <a:picLocks noChangeAspect="1"/>
          </p:cNvPicPr>
          <p:nvPr/>
        </p:nvPicPr>
        <p:blipFill rotWithShape="1">
          <a:blip r:embed="rId39">
            <a:extLst>
              <a:ext uri="{28A0092B-C50C-407E-A947-70E740481C1C}">
                <a14:useLocalDpi xmlns:a14="http://schemas.microsoft.com/office/drawing/2010/main" val="0"/>
              </a:ext>
            </a:extLst>
          </a:blip>
          <a:srcRect l="55414"/>
          <a:stretch/>
        </p:blipFill>
        <p:spPr>
          <a:xfrm>
            <a:off x="1890144" y="7487749"/>
            <a:ext cx="797471" cy="1039454"/>
          </a:xfrm>
          <a:prstGeom prst="rect">
            <a:avLst/>
          </a:prstGeom>
        </p:spPr>
      </p:pic>
      <p:pic>
        <p:nvPicPr>
          <p:cNvPr id="46" name="Bild 45" descr="gene_plot (71).jpg"/>
          <p:cNvPicPr>
            <a:picLocks noChangeAspect="1"/>
          </p:cNvPicPr>
          <p:nvPr/>
        </p:nvPicPr>
        <p:blipFill rotWithShape="1">
          <a:blip r:embed="rId40">
            <a:extLst>
              <a:ext uri="{28A0092B-C50C-407E-A947-70E740481C1C}">
                <a14:useLocalDpi xmlns:a14="http://schemas.microsoft.com/office/drawing/2010/main" val="0"/>
              </a:ext>
            </a:extLst>
          </a:blip>
          <a:srcRect l="55673"/>
          <a:stretch/>
        </p:blipFill>
        <p:spPr>
          <a:xfrm>
            <a:off x="2687614" y="7487749"/>
            <a:ext cx="792836" cy="1039454"/>
          </a:xfrm>
          <a:prstGeom prst="rect">
            <a:avLst/>
          </a:prstGeom>
        </p:spPr>
      </p:pic>
      <p:pic>
        <p:nvPicPr>
          <p:cNvPr id="47" name="Bild 46" descr="gene_plot (72).jpg"/>
          <p:cNvPicPr>
            <a:picLocks noChangeAspect="1"/>
          </p:cNvPicPr>
          <p:nvPr/>
        </p:nvPicPr>
        <p:blipFill rotWithShape="1">
          <a:blip r:embed="rId41">
            <a:extLst>
              <a:ext uri="{28A0092B-C50C-407E-A947-70E740481C1C}">
                <a14:useLocalDpi xmlns:a14="http://schemas.microsoft.com/office/drawing/2010/main" val="0"/>
              </a:ext>
            </a:extLst>
          </a:blip>
          <a:srcRect l="55376"/>
          <a:stretch/>
        </p:blipFill>
        <p:spPr>
          <a:xfrm>
            <a:off x="4292057" y="7481000"/>
            <a:ext cx="798150" cy="1039454"/>
          </a:xfrm>
          <a:prstGeom prst="rect">
            <a:avLst/>
          </a:prstGeom>
        </p:spPr>
      </p:pic>
      <p:pic>
        <p:nvPicPr>
          <p:cNvPr id="48" name="Bild 47" descr="gene_plot (73).jpg"/>
          <p:cNvPicPr>
            <a:picLocks noChangeAspect="1"/>
          </p:cNvPicPr>
          <p:nvPr/>
        </p:nvPicPr>
        <p:blipFill rotWithShape="1">
          <a:blip r:embed="rId42">
            <a:extLst>
              <a:ext uri="{28A0092B-C50C-407E-A947-70E740481C1C}">
                <a14:useLocalDpi xmlns:a14="http://schemas.microsoft.com/office/drawing/2010/main" val="0"/>
              </a:ext>
            </a:extLst>
          </a:blip>
          <a:srcRect l="54624"/>
          <a:stretch/>
        </p:blipFill>
        <p:spPr>
          <a:xfrm>
            <a:off x="3480450" y="7487749"/>
            <a:ext cx="811606" cy="1039454"/>
          </a:xfrm>
          <a:prstGeom prst="rect">
            <a:avLst/>
          </a:prstGeom>
        </p:spPr>
      </p:pic>
      <p:sp>
        <p:nvSpPr>
          <p:cNvPr id="50" name="Title 1"/>
          <p:cNvSpPr txBox="1">
            <a:spLocks/>
          </p:cNvSpPr>
          <p:nvPr/>
        </p:nvSpPr>
        <p:spPr>
          <a:xfrm>
            <a:off x="342900" y="101615"/>
            <a:ext cx="6172200" cy="152400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just"/>
            <a:r>
              <a:rPr lang="en-US" sz="1600" dirty="0">
                <a:latin typeface="Arial" panose="020B0604020202020204" pitchFamily="34" charset="0"/>
                <a:cs typeface="Arial" panose="020B0604020202020204" pitchFamily="34" charset="0"/>
              </a:rPr>
              <a:t>Supplementary Figure 2. The correlation between TR and the level of immune cell infiltration was analyzed using TIMER 2.0. Correlation analysis was performed using the Spearman coefficient correlation. Positive values indicate direct correlation, whereas negative values indicate inverse correlation. Statistical significance was set at p-value &lt;0.05.</a:t>
            </a:r>
            <a:endParaRPr lang="de-ID"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780163"/>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623</Words>
  <Application>Microsoft Macintosh PowerPoint</Application>
  <PresentationFormat>A4-Papier (210 x 297 mm)</PresentationFormat>
  <Paragraphs>13</Paragraphs>
  <Slides>7</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7</vt:i4>
      </vt:variant>
    </vt:vector>
  </HeadingPairs>
  <TitlesOfParts>
    <vt:vector size="10" baseType="lpstr">
      <vt:lpstr>Arial</vt:lpstr>
      <vt:lpstr>Calibri</vt:lpstr>
      <vt:lpstr>Office-Design</vt:lpstr>
      <vt:lpstr>Supplementary Figure 1. Heatmap of FABP4, ADIPOQ, PPARG, PPARGC1A, CD36, and CREBBP DNA methylation expression levels in breast cancer cells using MethSurv database. The highest levels of DNA methylation in patients with breast cancer were as follow: cg10062803 and  cg14152613 of FABP4; cg06842886, cg14584085, and cg21978128 of ADIPOQ; cg07895576 and cg16827534 of PPARG; cg09427718, cg06772578, and cg08550435 of PPARGC1A; cg05345249 of CD36; cg16560077, cg01963870, cg27390443, cg27318635, cg03140190, and cg05898629 of CREBBP. </vt:lpstr>
      <vt:lpstr>Supplementary Figure 1. Heatmap of FABP4, ADIPOQ, PPARG, PPARGC1A, CD36, and CREBBP DNA methylation expression levels in breast cancer cells using MethSurv database. The highest levels of DNA methylation in patients with breast cancer were as follow: cg10062803 and  cg14152613 of FABP4; cg06842886, cg14584085, and cg21978128 of ADIPOQ; cg07895576 and cg16827534 of PPARG; cg09427718, cg06772578, and cg08550435 of PPARGC1A; cg05345249 of CD36; cg16560077, cg01963870, cg27390443, cg27318635, cg03140190, and cg05898629 of CREBBP. </vt:lpstr>
      <vt:lpstr>Supplementary Figure 1. Heatmap of FABP4, ADIPOQ, PPARG, PPARGC1A, CD36, and CREBBP DNA methylation expression levels in breast cancer cells using MethSurv database. The highest levels of DNA methylation in patients with breast cancer were as follow: cg10062803 and  cg14152613 of FABP4; cg06842886, cg14584085, and cg21978128 of ADIPOQ; cg07895576 and cg16827534 of PPARG; cg09427718, cg06772578, and cg08550435 of PPARGC1A; cg05345249 of CD36; cg16560077, cg01963870, cg27390443, cg27318635, cg03140190, and cg05898629 of CREBBP. </vt:lpstr>
      <vt:lpstr>Supplementary Figure 1. Heatmap of FABP4, ADIPOQ, PPARG, PPARGC1A, CD36, and CREBBP DNA methylation expression levels in breast cancer cells using MethSurv database. The highest levels of DNA methylation in patients with breast cancer were as follow: cg10062803 and  cg14152613 of FABP4; cg06842886, cg14584085, and cg21978128 of ADIPOQ; cg07895576 and cg16827534 of PPARG; cg09427718, cg06772578, and cg08550435 of PPARGC1A; cg05345249 of CD36; cg16560077, cg01963870, cg27390443, cg27318635, cg03140190, and cg05898629 of CREBBP. </vt:lpstr>
      <vt:lpstr>Supplementary Figure 1. Heatmap of FABP4, ADIPOQ, PPARG, PPARGC1A, CD36, and CREBBP DNA methylation expression levels in breast cancer cells using MethSurv database. The highest levels of DNA methylation in patients with breast cancer were as follow: cg10062803 and  cg14152613 of FABP4; cg06842886, cg14584085, and cg21978128 of ADIPOQ; cg07895576 and cg16827534 of PPARG; cg09427718, cg06772578, and cg08550435 of PPARGC1A; cg05345249 of CD36; cg16560077, cg01963870, cg27390443, cg27318635, cg03140190, and cg05898629 of CREBBP. </vt:lpstr>
      <vt:lpstr>Supplementary Figure 1. Heatmap of FABP4, ADIPOQ, PPARG, PPARGC1A, CD36, and CREBBP DNA methylation expression levels in breast cancer cells using MethSurv database. The highest levels of DNA methylation in patients with breast cancer were as follow: cg10062803 and  cg14152613 of FABP4; cg06842886, cg14584085, and cg21978128 of ADIPOQ; cg07895576 and cg16827534 of PPARG; cg09427718, cg06772578, and cg08550435 of PPARGC1A; cg05345249 of CD36; cg16560077, cg01963870, cg27390443, cg27318635, cg03140190, and cg05898629 of CREBBP.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Adam Hermawan</dc:creator>
  <cp:lastModifiedBy>Microsoft Office User</cp:lastModifiedBy>
  <cp:revision>145</cp:revision>
  <cp:lastPrinted>2020-05-09T03:43:22Z</cp:lastPrinted>
  <dcterms:created xsi:type="dcterms:W3CDTF">2019-01-28T06:15:03Z</dcterms:created>
  <dcterms:modified xsi:type="dcterms:W3CDTF">2022-08-06T11:38:14Z</dcterms:modified>
</cp:coreProperties>
</file>