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18" y="22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Investigacion\Art&#237;culo%20transcript&#243;mica%20de%20mutantes%20del%20silenciamiento\KOG%20enriche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592679702085536"/>
          <c:y val="6.9323539805444548E-2"/>
          <c:w val="0.59099151342659673"/>
          <c:h val="0.88446772577315091"/>
        </c:manualLayout>
      </c:layout>
      <c:barChart>
        <c:barDir val="bar"/>
        <c:grouping val="clustered"/>
        <c:varyColors val="0"/>
        <c:ser>
          <c:idx val="0"/>
          <c:order val="0"/>
          <c:tx>
            <c:v>Genome</c:v>
          </c:tx>
          <c:invertIfNegative val="0"/>
          <c:cat>
            <c:strRef>
              <c:f>'24h'!$A$2:$A$27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'24h'!$C$2:$C$27</c:f>
              <c:numCache>
                <c:formatCode>General</c:formatCode>
                <c:ptCount val="26"/>
                <c:pt idx="0">
                  <c:v>2.6879426572233127</c:v>
                </c:pt>
                <c:pt idx="1">
                  <c:v>3.8399180817475891</c:v>
                </c:pt>
                <c:pt idx="2">
                  <c:v>2.3380834542196434</c:v>
                </c:pt>
                <c:pt idx="3">
                  <c:v>9.3864664220496635E-2</c:v>
                </c:pt>
                <c:pt idx="4">
                  <c:v>1.2202406348664561</c:v>
                </c:pt>
                <c:pt idx="5">
                  <c:v>1.6042324430412152</c:v>
                </c:pt>
                <c:pt idx="6">
                  <c:v>0.87038143186278694</c:v>
                </c:pt>
                <c:pt idx="7">
                  <c:v>2.3039508490485536</c:v>
                </c:pt>
                <c:pt idx="8">
                  <c:v>0.62292004437238679</c:v>
                </c:pt>
                <c:pt idx="9">
                  <c:v>2.978069801177575</c:v>
                </c:pt>
                <c:pt idx="10">
                  <c:v>0.25599453878317263</c:v>
                </c:pt>
                <c:pt idx="11">
                  <c:v>4.5737690929260175</c:v>
                </c:pt>
                <c:pt idx="12">
                  <c:v>11.733083027562079</c:v>
                </c:pt>
                <c:pt idx="13">
                  <c:v>2.0052905538015189</c:v>
                </c:pt>
                <c:pt idx="14">
                  <c:v>4.4628381261199754</c:v>
                </c:pt>
                <c:pt idx="15">
                  <c:v>3.5412577865005548</c:v>
                </c:pt>
                <c:pt idx="16">
                  <c:v>0.85331512927724207</c:v>
                </c:pt>
                <c:pt idx="17">
                  <c:v>1.0069118525471457</c:v>
                </c:pt>
                <c:pt idx="18">
                  <c:v>6.8947862445601169</c:v>
                </c:pt>
                <c:pt idx="19">
                  <c:v>2.0138237050942913</c:v>
                </c:pt>
                <c:pt idx="20">
                  <c:v>2.9695366498848026</c:v>
                </c:pt>
                <c:pt idx="21">
                  <c:v>1.3653042068435874</c:v>
                </c:pt>
                <c:pt idx="22">
                  <c:v>7.3385101117842817</c:v>
                </c:pt>
                <c:pt idx="23">
                  <c:v>5.4612168273743498</c:v>
                </c:pt>
                <c:pt idx="24">
                  <c:v>4.3945729157777969</c:v>
                </c:pt>
                <c:pt idx="25">
                  <c:v>22.570185169383052</c:v>
                </c:pt>
              </c:numCache>
            </c:numRef>
          </c:val>
        </c:ser>
        <c:ser>
          <c:idx val="1"/>
          <c:order val="1"/>
          <c:tx>
            <c:v>Down-regulated</c:v>
          </c:tx>
          <c:invertIfNegative val="0"/>
          <c:cat>
            <c:strRef>
              <c:f>'24h'!$A$2:$A$27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'24h'!$E$2:$E$27</c:f>
              <c:numCache>
                <c:formatCode>General</c:formatCode>
                <c:ptCount val="26"/>
                <c:pt idx="0">
                  <c:v>5.7831325301204819</c:v>
                </c:pt>
                <c:pt idx="1">
                  <c:v>6.2650602409638561</c:v>
                </c:pt>
                <c:pt idx="2">
                  <c:v>2.4096385542168677</c:v>
                </c:pt>
                <c:pt idx="3">
                  <c:v>0</c:v>
                </c:pt>
                <c:pt idx="4">
                  <c:v>1.6867469879518073</c:v>
                </c:pt>
                <c:pt idx="5">
                  <c:v>0</c:v>
                </c:pt>
                <c:pt idx="6">
                  <c:v>0.72289156626506024</c:v>
                </c:pt>
                <c:pt idx="7">
                  <c:v>0.96385542168674709</c:v>
                </c:pt>
                <c:pt idx="8">
                  <c:v>1.2048192771084338</c:v>
                </c:pt>
                <c:pt idx="9">
                  <c:v>7.7108433734939767</c:v>
                </c:pt>
                <c:pt idx="10">
                  <c:v>0</c:v>
                </c:pt>
                <c:pt idx="11">
                  <c:v>2.6506024096385543</c:v>
                </c:pt>
                <c:pt idx="12">
                  <c:v>10.361445783132531</c:v>
                </c:pt>
                <c:pt idx="13">
                  <c:v>4.096385542168675</c:v>
                </c:pt>
                <c:pt idx="14">
                  <c:v>2.1686746987951806</c:v>
                </c:pt>
                <c:pt idx="15">
                  <c:v>4.5783132530120483</c:v>
                </c:pt>
                <c:pt idx="16">
                  <c:v>0.48192771084337355</c:v>
                </c:pt>
                <c:pt idx="17">
                  <c:v>0.72289156626506024</c:v>
                </c:pt>
                <c:pt idx="18">
                  <c:v>5.5421686746987948</c:v>
                </c:pt>
                <c:pt idx="19">
                  <c:v>0.72289156626506024</c:v>
                </c:pt>
                <c:pt idx="20">
                  <c:v>0</c:v>
                </c:pt>
                <c:pt idx="21">
                  <c:v>3.3734939759036147</c:v>
                </c:pt>
                <c:pt idx="22">
                  <c:v>4.5783132530120483</c:v>
                </c:pt>
                <c:pt idx="23">
                  <c:v>4.096385542168675</c:v>
                </c:pt>
                <c:pt idx="24">
                  <c:v>1.4457831325301205</c:v>
                </c:pt>
                <c:pt idx="25">
                  <c:v>28.433734939759038</c:v>
                </c:pt>
              </c:numCache>
            </c:numRef>
          </c:val>
        </c:ser>
        <c:ser>
          <c:idx val="2"/>
          <c:order val="2"/>
          <c:tx>
            <c:v>Up-regulated</c:v>
          </c:tx>
          <c:invertIfNegative val="0"/>
          <c:cat>
            <c:strRef>
              <c:f>'24h'!$A$2:$A$27</c:f>
              <c:strCache>
                <c:ptCount val="26"/>
                <c:pt idx="0">
                  <c:v>Amino acid transport and metabolism </c:v>
                </c:pt>
                <c:pt idx="1">
                  <c:v>Carbohydrate transport and metabolism </c:v>
                </c:pt>
                <c:pt idx="2">
                  <c:v>Cell cycle control, cell division, chromosome partitioning </c:v>
                </c:pt>
                <c:pt idx="3">
                  <c:v>Cell motility </c:v>
                </c:pt>
                <c:pt idx="4">
                  <c:v>Cell wall/membrane/envelope biogenesis </c:v>
                </c:pt>
                <c:pt idx="5">
                  <c:v>Chromatin structure and dynamics </c:v>
                </c:pt>
                <c:pt idx="6">
                  <c:v>Coenzyme transport and metabolism </c:v>
                </c:pt>
                <c:pt idx="7">
                  <c:v>Cytoskeleton </c:v>
                </c:pt>
                <c:pt idx="8">
                  <c:v>Defense mechanisms </c:v>
                </c:pt>
                <c:pt idx="9">
                  <c:v>Energy production and conversion </c:v>
                </c:pt>
                <c:pt idx="10">
                  <c:v>Extracellular structures </c:v>
                </c:pt>
                <c:pt idx="11">
                  <c:v>Function unknown </c:v>
                </c:pt>
                <c:pt idx="12">
                  <c:v>General function prediction only </c:v>
                </c:pt>
                <c:pt idx="13">
                  <c:v>Inorganic ion transport and metabolism </c:v>
                </c:pt>
                <c:pt idx="14">
                  <c:v>Intracellular trafficking, secretion, and vesicular transport </c:v>
                </c:pt>
                <c:pt idx="15">
                  <c:v>Lipid transport and metabolism </c:v>
                </c:pt>
                <c:pt idx="16">
                  <c:v>Nuclear structure </c:v>
                </c:pt>
                <c:pt idx="17">
                  <c:v>Nucleotide transport and metabolism </c:v>
                </c:pt>
                <c:pt idx="18">
                  <c:v>Posttranslational modification, protein turnover, chaperones </c:v>
                </c:pt>
                <c:pt idx="19">
                  <c:v>Replication, recombination and repair </c:v>
                </c:pt>
                <c:pt idx="20">
                  <c:v>RNA processing and modification  </c:v>
                </c:pt>
                <c:pt idx="21">
                  <c:v>Secondary metabolites biosynthesis, transport and catabolism </c:v>
                </c:pt>
                <c:pt idx="22">
                  <c:v>Signal transduction mechanisms </c:v>
                </c:pt>
                <c:pt idx="23">
                  <c:v>Transcription </c:v>
                </c:pt>
                <c:pt idx="24">
                  <c:v>Translation, ribosomal structure and biogenesis </c:v>
                </c:pt>
                <c:pt idx="25">
                  <c:v>Non annotated</c:v>
                </c:pt>
              </c:strCache>
            </c:strRef>
          </c:cat>
          <c:val>
            <c:numRef>
              <c:f>'24h'!$H$2:$H$27</c:f>
              <c:numCache>
                <c:formatCode>General</c:formatCode>
                <c:ptCount val="26"/>
                <c:pt idx="0">
                  <c:v>3.225806451612903</c:v>
                </c:pt>
                <c:pt idx="1">
                  <c:v>3.225806451612903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0.80645161290322576</c:v>
                </c:pt>
                <c:pt idx="7">
                  <c:v>0.80645161290322576</c:v>
                </c:pt>
                <c:pt idx="8">
                  <c:v>1.6129032258064515</c:v>
                </c:pt>
                <c:pt idx="9">
                  <c:v>4.032258064516129</c:v>
                </c:pt>
                <c:pt idx="10">
                  <c:v>0</c:v>
                </c:pt>
                <c:pt idx="11">
                  <c:v>4.838709677419355</c:v>
                </c:pt>
                <c:pt idx="12">
                  <c:v>12.903225806451612</c:v>
                </c:pt>
                <c:pt idx="13">
                  <c:v>4.838709677419355</c:v>
                </c:pt>
                <c:pt idx="14">
                  <c:v>0.80645161290322576</c:v>
                </c:pt>
                <c:pt idx="15">
                  <c:v>13.709677419354838</c:v>
                </c:pt>
                <c:pt idx="16">
                  <c:v>0</c:v>
                </c:pt>
                <c:pt idx="17">
                  <c:v>1.6129032258064515</c:v>
                </c:pt>
                <c:pt idx="18">
                  <c:v>8.064516129032258</c:v>
                </c:pt>
                <c:pt idx="19">
                  <c:v>0.80645161290322576</c:v>
                </c:pt>
                <c:pt idx="20">
                  <c:v>1.6129032258064515</c:v>
                </c:pt>
                <c:pt idx="21">
                  <c:v>2.4193548387096775</c:v>
                </c:pt>
                <c:pt idx="22">
                  <c:v>6.4516129032258061</c:v>
                </c:pt>
                <c:pt idx="23">
                  <c:v>4.032258064516129</c:v>
                </c:pt>
                <c:pt idx="24">
                  <c:v>0</c:v>
                </c:pt>
                <c:pt idx="25">
                  <c:v>24.193548387096776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07829120"/>
        <c:axId val="107830656"/>
      </c:barChart>
      <c:catAx>
        <c:axId val="1078291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07830656"/>
        <c:crosses val="autoZero"/>
        <c:auto val="1"/>
        <c:lblAlgn val="ctr"/>
        <c:lblOffset val="100"/>
        <c:noMultiLvlLbl val="0"/>
      </c:catAx>
      <c:valAx>
        <c:axId val="107830656"/>
        <c:scaling>
          <c:orientation val="minMax"/>
          <c:min val="0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900"/>
            </a:pPr>
            <a:endParaRPr lang="en-US"/>
          </a:p>
        </c:txPr>
        <c:crossAx val="107829120"/>
        <c:crosses val="autoZero"/>
        <c:crossBetween val="between"/>
      </c:valAx>
      <c:spPr>
        <a:ln w="3175"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0.29212795993423235"/>
          <c:y val="1.6171453502022284E-2"/>
          <c:w val="0.45339574332137328"/>
          <c:h val="3.4741417703626071E-2"/>
        </c:manualLayout>
      </c:layout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4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8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17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9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4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2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6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25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3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5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0D58-5A86-4238-A9BF-1F6DF5E6196B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D1B7-E3B3-416B-93C3-F6D161B617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2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235642"/>
              </p:ext>
            </p:extLst>
          </p:nvPr>
        </p:nvGraphicFramePr>
        <p:xfrm>
          <a:off x="620688" y="1064568"/>
          <a:ext cx="5897133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437112" y="6249144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</a:t>
            </a:r>
            <a:r>
              <a:rPr lang="es-ES" sz="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genes</a:t>
            </a:r>
            <a:endParaRPr lang="en-US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073646" y="5576689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044305" y="5752460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215755" y="4160912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91483" y="4873506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855782" y="3459882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688457" y="3287291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06341" y="2231554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812349" y="2063155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688457" y="1525191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179088" y="1352600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499934" y="1483536"/>
            <a:ext cx="255198" cy="287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777028" y="3066195"/>
            <a:ext cx="255198" cy="287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*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6734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</Words>
  <Application>Microsoft Office PowerPoint</Application>
  <PresentationFormat>A4 (210 x 297 mm)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UNIVERSIDAD DE MURCIA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Victoriano Garre</dc:creator>
  <cp:lastModifiedBy>Victoriano Garre</cp:lastModifiedBy>
  <cp:revision>5</cp:revision>
  <dcterms:created xsi:type="dcterms:W3CDTF">2014-07-23T08:03:54Z</dcterms:created>
  <dcterms:modified xsi:type="dcterms:W3CDTF">2014-11-07T11:56:49Z</dcterms:modified>
</cp:coreProperties>
</file>