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76" y="263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Investigacion\Art&#237;culo%20transcript&#243;mica%20de%20mutantes%20del%20silenciamiento\KOG%20enriche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47690597071155216"/>
          <c:y val="6.9323539805444576E-2"/>
          <c:w val="0.49674339465698825"/>
          <c:h val="0.8844677257731508"/>
        </c:manualLayout>
      </c:layout>
      <c:barChart>
        <c:barDir val="bar"/>
        <c:grouping val="clustered"/>
        <c:ser>
          <c:idx val="0"/>
          <c:order val="0"/>
          <c:tx>
            <c:v>Genome</c:v>
          </c:tx>
          <c:cat>
            <c:strRef>
              <c:f>'48h'!$A$2:$A$27</c:f>
              <c:strCache>
                <c:ptCount val="26"/>
                <c:pt idx="0">
                  <c:v>Amino acid transport and metabolism </c:v>
                </c:pt>
                <c:pt idx="1">
                  <c:v>Carbohydrate transport and metabolism </c:v>
                </c:pt>
                <c:pt idx="2">
                  <c:v>Cell cycle control, cell division, chromosome partitioning </c:v>
                </c:pt>
                <c:pt idx="3">
                  <c:v>Cell motility </c:v>
                </c:pt>
                <c:pt idx="4">
                  <c:v>Cell wall/membrane/envelope biogenesis </c:v>
                </c:pt>
                <c:pt idx="5">
                  <c:v>Chromatin structure and dynamics </c:v>
                </c:pt>
                <c:pt idx="6">
                  <c:v>Coenzyme transport and metabolism </c:v>
                </c:pt>
                <c:pt idx="7">
                  <c:v>Cytoskeleton </c:v>
                </c:pt>
                <c:pt idx="8">
                  <c:v>Defense mechanisms </c:v>
                </c:pt>
                <c:pt idx="9">
                  <c:v>Energy production and conversion </c:v>
                </c:pt>
                <c:pt idx="10">
                  <c:v>Extracellular structures </c:v>
                </c:pt>
                <c:pt idx="11">
                  <c:v>Function unknown </c:v>
                </c:pt>
                <c:pt idx="12">
                  <c:v>General function prediction only </c:v>
                </c:pt>
                <c:pt idx="13">
                  <c:v>Inorganic ion transport and metabolism </c:v>
                </c:pt>
                <c:pt idx="14">
                  <c:v>Intracellular trafficking, secretion, and vesicular transport </c:v>
                </c:pt>
                <c:pt idx="15">
                  <c:v>Lipid transport and metabolism </c:v>
                </c:pt>
                <c:pt idx="16">
                  <c:v>Nuclear structure </c:v>
                </c:pt>
                <c:pt idx="17">
                  <c:v>Nucleotide transport and metabolism </c:v>
                </c:pt>
                <c:pt idx="18">
                  <c:v>Posttranslational modification, protein turnover, chaperones </c:v>
                </c:pt>
                <c:pt idx="19">
                  <c:v>Replication, recombination and repair </c:v>
                </c:pt>
                <c:pt idx="20">
                  <c:v>RNA processing and modification  </c:v>
                </c:pt>
                <c:pt idx="21">
                  <c:v>Secondary metabolites biosynthesis, transport and catabolism </c:v>
                </c:pt>
                <c:pt idx="22">
                  <c:v>Signal transduction mechanisms </c:v>
                </c:pt>
                <c:pt idx="23">
                  <c:v>Transcription </c:v>
                </c:pt>
                <c:pt idx="24">
                  <c:v>Translation, ribosomal structure and biogenesis </c:v>
                </c:pt>
                <c:pt idx="25">
                  <c:v>Non annotated</c:v>
                </c:pt>
              </c:strCache>
            </c:strRef>
          </c:cat>
          <c:val>
            <c:numRef>
              <c:f>'48h'!$C$2:$C$27</c:f>
              <c:numCache>
                <c:formatCode>General</c:formatCode>
                <c:ptCount val="26"/>
                <c:pt idx="0">
                  <c:v>2.6879426572233136</c:v>
                </c:pt>
                <c:pt idx="1">
                  <c:v>3.8399180817475886</c:v>
                </c:pt>
                <c:pt idx="2">
                  <c:v>2.3380834542196429</c:v>
                </c:pt>
                <c:pt idx="3">
                  <c:v>9.3864664220496691E-2</c:v>
                </c:pt>
                <c:pt idx="4">
                  <c:v>1.2202406348664561</c:v>
                </c:pt>
                <c:pt idx="5">
                  <c:v>1.6042324430412156</c:v>
                </c:pt>
                <c:pt idx="6">
                  <c:v>0.87038143186278694</c:v>
                </c:pt>
                <c:pt idx="7">
                  <c:v>2.3039508490485536</c:v>
                </c:pt>
                <c:pt idx="8">
                  <c:v>0.62292004437238691</c:v>
                </c:pt>
                <c:pt idx="9">
                  <c:v>2.978069801177575</c:v>
                </c:pt>
                <c:pt idx="10">
                  <c:v>0.25599453878317263</c:v>
                </c:pt>
                <c:pt idx="11">
                  <c:v>4.5737690929260193</c:v>
                </c:pt>
                <c:pt idx="12">
                  <c:v>11.733083027562078</c:v>
                </c:pt>
                <c:pt idx="13">
                  <c:v>2.0052905538015193</c:v>
                </c:pt>
                <c:pt idx="14">
                  <c:v>4.4628381261199745</c:v>
                </c:pt>
                <c:pt idx="15">
                  <c:v>3.5412577865005552</c:v>
                </c:pt>
                <c:pt idx="16">
                  <c:v>0.85331512927724196</c:v>
                </c:pt>
                <c:pt idx="17">
                  <c:v>1.0069118525471454</c:v>
                </c:pt>
                <c:pt idx="18">
                  <c:v>6.894786244560116</c:v>
                </c:pt>
                <c:pt idx="19">
                  <c:v>2.0138237050942913</c:v>
                </c:pt>
                <c:pt idx="20">
                  <c:v>2.9695366498848026</c:v>
                </c:pt>
                <c:pt idx="21">
                  <c:v>1.3653042068435874</c:v>
                </c:pt>
                <c:pt idx="22">
                  <c:v>7.3385101117842817</c:v>
                </c:pt>
                <c:pt idx="23">
                  <c:v>5.4612168273743498</c:v>
                </c:pt>
                <c:pt idx="24">
                  <c:v>4.394572915777796</c:v>
                </c:pt>
                <c:pt idx="25">
                  <c:v>22.570185169383056</c:v>
                </c:pt>
              </c:numCache>
            </c:numRef>
          </c:val>
        </c:ser>
        <c:ser>
          <c:idx val="1"/>
          <c:order val="1"/>
          <c:tx>
            <c:v>Down-regulated</c:v>
          </c:tx>
          <c:cat>
            <c:strRef>
              <c:f>'48h'!$A$2:$A$27</c:f>
              <c:strCache>
                <c:ptCount val="26"/>
                <c:pt idx="0">
                  <c:v>Amino acid transport and metabolism </c:v>
                </c:pt>
                <c:pt idx="1">
                  <c:v>Carbohydrate transport and metabolism </c:v>
                </c:pt>
                <c:pt idx="2">
                  <c:v>Cell cycle control, cell division, chromosome partitioning </c:v>
                </c:pt>
                <c:pt idx="3">
                  <c:v>Cell motility </c:v>
                </c:pt>
                <c:pt idx="4">
                  <c:v>Cell wall/membrane/envelope biogenesis </c:v>
                </c:pt>
                <c:pt idx="5">
                  <c:v>Chromatin structure and dynamics </c:v>
                </c:pt>
                <c:pt idx="6">
                  <c:v>Coenzyme transport and metabolism </c:v>
                </c:pt>
                <c:pt idx="7">
                  <c:v>Cytoskeleton </c:v>
                </c:pt>
                <c:pt idx="8">
                  <c:v>Defense mechanisms </c:v>
                </c:pt>
                <c:pt idx="9">
                  <c:v>Energy production and conversion </c:v>
                </c:pt>
                <c:pt idx="10">
                  <c:v>Extracellular structures </c:v>
                </c:pt>
                <c:pt idx="11">
                  <c:v>Function unknown </c:v>
                </c:pt>
                <c:pt idx="12">
                  <c:v>General function prediction only </c:v>
                </c:pt>
                <c:pt idx="13">
                  <c:v>Inorganic ion transport and metabolism </c:v>
                </c:pt>
                <c:pt idx="14">
                  <c:v>Intracellular trafficking, secretion, and vesicular transport </c:v>
                </c:pt>
                <c:pt idx="15">
                  <c:v>Lipid transport and metabolism </c:v>
                </c:pt>
                <c:pt idx="16">
                  <c:v>Nuclear structure </c:v>
                </c:pt>
                <c:pt idx="17">
                  <c:v>Nucleotide transport and metabolism </c:v>
                </c:pt>
                <c:pt idx="18">
                  <c:v>Posttranslational modification, protein turnover, chaperones </c:v>
                </c:pt>
                <c:pt idx="19">
                  <c:v>Replication, recombination and repair </c:v>
                </c:pt>
                <c:pt idx="20">
                  <c:v>RNA processing and modification  </c:v>
                </c:pt>
                <c:pt idx="21">
                  <c:v>Secondary metabolites biosynthesis, transport and catabolism </c:v>
                </c:pt>
                <c:pt idx="22">
                  <c:v>Signal transduction mechanisms </c:v>
                </c:pt>
                <c:pt idx="23">
                  <c:v>Transcription </c:v>
                </c:pt>
                <c:pt idx="24">
                  <c:v>Translation, ribosomal structure and biogenesis </c:v>
                </c:pt>
                <c:pt idx="25">
                  <c:v>Non annotated</c:v>
                </c:pt>
              </c:strCache>
            </c:strRef>
          </c:cat>
          <c:val>
            <c:numRef>
              <c:f>'48h'!$E$2:$E$27</c:f>
              <c:numCache>
                <c:formatCode>General</c:formatCode>
                <c:ptCount val="26"/>
                <c:pt idx="0">
                  <c:v>14.000000000000002</c:v>
                </c:pt>
                <c:pt idx="1">
                  <c:v>2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8</c:v>
                </c:pt>
                <c:pt idx="10">
                  <c:v>0</c:v>
                </c:pt>
                <c:pt idx="11">
                  <c:v>2</c:v>
                </c:pt>
                <c:pt idx="12">
                  <c:v>12</c:v>
                </c:pt>
                <c:pt idx="13">
                  <c:v>4</c:v>
                </c:pt>
                <c:pt idx="14">
                  <c:v>0</c:v>
                </c:pt>
                <c:pt idx="15">
                  <c:v>4</c:v>
                </c:pt>
                <c:pt idx="16">
                  <c:v>3</c:v>
                </c:pt>
                <c:pt idx="17">
                  <c:v>0</c:v>
                </c:pt>
                <c:pt idx="18">
                  <c:v>1</c:v>
                </c:pt>
                <c:pt idx="19">
                  <c:v>1</c:v>
                </c:pt>
                <c:pt idx="20">
                  <c:v>0</c:v>
                </c:pt>
                <c:pt idx="21">
                  <c:v>2</c:v>
                </c:pt>
                <c:pt idx="22">
                  <c:v>3</c:v>
                </c:pt>
                <c:pt idx="23">
                  <c:v>3</c:v>
                </c:pt>
                <c:pt idx="24">
                  <c:v>0</c:v>
                </c:pt>
                <c:pt idx="25">
                  <c:v>37</c:v>
                </c:pt>
              </c:numCache>
            </c:numRef>
          </c:val>
        </c:ser>
        <c:ser>
          <c:idx val="2"/>
          <c:order val="2"/>
          <c:tx>
            <c:v>Up-regulated</c:v>
          </c:tx>
          <c:cat>
            <c:strRef>
              <c:f>'48h'!$A$2:$A$27</c:f>
              <c:strCache>
                <c:ptCount val="26"/>
                <c:pt idx="0">
                  <c:v>Amino acid transport and metabolism </c:v>
                </c:pt>
                <c:pt idx="1">
                  <c:v>Carbohydrate transport and metabolism </c:v>
                </c:pt>
                <c:pt idx="2">
                  <c:v>Cell cycle control, cell division, chromosome partitioning </c:v>
                </c:pt>
                <c:pt idx="3">
                  <c:v>Cell motility </c:v>
                </c:pt>
                <c:pt idx="4">
                  <c:v>Cell wall/membrane/envelope biogenesis </c:v>
                </c:pt>
                <c:pt idx="5">
                  <c:v>Chromatin structure and dynamics </c:v>
                </c:pt>
                <c:pt idx="6">
                  <c:v>Coenzyme transport and metabolism </c:v>
                </c:pt>
                <c:pt idx="7">
                  <c:v>Cytoskeleton </c:v>
                </c:pt>
                <c:pt idx="8">
                  <c:v>Defense mechanisms </c:v>
                </c:pt>
                <c:pt idx="9">
                  <c:v>Energy production and conversion </c:v>
                </c:pt>
                <c:pt idx="10">
                  <c:v>Extracellular structures </c:v>
                </c:pt>
                <c:pt idx="11">
                  <c:v>Function unknown </c:v>
                </c:pt>
                <c:pt idx="12">
                  <c:v>General function prediction only </c:v>
                </c:pt>
                <c:pt idx="13">
                  <c:v>Inorganic ion transport and metabolism </c:v>
                </c:pt>
                <c:pt idx="14">
                  <c:v>Intracellular trafficking, secretion, and vesicular transport </c:v>
                </c:pt>
                <c:pt idx="15">
                  <c:v>Lipid transport and metabolism </c:v>
                </c:pt>
                <c:pt idx="16">
                  <c:v>Nuclear structure </c:v>
                </c:pt>
                <c:pt idx="17">
                  <c:v>Nucleotide transport and metabolism </c:v>
                </c:pt>
                <c:pt idx="18">
                  <c:v>Posttranslational modification, protein turnover, chaperones </c:v>
                </c:pt>
                <c:pt idx="19">
                  <c:v>Replication, recombination and repair </c:v>
                </c:pt>
                <c:pt idx="20">
                  <c:v>RNA processing and modification  </c:v>
                </c:pt>
                <c:pt idx="21">
                  <c:v>Secondary metabolites biosynthesis, transport and catabolism </c:v>
                </c:pt>
                <c:pt idx="22">
                  <c:v>Signal transduction mechanisms </c:v>
                </c:pt>
                <c:pt idx="23">
                  <c:v>Transcription </c:v>
                </c:pt>
                <c:pt idx="24">
                  <c:v>Translation, ribosomal structure and biogenesis </c:v>
                </c:pt>
                <c:pt idx="25">
                  <c:v>Non annotated</c:v>
                </c:pt>
              </c:strCache>
            </c:strRef>
          </c:cat>
          <c:val>
            <c:numRef>
              <c:f>'48h'!$H$2:$H$27</c:f>
              <c:numCache>
                <c:formatCode>General</c:formatCode>
                <c:ptCount val="26"/>
                <c:pt idx="0">
                  <c:v>1.6949152542372881</c:v>
                </c:pt>
                <c:pt idx="1">
                  <c:v>3.3898305084745766</c:v>
                </c:pt>
                <c:pt idx="2">
                  <c:v>0</c:v>
                </c:pt>
                <c:pt idx="3">
                  <c:v>0</c:v>
                </c:pt>
                <c:pt idx="4">
                  <c:v>1.6949152542372881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3.3898305084745766</c:v>
                </c:pt>
                <c:pt idx="9">
                  <c:v>6.7796610169491531</c:v>
                </c:pt>
                <c:pt idx="10">
                  <c:v>0</c:v>
                </c:pt>
                <c:pt idx="11">
                  <c:v>3.3898305084745766</c:v>
                </c:pt>
                <c:pt idx="12">
                  <c:v>10.169491525423732</c:v>
                </c:pt>
                <c:pt idx="13">
                  <c:v>8.4745762711864412</c:v>
                </c:pt>
                <c:pt idx="14">
                  <c:v>0</c:v>
                </c:pt>
                <c:pt idx="15">
                  <c:v>1.6949152542372881</c:v>
                </c:pt>
                <c:pt idx="16">
                  <c:v>1.6949152542372881</c:v>
                </c:pt>
                <c:pt idx="17">
                  <c:v>0</c:v>
                </c:pt>
                <c:pt idx="18">
                  <c:v>10.169491525423732</c:v>
                </c:pt>
                <c:pt idx="19">
                  <c:v>0</c:v>
                </c:pt>
                <c:pt idx="20">
                  <c:v>0</c:v>
                </c:pt>
                <c:pt idx="21">
                  <c:v>1.6949152542372881</c:v>
                </c:pt>
                <c:pt idx="22">
                  <c:v>5.084745762711866</c:v>
                </c:pt>
                <c:pt idx="23">
                  <c:v>1.6949152542372881</c:v>
                </c:pt>
                <c:pt idx="24">
                  <c:v>0</c:v>
                </c:pt>
                <c:pt idx="25">
                  <c:v>38.983050847457626</c:v>
                </c:pt>
              </c:numCache>
            </c:numRef>
          </c:val>
        </c:ser>
        <c:dLbls/>
        <c:gapWidth val="75"/>
        <c:axId val="44574592"/>
        <c:axId val="44576128"/>
      </c:barChart>
      <c:catAx>
        <c:axId val="44574592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44576128"/>
        <c:crosses val="autoZero"/>
        <c:auto val="1"/>
        <c:lblAlgn val="ctr"/>
        <c:lblOffset val="100"/>
      </c:catAx>
      <c:valAx>
        <c:axId val="44576128"/>
        <c:scaling>
          <c:orientation val="minMax"/>
          <c:max val="40"/>
          <c:min val="0"/>
        </c:scaling>
        <c:axPos val="b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900"/>
            </a:pPr>
            <a:endParaRPr lang="es-ES"/>
          </a:p>
        </c:txPr>
        <c:crossAx val="44574592"/>
        <c:crosses val="autoZero"/>
        <c:crossBetween val="between"/>
      </c:valAx>
      <c:spPr>
        <a:ln w="3175">
          <a:solidFill>
            <a:schemeClr val="tx1"/>
          </a:solidFill>
        </a:ln>
      </c:spPr>
    </c:plotArea>
    <c:legend>
      <c:legendPos val="b"/>
      <c:layout>
        <c:manualLayout>
          <c:xMode val="edge"/>
          <c:yMode val="edge"/>
          <c:x val="0.29212795993423241"/>
          <c:y val="1.6171453502022287E-2"/>
          <c:w val="0.44582792934216431"/>
          <c:h val="3.0642694972975726E-2"/>
        </c:manualLayout>
      </c:layout>
      <c:txPr>
        <a:bodyPr/>
        <a:lstStyle/>
        <a:p>
          <a:pPr>
            <a:defRPr sz="900"/>
          </a:pPr>
          <a:endParaRPr lang="es-ES"/>
        </a:p>
      </c:txPr>
    </c:legend>
    <c:plotVisOnly val="1"/>
    <c:dispBlanksAs val="gap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s-E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5541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808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217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989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2344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172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616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6253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953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1455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693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50D58-5A86-4238-A9BF-1F6DF5E6196B}" type="datetimeFigureOut">
              <a:rPr lang="en-US" smtClean="0"/>
              <a:pPr/>
              <a:t>1/11/2015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DD1B7-E3B3-416B-93C3-F6D161B617A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982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54952940"/>
              </p:ext>
            </p:extLst>
          </p:nvPr>
        </p:nvGraphicFramePr>
        <p:xfrm>
          <a:off x="332656" y="848544"/>
          <a:ext cx="6333282" cy="5388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6333703" y="1153473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219403" y="1208584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931989" y="4141862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390900" y="2485678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397938" y="5781035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961631" y="3351813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" name="5 CuadroTexto"/>
          <p:cNvSpPr txBox="1"/>
          <p:nvPr/>
        </p:nvSpPr>
        <p:spPr>
          <a:xfrm>
            <a:off x="4509120" y="6249144"/>
            <a:ext cx="12490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9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</a:t>
            </a:r>
            <a:r>
              <a:rPr lang="es-ES" sz="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genes</a:t>
            </a:r>
            <a:endParaRPr lang="en-US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27659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9</Words>
  <Application>Microsoft Office PowerPoint</Application>
  <PresentationFormat>A4 (210 x 297 mm)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UNIVERSIDAD DE MURCIA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Victoriano Garre</dc:creator>
  <cp:lastModifiedBy>Victoriano Garre Mula</cp:lastModifiedBy>
  <cp:revision>5</cp:revision>
  <dcterms:created xsi:type="dcterms:W3CDTF">2014-07-23T08:03:54Z</dcterms:created>
  <dcterms:modified xsi:type="dcterms:W3CDTF">2015-01-11T19:37:07Z</dcterms:modified>
</cp:coreProperties>
</file>