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4145-9C89-4643-8273-AFAEBFB2A51C}" type="datetimeFigureOut">
              <a:rPr lang="en-US" smtClean="0"/>
              <a:pPr/>
              <a:t>11/26/2014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E46D2-5D31-44FE-A99B-565084C20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B. </a:t>
              </a:r>
              <a:r>
                <a:rPr lang="en-US" i="1" dirty="0" err="1" smtClean="0"/>
                <a:t>mori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8,026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1,284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252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567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5,788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98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329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1,811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B. </a:t>
            </a:r>
            <a:r>
              <a:rPr lang="en-US" i="1" dirty="0" err="1" smtClean="0"/>
              <a:t>mori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" dirty="0"/>
              <a:t>, and </a:t>
            </a:r>
            <a:r>
              <a:rPr lang="en-US" i="1" dirty="0" smtClean="0"/>
              <a:t>Arabidopsis </a:t>
            </a:r>
            <a:r>
              <a:rPr lang="en-US" i="1" dirty="0" smtClean="0"/>
              <a:t>thaliana</a:t>
            </a:r>
            <a:r>
              <a:rPr lang="en-US" dirty="0" smtClean="0"/>
              <a:t>.  </a:t>
            </a:r>
            <a:endParaRPr lang="en-US" dirty="0"/>
          </a:p>
        </p:txBody>
      </p:sp>
      <p:grpSp>
        <p:nvGrpSpPr>
          <p:cNvPr id="2" name="Group 17"/>
          <p:cNvGrpSpPr/>
          <p:nvPr/>
        </p:nvGrpSpPr>
        <p:grpSpPr>
          <a:xfrm>
            <a:off x="2362200" y="512802"/>
            <a:ext cx="4267200" cy="4668798"/>
            <a:chOff x="2286000" y="1295400"/>
            <a:chExt cx="4267200" cy="4668798"/>
          </a:xfrm>
        </p:grpSpPr>
        <p:sp>
          <p:nvSpPr>
            <p:cNvPr id="4" name="Oval 3"/>
            <p:cNvSpPr/>
            <p:nvPr/>
          </p:nvSpPr>
          <p:spPr>
            <a:xfrm>
              <a:off x="3276600" y="3048000"/>
              <a:ext cx="2514600" cy="2362200"/>
            </a:xfrm>
            <a:prstGeom prst="ellipse">
              <a:avLst/>
            </a:prstGeom>
            <a:solidFill>
              <a:srgbClr val="99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743200" y="1752600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10000" y="1752600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2954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86000" y="1295400"/>
              <a:ext cx="1143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24200" y="5410200"/>
              <a:ext cx="2819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A. thaliana</a:t>
              </a:r>
            </a:p>
            <a:p>
              <a:pPr algn="ctr"/>
              <a:r>
                <a:rPr lang="en-US" sz="1200" dirty="0" smtClean="0"/>
                <a:t>N=  12,546 OGs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24500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4,238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400" y="26024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436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26670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681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91000" y="32004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2,673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29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75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5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376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91000" y="44958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9,422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rgbClr val="FF434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A. </a:t>
              </a:r>
              <a:r>
                <a:rPr lang="en-US" i="1" dirty="0" err="1" smtClean="0"/>
                <a:t>Gambiae</a:t>
              </a:r>
              <a:r>
                <a:rPr lang="en-US" i="1" dirty="0" smtClean="0"/>
                <a:t> </a:t>
              </a:r>
            </a:p>
            <a:p>
              <a:pPr marL="228600" indent="-228600" algn="ctr"/>
              <a:r>
                <a:rPr lang="en-US" sz="1200" dirty="0" smtClean="0"/>
                <a:t>N= 9,318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1,244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252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578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5,828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98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318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3,074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A. </a:t>
            </a:r>
            <a:r>
              <a:rPr lang="en-US" i="1" dirty="0" err="1" smtClean="0"/>
              <a:t>Gambiae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/>
              <a:r>
                <a:rPr lang="en-US" i="1" dirty="0" smtClean="0"/>
                <a:t>I. </a:t>
              </a:r>
              <a:r>
                <a:rPr lang="en-US" i="1" dirty="0" err="1" smtClean="0"/>
                <a:t>Scapularis</a:t>
              </a:r>
              <a:endParaRPr lang="en-US" i="1" dirty="0" smtClean="0"/>
            </a:p>
            <a:p>
              <a:pPr marL="285750" indent="-285750" algn="ctr"/>
              <a:r>
                <a:rPr lang="en-US" sz="1200" dirty="0" smtClean="0"/>
                <a:t>N= 8,419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2,051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245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613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5,021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105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283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3,010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I. </a:t>
            </a:r>
            <a:r>
              <a:rPr lang="en-US" i="1" dirty="0" err="1" smtClean="0"/>
              <a:t>Scapularis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rgbClr val="D7DC0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A. </a:t>
              </a:r>
              <a:r>
                <a:rPr lang="en-US" i="1" dirty="0" err="1" smtClean="0"/>
                <a:t>mellifera</a:t>
              </a:r>
              <a:endParaRPr lang="en-US" i="1" dirty="0" smtClean="0"/>
            </a:p>
            <a:p>
              <a:pPr marL="228600" indent="-228600" algn="ctr"/>
              <a:r>
                <a:rPr lang="en-US" sz="1200" dirty="0" smtClean="0"/>
                <a:t>N= 7,777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1,215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269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555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5,857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81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341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1,498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A. </a:t>
            </a:r>
            <a:r>
              <a:rPr lang="en-US" i="1" dirty="0" err="1" smtClean="0"/>
              <a:t>mellifera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D. </a:t>
              </a:r>
              <a:r>
                <a:rPr lang="en-US" i="1" dirty="0" err="1" smtClean="0"/>
                <a:t>melanogaster</a:t>
              </a:r>
              <a:r>
                <a:rPr lang="en-US" i="1" dirty="0" smtClean="0"/>
                <a:t>  </a:t>
              </a:r>
            </a:p>
            <a:p>
              <a:pPr algn="ctr"/>
              <a:r>
                <a:rPr lang="en-US" sz="1200" dirty="0" smtClean="0"/>
                <a:t>N= 8,710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1,222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251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542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5,850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99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354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2,407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D. </a:t>
            </a:r>
            <a:r>
              <a:rPr lang="en-US" i="1" dirty="0" err="1" smtClean="0"/>
              <a:t>melanogaster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2590800" y="457200"/>
            <a:ext cx="3962400" cy="4728865"/>
            <a:chOff x="5029200" y="228600"/>
            <a:chExt cx="3962400" cy="4728865"/>
          </a:xfrm>
        </p:grpSpPr>
        <p:sp>
          <p:nvSpPr>
            <p:cNvPr id="5" name="Oval 4"/>
            <p:cNvSpPr/>
            <p:nvPr/>
          </p:nvSpPr>
          <p:spPr>
            <a:xfrm>
              <a:off x="5791200" y="2001798"/>
              <a:ext cx="2514600" cy="2362200"/>
            </a:xfrm>
            <a:prstGeom prst="ellipse">
              <a:avLst/>
            </a:prstGeom>
            <a:solidFill>
              <a:srgbClr val="94363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257800" y="706398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324600" y="706398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86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7,421 OGs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9200" y="228600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38800" y="4403467"/>
              <a:ext cx="29718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P. </a:t>
              </a:r>
              <a:r>
                <a:rPr lang="en-US" i="1" dirty="0" err="1" smtClean="0"/>
                <a:t>humanus</a:t>
              </a:r>
              <a:r>
                <a:rPr lang="en-US" i="1" dirty="0" smtClean="0"/>
                <a:t>  </a:t>
              </a:r>
            </a:p>
            <a:p>
              <a:pPr algn="ctr"/>
              <a:r>
                <a:rPr lang="en-US" sz="1200" dirty="0" smtClean="0"/>
                <a:t>N= 8,419 OGs total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5600" y="146839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1,082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800" y="1480066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221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14800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557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53200" y="22303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5,990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129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43600" y="254686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339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200" y="3449598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2,924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</a:t>
            </a:r>
            <a:r>
              <a:rPr lang="en-US" i="1" dirty="0" err="1" smtClean="0"/>
              <a:t>pisum</a:t>
            </a:r>
            <a:r>
              <a:rPr lang="en-US" dirty="0" smtClean="0"/>
              <a:t>, and </a:t>
            </a:r>
            <a:r>
              <a:rPr lang="en-US" i="1" dirty="0" smtClean="0"/>
              <a:t>P. </a:t>
            </a:r>
            <a:r>
              <a:rPr lang="en-US" i="1" dirty="0" err="1" smtClean="0"/>
              <a:t>humanus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pisum</a:t>
            </a:r>
            <a:r>
              <a:rPr lang="en-US" dirty="0" smtClean="0"/>
              <a:t>, and </a:t>
            </a:r>
            <a:r>
              <a:rPr lang="en-US" i="1" dirty="0" smtClean="0"/>
              <a:t>Homo </a:t>
            </a:r>
            <a:r>
              <a:rPr lang="en-US" i="1" dirty="0" smtClean="0"/>
              <a:t>sapiens</a:t>
            </a:r>
            <a:r>
              <a:rPr lang="en-US" dirty="0" smtClean="0"/>
              <a:t>.  </a:t>
            </a:r>
            <a:endParaRPr lang="en-US" dirty="0"/>
          </a:p>
        </p:txBody>
      </p:sp>
      <p:grpSp>
        <p:nvGrpSpPr>
          <p:cNvPr id="2" name="Group 19"/>
          <p:cNvGrpSpPr/>
          <p:nvPr/>
        </p:nvGrpSpPr>
        <p:grpSpPr>
          <a:xfrm>
            <a:off x="2514600" y="533400"/>
            <a:ext cx="4343400" cy="4648200"/>
            <a:chOff x="2438400" y="1315998"/>
            <a:chExt cx="4343400" cy="4648200"/>
          </a:xfrm>
        </p:grpSpPr>
        <p:sp>
          <p:nvSpPr>
            <p:cNvPr id="4" name="Oval 3"/>
            <p:cNvSpPr/>
            <p:nvPr/>
          </p:nvSpPr>
          <p:spPr>
            <a:xfrm>
              <a:off x="3276600" y="3048000"/>
              <a:ext cx="2514600" cy="23622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743200" y="1752600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10000" y="1752600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38800" y="1315998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38400" y="1315998"/>
              <a:ext cx="1143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24200" y="5410200"/>
              <a:ext cx="2819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H. sapiens</a:t>
              </a:r>
            </a:p>
            <a:p>
              <a:pPr algn="ctr"/>
              <a:r>
                <a:rPr lang="en-US" sz="1200" dirty="0" smtClean="0"/>
                <a:t>N=  15,782 OGs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24500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1,758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400" y="26024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305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26670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742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91000" y="32004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5,153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29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205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5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315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14800" y="44958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10,109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pisum</a:t>
            </a:r>
            <a:r>
              <a:rPr lang="en-US" dirty="0" smtClean="0"/>
              <a:t>, and </a:t>
            </a:r>
            <a:r>
              <a:rPr lang="en-US" i="1" dirty="0" err="1" smtClean="0"/>
              <a:t>Caenorhabditis</a:t>
            </a:r>
            <a:r>
              <a:rPr lang="en-US" i="1" dirty="0" smtClean="0"/>
              <a:t> </a:t>
            </a:r>
            <a:r>
              <a:rPr lang="en-US" i="1" dirty="0" err="1" smtClean="0"/>
              <a:t>elegans</a:t>
            </a:r>
            <a:r>
              <a:rPr lang="en-US" dirty="0" smtClean="0"/>
              <a:t>.  </a:t>
            </a:r>
            <a:endParaRPr lang="en-US" dirty="0"/>
          </a:p>
        </p:txBody>
      </p:sp>
      <p:grpSp>
        <p:nvGrpSpPr>
          <p:cNvPr id="2" name="Group 19"/>
          <p:cNvGrpSpPr/>
          <p:nvPr/>
        </p:nvGrpSpPr>
        <p:grpSpPr>
          <a:xfrm>
            <a:off x="2590800" y="568404"/>
            <a:ext cx="4038600" cy="4613196"/>
            <a:chOff x="2514600" y="1351002"/>
            <a:chExt cx="4038600" cy="4613196"/>
          </a:xfrm>
        </p:grpSpPr>
        <p:sp>
          <p:nvSpPr>
            <p:cNvPr id="4" name="Oval 3"/>
            <p:cNvSpPr/>
            <p:nvPr/>
          </p:nvSpPr>
          <p:spPr>
            <a:xfrm>
              <a:off x="3276600" y="3048000"/>
              <a:ext cx="2514600" cy="2362200"/>
            </a:xfrm>
            <a:prstGeom prst="ellipse">
              <a:avLst/>
            </a:prstGeom>
            <a:solidFill>
              <a:srgbClr val="FF99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743200" y="1752600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10000" y="1752600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351002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14600" y="1378803"/>
              <a:ext cx="1143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24200" y="5410200"/>
              <a:ext cx="2819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C. </a:t>
              </a:r>
              <a:r>
                <a:rPr lang="en-US" i="1" dirty="0" err="1" smtClean="0"/>
                <a:t>elegans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13,085 OGs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24500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2,899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400" y="26024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389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26670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700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91000" y="32004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4,012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29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122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5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178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91000" y="44958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8,773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1000" y="59436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Comparison of Protein assignments to </a:t>
            </a:r>
            <a:r>
              <a:rPr lang="en-US" dirty="0" err="1" smtClean="0"/>
              <a:t>ortholog</a:t>
            </a:r>
            <a:r>
              <a:rPr lang="en-US" dirty="0" smtClean="0"/>
              <a:t> groups:  Venn Diagram of </a:t>
            </a:r>
            <a:r>
              <a:rPr lang="en-US" dirty="0" err="1" smtClean="0"/>
              <a:t>ortholog</a:t>
            </a:r>
            <a:r>
              <a:rPr lang="en-US" dirty="0" smtClean="0"/>
              <a:t> groups between </a:t>
            </a:r>
            <a:r>
              <a:rPr lang="en-US" i="1" dirty="0" smtClean="0"/>
              <a:t>D. </a:t>
            </a:r>
            <a:r>
              <a:rPr lang="en-US" i="1" dirty="0" err="1" smtClean="0"/>
              <a:t>noxia</a:t>
            </a:r>
            <a:r>
              <a:rPr lang="en-US" dirty="0" smtClean="0"/>
              <a:t>, </a:t>
            </a:r>
            <a:r>
              <a:rPr lang="en-US" i="1" dirty="0" smtClean="0"/>
              <a:t>A. pisum</a:t>
            </a:r>
            <a:r>
              <a:rPr lang="en-US" dirty="0" smtClean="0"/>
              <a:t>, and </a:t>
            </a:r>
            <a:r>
              <a:rPr lang="en-US" i="1" dirty="0" smtClean="0"/>
              <a:t>Neurospora </a:t>
            </a:r>
            <a:r>
              <a:rPr lang="en-US" i="1" dirty="0" err="1" smtClean="0"/>
              <a:t>crassa</a:t>
            </a:r>
            <a:r>
              <a:rPr lang="en-US" dirty="0" smtClean="0"/>
              <a:t>.  </a:t>
            </a:r>
            <a:endParaRPr lang="en-US" dirty="0"/>
          </a:p>
        </p:txBody>
      </p:sp>
      <p:grpSp>
        <p:nvGrpSpPr>
          <p:cNvPr id="2" name="Group 19"/>
          <p:cNvGrpSpPr/>
          <p:nvPr/>
        </p:nvGrpSpPr>
        <p:grpSpPr>
          <a:xfrm>
            <a:off x="2590800" y="533400"/>
            <a:ext cx="4114800" cy="4648200"/>
            <a:chOff x="2514600" y="1315998"/>
            <a:chExt cx="4114800" cy="4648200"/>
          </a:xfrm>
        </p:grpSpPr>
        <p:sp>
          <p:nvSpPr>
            <p:cNvPr id="4" name="Oval 3"/>
            <p:cNvSpPr/>
            <p:nvPr/>
          </p:nvSpPr>
          <p:spPr>
            <a:xfrm>
              <a:off x="3276600" y="3048000"/>
              <a:ext cx="2514600" cy="2362200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743200" y="1752600"/>
              <a:ext cx="2514600" cy="2362200"/>
            </a:xfrm>
            <a:prstGeom prst="ellipse">
              <a:avLst/>
            </a:prstGeom>
            <a:solidFill>
              <a:srgbClr val="FFFF99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10000" y="1752600"/>
              <a:ext cx="2514600" cy="2362200"/>
            </a:xfrm>
            <a:prstGeom prst="ellipse">
              <a:avLst/>
            </a:prstGeom>
            <a:solidFill>
              <a:srgbClr val="A4C6FC">
                <a:alpha val="3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86400" y="1315998"/>
              <a:ext cx="11430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D. </a:t>
              </a:r>
              <a:r>
                <a:rPr lang="en-US" i="1" dirty="0" err="1" smtClean="0"/>
                <a:t>noxia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7,422 OGs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14600" y="1315998"/>
              <a:ext cx="1143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A. </a:t>
              </a:r>
              <a:r>
                <a:rPr lang="en-US" i="1" dirty="0" err="1" smtClean="0"/>
                <a:t>pisum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7,968 OGs</a:t>
              </a:r>
            </a:p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24200" y="5410200"/>
              <a:ext cx="2819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ctr"/>
              <a:r>
                <a:rPr lang="en-US" i="1" dirty="0" smtClean="0"/>
                <a:t>N. </a:t>
              </a:r>
              <a:r>
                <a:rPr lang="en-US" i="1" dirty="0" err="1" smtClean="0"/>
                <a:t>crassa</a:t>
              </a:r>
              <a:endParaRPr lang="en-US" i="1" dirty="0" smtClean="0"/>
            </a:p>
            <a:p>
              <a:pPr algn="ctr"/>
              <a:r>
                <a:rPr lang="en-US" sz="1200" dirty="0" smtClean="0"/>
                <a:t>N=  6,956 OGs</a:t>
              </a:r>
              <a:endParaRPr lang="en-US" sz="120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24500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4,533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400" y="2602468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457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26670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819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91000" y="3200400"/>
              <a:ext cx="76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2,378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29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54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5200" y="359306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238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91000" y="4495800"/>
              <a:ext cx="914400" cy="369332"/>
            </a:xfrm>
            <a:prstGeom prst="rect">
              <a:avLst/>
            </a:prstGeom>
            <a:solidFill>
              <a:srgbClr val="FFCC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4,286</a:t>
              </a:r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552</Words>
  <Application>Microsoft Office PowerPoint</Application>
  <PresentationFormat>On-screen Show (4:3)</PresentationFormat>
  <Paragraphs>140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Norman</dc:creator>
  <cp:lastModifiedBy>Norman</cp:lastModifiedBy>
  <cp:revision>5</cp:revision>
  <dcterms:created xsi:type="dcterms:W3CDTF">2014-09-11T17:00:45Z</dcterms:created>
  <dcterms:modified xsi:type="dcterms:W3CDTF">2014-11-26T19:48:03Z</dcterms:modified>
</cp:coreProperties>
</file>