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74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John\Desktop\CEGMA_ORTHO\Orthology\orthologGroupscount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barChart>
        <c:barDir val="col"/>
        <c:grouping val="clustered"/>
        <c:ser>
          <c:idx val="0"/>
          <c:order val="0"/>
          <c:dLbls>
            <c:txPr>
              <a:bodyPr/>
              <a:lstStyle/>
              <a:p>
                <a:pPr>
                  <a:defRPr b="1"/>
                </a:pPr>
                <a:endParaRPr lang="en-US"/>
              </a:p>
            </c:txPr>
            <c:dLblPos val="outEnd"/>
            <c:showVal val="1"/>
          </c:dLbls>
          <c:cat>
            <c:strRef>
              <c:f>Sheet3!$B$2:$B$11</c:f>
              <c:strCache>
                <c:ptCount val="10"/>
                <c:pt idx="0">
                  <c:v>Acyrthosiphon pisum</c:v>
                </c:pt>
                <c:pt idx="1">
                  <c:v>All others (59 species)</c:v>
                </c:pt>
                <c:pt idx="2">
                  <c:v>Pediculus humanus</c:v>
                </c:pt>
                <c:pt idx="3">
                  <c:v>Bombyx mori</c:v>
                </c:pt>
                <c:pt idx="4">
                  <c:v>Apis mellifera</c:v>
                </c:pt>
                <c:pt idx="5">
                  <c:v>Ixodes scapularis</c:v>
                </c:pt>
                <c:pt idx="6">
                  <c:v>Culex pipiens</c:v>
                </c:pt>
                <c:pt idx="7">
                  <c:v>Aedes aegypti</c:v>
                </c:pt>
                <c:pt idx="8">
                  <c:v>Drosophila mellifera</c:v>
                </c:pt>
                <c:pt idx="9">
                  <c:v>Anopheles gambiae</c:v>
                </c:pt>
              </c:strCache>
            </c:strRef>
          </c:cat>
          <c:val>
            <c:numRef>
              <c:f>Sheet3!$A$2:$A$11</c:f>
              <c:numCache>
                <c:formatCode>General</c:formatCode>
                <c:ptCount val="10"/>
                <c:pt idx="0">
                  <c:v>11593</c:v>
                </c:pt>
                <c:pt idx="1">
                  <c:v>667</c:v>
                </c:pt>
                <c:pt idx="2">
                  <c:v>500</c:v>
                </c:pt>
                <c:pt idx="3">
                  <c:v>350</c:v>
                </c:pt>
                <c:pt idx="4">
                  <c:v>312</c:v>
                </c:pt>
                <c:pt idx="5">
                  <c:v>200</c:v>
                </c:pt>
                <c:pt idx="6">
                  <c:v>178</c:v>
                </c:pt>
                <c:pt idx="7">
                  <c:v>157</c:v>
                </c:pt>
                <c:pt idx="8">
                  <c:v>125</c:v>
                </c:pt>
                <c:pt idx="9">
                  <c:v>117</c:v>
                </c:pt>
              </c:numCache>
            </c:numRef>
          </c:val>
        </c:ser>
        <c:dLbls>
          <c:showVal val="1"/>
        </c:dLbls>
        <c:axId val="132961024"/>
        <c:axId val="135383296"/>
      </c:barChart>
      <c:catAx>
        <c:axId val="132961024"/>
        <c:scaling>
          <c:orientation val="minMax"/>
        </c:scaling>
        <c:axPos val="b"/>
        <c:tickLblPos val="nextTo"/>
        <c:crossAx val="135383296"/>
        <c:crosses val="autoZero"/>
        <c:auto val="1"/>
        <c:lblAlgn val="ctr"/>
        <c:lblOffset val="100"/>
      </c:catAx>
      <c:valAx>
        <c:axId val="135383296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 sz="1000"/>
                </a:pPr>
                <a:r>
                  <a:rPr lang="en-US" sz="1000" b="1" i="0" baseline="0" dirty="0" smtClean="0"/>
                  <a:t>Number of </a:t>
                </a:r>
                <a:r>
                  <a:rPr lang="en-US" sz="1000" b="1" i="0" baseline="0" dirty="0" err="1" smtClean="0"/>
                  <a:t>Orthologous</a:t>
                </a:r>
                <a:r>
                  <a:rPr lang="en-US" sz="1000" b="1" i="0" baseline="0" dirty="0" smtClean="0"/>
                  <a:t> Proteins </a:t>
                </a:r>
                <a:endParaRPr lang="en-US" sz="1000" b="1" i="0" baseline="0" dirty="0"/>
              </a:p>
            </c:rich>
          </c:tx>
          <c:layout/>
        </c:title>
        <c:numFmt formatCode="General" sourceLinked="1"/>
        <c:tickLblPos val="nextTo"/>
        <c:crossAx val="132961024"/>
        <c:crosses val="autoZero"/>
        <c:crossBetween val="between"/>
      </c:valAx>
    </c:plotArea>
    <c:plotVisOnly val="1"/>
  </c:chart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952FF-48B4-40B0-AA05-6FA664F42DD8}" type="datetimeFigureOut">
              <a:rPr lang="en-US" smtClean="0"/>
              <a:t>11/20/2014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E2977-6B2B-412E-90DE-9F0628334B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952FF-48B4-40B0-AA05-6FA664F42DD8}" type="datetimeFigureOut">
              <a:rPr lang="en-US" smtClean="0"/>
              <a:t>11/20/2014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E2977-6B2B-412E-90DE-9F0628334B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952FF-48B4-40B0-AA05-6FA664F42DD8}" type="datetimeFigureOut">
              <a:rPr lang="en-US" smtClean="0"/>
              <a:t>11/20/2014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E2977-6B2B-412E-90DE-9F0628334B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952FF-48B4-40B0-AA05-6FA664F42DD8}" type="datetimeFigureOut">
              <a:rPr lang="en-US" smtClean="0"/>
              <a:t>11/20/2014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E2977-6B2B-412E-90DE-9F0628334B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952FF-48B4-40B0-AA05-6FA664F42DD8}" type="datetimeFigureOut">
              <a:rPr lang="en-US" smtClean="0"/>
              <a:t>11/20/2014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E2977-6B2B-412E-90DE-9F0628334B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952FF-48B4-40B0-AA05-6FA664F42DD8}" type="datetimeFigureOut">
              <a:rPr lang="en-US" smtClean="0"/>
              <a:t>11/20/2014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E2977-6B2B-412E-90DE-9F0628334B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952FF-48B4-40B0-AA05-6FA664F42DD8}" type="datetimeFigureOut">
              <a:rPr lang="en-US" smtClean="0"/>
              <a:t>11/20/2014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E2977-6B2B-412E-90DE-9F0628334B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952FF-48B4-40B0-AA05-6FA664F42DD8}" type="datetimeFigureOut">
              <a:rPr lang="en-US" smtClean="0"/>
              <a:t>11/20/2014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E2977-6B2B-412E-90DE-9F0628334B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952FF-48B4-40B0-AA05-6FA664F42DD8}" type="datetimeFigureOut">
              <a:rPr lang="en-US" smtClean="0"/>
              <a:t>11/20/2014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E2977-6B2B-412E-90DE-9F0628334B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952FF-48B4-40B0-AA05-6FA664F42DD8}" type="datetimeFigureOut">
              <a:rPr lang="en-US" smtClean="0"/>
              <a:t>11/20/2014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E2977-6B2B-412E-90DE-9F0628334B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952FF-48B4-40B0-AA05-6FA664F42DD8}" type="datetimeFigureOut">
              <a:rPr lang="en-US" smtClean="0"/>
              <a:t>11/20/2014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E2977-6B2B-412E-90DE-9F0628334B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2952FF-48B4-40B0-AA05-6FA664F42DD8}" type="datetimeFigureOut">
              <a:rPr lang="en-US" smtClean="0"/>
              <a:t>11/20/2014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3E2977-6B2B-412E-90DE-9F0628334BA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/>
          <p:cNvGraphicFramePr/>
          <p:nvPr/>
        </p:nvGraphicFramePr>
        <p:xfrm>
          <a:off x="304800" y="152400"/>
          <a:ext cx="8610600" cy="49434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838200" y="5105400"/>
            <a:ext cx="8001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Figure 2.  Distribution of top hits to </a:t>
            </a:r>
            <a:r>
              <a:rPr lang="en-US" i="1" dirty="0" smtClean="0"/>
              <a:t>D. noxia</a:t>
            </a:r>
            <a:r>
              <a:rPr lang="en-US" dirty="0" smtClean="0"/>
              <a:t> genes.  The species designation of each top hit of a reciprocal BLASTP search of all MAKER-derived </a:t>
            </a:r>
            <a:r>
              <a:rPr lang="en-US" i="1" dirty="0" smtClean="0"/>
              <a:t>D. noxia </a:t>
            </a:r>
            <a:r>
              <a:rPr lang="en-US" dirty="0" smtClean="0"/>
              <a:t>genes.  Total number of hits per species is indicated at top of each bar.  As </a:t>
            </a:r>
            <a:r>
              <a:rPr lang="en-US" i="1" dirty="0" smtClean="0"/>
              <a:t>A. pisum</a:t>
            </a:r>
            <a:r>
              <a:rPr lang="en-US" dirty="0" smtClean="0"/>
              <a:t> proteins are by far the most closely related to </a:t>
            </a:r>
            <a:r>
              <a:rPr lang="en-US" i="1" dirty="0" smtClean="0"/>
              <a:t>D. noxia</a:t>
            </a:r>
            <a:r>
              <a:rPr lang="en-US" dirty="0" smtClean="0"/>
              <a:t> of all species analyzed, the within-family relationship of </a:t>
            </a:r>
            <a:r>
              <a:rPr lang="en-US" i="1" dirty="0" smtClean="0"/>
              <a:t>D. noxia</a:t>
            </a:r>
            <a:r>
              <a:rPr lang="en-US" dirty="0" smtClean="0"/>
              <a:t> and </a:t>
            </a:r>
            <a:r>
              <a:rPr lang="en-US" i="1" dirty="0" smtClean="0"/>
              <a:t>A. pisum</a:t>
            </a:r>
            <a:r>
              <a:rPr lang="en-US" dirty="0" smtClean="0"/>
              <a:t> is confirmed.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86</Words>
  <Application>Microsoft Office PowerPoint</Application>
  <PresentationFormat>On-screen Show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Norman</dc:creator>
  <cp:lastModifiedBy>Norman</cp:lastModifiedBy>
  <cp:revision>1</cp:revision>
  <dcterms:created xsi:type="dcterms:W3CDTF">2014-11-20T20:43:08Z</dcterms:created>
  <dcterms:modified xsi:type="dcterms:W3CDTF">2014-11-20T20:44:01Z</dcterms:modified>
</cp:coreProperties>
</file>