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>
        <p:scale>
          <a:sx n="73" d="100"/>
          <a:sy n="73" d="100"/>
        </p:scale>
        <p:origin x="-12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515626-C722-42D8-8C54-101A2DC639B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9E266-25B2-417A-B496-25CB2E30062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82F9E-10C5-4EE7-95BA-B97DBB77139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78D0-D51F-422A-83A1-E3BBC2F70E1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BEF80-722B-4119-89BC-7B92EFD5AD5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1C0C7-3197-4EC6-9AC8-B00AA520030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96ACF-502C-4027-A876-B72F22237A3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73E13-19C2-4468-A28F-E244427A5E2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A07D3-A7B6-4F85-AC82-DC16BF1751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581ED-E3FF-458B-8B35-8612F257594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C9037-B63D-4E41-928D-E181E47928E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B3C0A0-98E6-4870-AA36-CCF08CCBC6F3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39467" y="3007985"/>
            <a:ext cx="933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dirty="0" smtClean="0"/>
              <a:t>BALF + LB</a:t>
            </a:r>
          </a:p>
          <a:p>
            <a:pPr algn="ctr"/>
            <a:r>
              <a:rPr lang="es-ES" sz="1200" dirty="0" smtClean="0"/>
              <a:t>21 h </a:t>
            </a:r>
            <a:endParaRPr lang="es-ES" sz="1200" dirty="0"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914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i="1" dirty="0" err="1" smtClean="0"/>
              <a:t>Acinetobacter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baumannii</a:t>
            </a:r>
            <a:r>
              <a:rPr lang="en-US" sz="1200" dirty="0" smtClean="0"/>
              <a:t> </a:t>
            </a:r>
          </a:p>
          <a:p>
            <a:pPr algn="ctr"/>
            <a:r>
              <a:rPr lang="en-US" sz="1200" dirty="0" smtClean="0"/>
              <a:t>AbH12O-A2 </a:t>
            </a:r>
          </a:p>
          <a:p>
            <a:pPr algn="ctr"/>
            <a:r>
              <a:rPr lang="en-US" sz="1200" dirty="0" smtClean="0"/>
              <a:t>Cell culture</a:t>
            </a:r>
            <a:endParaRPr lang="es-ES" sz="1200" dirty="0"/>
          </a:p>
        </p:txBody>
      </p:sp>
      <p:grpSp>
        <p:nvGrpSpPr>
          <p:cNvPr id="55" name="Group 54"/>
          <p:cNvGrpSpPr/>
          <p:nvPr/>
        </p:nvGrpSpPr>
        <p:grpSpPr>
          <a:xfrm>
            <a:off x="167684" y="647978"/>
            <a:ext cx="4332308" cy="2781022"/>
            <a:chOff x="167684" y="-94"/>
            <a:chExt cx="4332308" cy="2781022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tretch>
              <a:fillRect/>
            </a:stretch>
          </p:blipFill>
          <p:spPr bwMode="auto">
            <a:xfrm rot="16200000">
              <a:off x="124345" y="1573634"/>
              <a:ext cx="1250633" cy="11639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88" name="Picture 4" descr="http://www.canalgif.net/Gifs-animados/Medicina/Pulmones/Imagen-animada-Pulmones-03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1720" y="1663462"/>
              <a:ext cx="657225" cy="613410"/>
            </a:xfrm>
            <a:prstGeom prst="rect">
              <a:avLst/>
            </a:prstGeom>
            <a:noFill/>
          </p:spPr>
        </p:pic>
        <p:pic>
          <p:nvPicPr>
            <p:cNvPr id="3074" name="Picture 2" descr="http://www.dhmaterialmedico.com/material-medico/fotos/material-sanitario-134605834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79712" y="-94"/>
              <a:ext cx="805180" cy="1052830"/>
            </a:xfrm>
            <a:prstGeom prst="rect">
              <a:avLst/>
            </a:prstGeom>
            <a:noFill/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82772" y="108238"/>
              <a:ext cx="617220" cy="87249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747385" y="620688"/>
              <a:ext cx="9605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dirty="0" err="1" smtClean="0"/>
                <a:t>NaCl</a:t>
              </a:r>
              <a:r>
                <a:rPr lang="es-ES" sz="1200" dirty="0" smtClean="0"/>
                <a:t> 0.9 %</a:t>
              </a:r>
              <a:endParaRPr lang="es-ES" sz="12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51220" y="1999873"/>
              <a:ext cx="61266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dirty="0" smtClean="0"/>
                <a:t>BALF </a:t>
              </a:r>
              <a:endParaRPr lang="es-ES" sz="1200" dirty="0"/>
            </a:p>
          </p:txBody>
        </p: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82772" y="1548398"/>
              <a:ext cx="617220" cy="872490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3923928" y="951111"/>
              <a:ext cx="5261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200" dirty="0" smtClean="0"/>
                <a:t>LB</a:t>
              </a:r>
            </a:p>
            <a:p>
              <a:pPr algn="ctr"/>
              <a:r>
                <a:rPr lang="es-ES" sz="1200" dirty="0" smtClean="0"/>
                <a:t>21 h </a:t>
              </a:r>
              <a:endParaRPr lang="es-ES" sz="1200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555776" y="620688"/>
              <a:ext cx="1368152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2411760" y="1196752"/>
              <a:ext cx="9605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dirty="0" err="1" smtClean="0"/>
                <a:t>NaCl</a:t>
              </a:r>
              <a:r>
                <a:rPr lang="es-ES" sz="1200" dirty="0" smtClean="0"/>
                <a:t> 0.9 %</a:t>
              </a:r>
              <a:endParaRPr lang="es-ES" sz="1200" dirty="0"/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899592" y="1970167"/>
              <a:ext cx="1214983" cy="18673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Rectangle 43"/>
            <p:cNvSpPr/>
            <p:nvPr/>
          </p:nvSpPr>
          <p:spPr>
            <a:xfrm>
              <a:off x="1280864" y="1927865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1200" dirty="0" smtClean="0"/>
                <a:t>21 h</a:t>
              </a:r>
              <a:endParaRPr lang="es-ES" sz="1200" dirty="0"/>
            </a:p>
          </p:txBody>
        </p:sp>
        <p:cxnSp>
          <p:nvCxnSpPr>
            <p:cNvPr id="49" name="Straight Arrow Connector 48"/>
            <p:cNvCxnSpPr>
              <a:endCxn id="16388" idx="0"/>
            </p:cNvCxnSpPr>
            <p:nvPr/>
          </p:nvCxnSpPr>
          <p:spPr>
            <a:xfrm flipH="1">
              <a:off x="2380333" y="980728"/>
              <a:ext cx="1970" cy="682734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2668940" y="1984643"/>
              <a:ext cx="1254988" cy="4197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5" name="Straight Connector 64"/>
          <p:cNvCxnSpPr/>
          <p:nvPr/>
        </p:nvCxnSpPr>
        <p:spPr>
          <a:xfrm>
            <a:off x="1475656" y="332656"/>
            <a:ext cx="3168352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211960" y="332656"/>
            <a:ext cx="0" cy="36004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644008" y="332656"/>
            <a:ext cx="0" cy="165618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hape 77"/>
          <p:cNvCxnSpPr>
            <a:endCxn id="11" idx="0"/>
          </p:cNvCxnSpPr>
          <p:nvPr/>
        </p:nvCxnSpPr>
        <p:spPr>
          <a:xfrm rot="10800000" flipV="1">
            <a:off x="4191382" y="1988840"/>
            <a:ext cx="452626" cy="207630"/>
          </a:xfrm>
          <a:prstGeom prst="bentConnector2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-6603" y="1196752"/>
            <a:ext cx="1914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i="1" dirty="0" err="1" smtClean="0"/>
              <a:t>Acinetobacter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baumannii</a:t>
            </a:r>
            <a:r>
              <a:rPr lang="en-US" sz="1200" dirty="0" smtClean="0"/>
              <a:t> </a:t>
            </a:r>
          </a:p>
          <a:p>
            <a:pPr algn="ctr"/>
            <a:r>
              <a:rPr lang="en-US" sz="1200" dirty="0" smtClean="0"/>
              <a:t>AbH12O-A2 </a:t>
            </a:r>
          </a:p>
          <a:p>
            <a:pPr algn="ctr"/>
            <a:r>
              <a:rPr lang="en-US" sz="1200" dirty="0" smtClean="0"/>
              <a:t>Cell culture</a:t>
            </a:r>
            <a:endParaRPr lang="es-ES" sz="1200" dirty="0"/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827584" y="1772816"/>
            <a:ext cx="0" cy="43204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 rot="5400000">
            <a:off x="4564283" y="1700808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dirty="0" err="1" smtClean="0"/>
              <a:t>protein</a:t>
            </a:r>
            <a:r>
              <a:rPr lang="es-ES" sz="1200" dirty="0" smtClean="0"/>
              <a:t> </a:t>
            </a:r>
          </a:p>
          <a:p>
            <a:pPr algn="ctr"/>
            <a:r>
              <a:rPr lang="es-ES" sz="1200" dirty="0" err="1" smtClean="0"/>
              <a:t>extraction</a:t>
            </a:r>
            <a:endParaRPr lang="es-ES" sz="1200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4427984" y="1268760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 rot="5400000">
            <a:off x="5063824" y="1855857"/>
            <a:ext cx="104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digestion</a:t>
            </a:r>
            <a:endParaRPr lang="es-ES" sz="1200" dirty="0"/>
          </a:p>
        </p:txBody>
      </p:sp>
      <p:sp>
        <p:nvSpPr>
          <p:cNvPr id="94" name="Rectangle 93"/>
          <p:cNvSpPr/>
          <p:nvPr/>
        </p:nvSpPr>
        <p:spPr>
          <a:xfrm rot="5400000">
            <a:off x="5567880" y="1844824"/>
            <a:ext cx="104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err="1" smtClean="0"/>
              <a:t>labelling</a:t>
            </a:r>
            <a:endParaRPr lang="es-ES" sz="1200" dirty="0"/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5364088" y="1268760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6228184" y="2503929"/>
            <a:ext cx="428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115</a:t>
            </a:r>
            <a:endParaRPr lang="es-ES" sz="1200" dirty="0"/>
          </a:p>
        </p:txBody>
      </p:sp>
      <p:sp>
        <p:nvSpPr>
          <p:cNvPr id="103" name="Rectangle 102"/>
          <p:cNvSpPr/>
          <p:nvPr/>
        </p:nvSpPr>
        <p:spPr>
          <a:xfrm>
            <a:off x="6228184" y="1124744"/>
            <a:ext cx="428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114</a:t>
            </a:r>
            <a:endParaRPr lang="es-ES" sz="1200" dirty="0"/>
          </a:p>
        </p:txBody>
      </p:sp>
      <p:pic>
        <p:nvPicPr>
          <p:cNvPr id="3076" name="Picture 4" descr="Flask for cell culture max. 30 - 210 ml Corning Life Scienc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2552" y="3429000"/>
            <a:ext cx="1097280" cy="797357"/>
          </a:xfrm>
          <a:prstGeom prst="rect">
            <a:avLst/>
          </a:prstGeom>
          <a:noFill/>
        </p:spPr>
      </p:pic>
      <p:sp>
        <p:nvSpPr>
          <p:cNvPr id="107" name="Rectangle 106"/>
          <p:cNvSpPr/>
          <p:nvPr/>
        </p:nvSpPr>
        <p:spPr>
          <a:xfrm>
            <a:off x="1619672" y="5847655"/>
            <a:ext cx="1725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dirty="0" err="1" smtClean="0"/>
              <a:t>Macrophage</a:t>
            </a:r>
            <a:r>
              <a:rPr lang="es-ES" sz="1200" dirty="0" smtClean="0"/>
              <a:t> + </a:t>
            </a:r>
            <a:r>
              <a:rPr lang="en-US" sz="1200" dirty="0" smtClean="0"/>
              <a:t>DMEM </a:t>
            </a:r>
          </a:p>
          <a:p>
            <a:pPr algn="ctr"/>
            <a:r>
              <a:rPr lang="es-ES" sz="1200" dirty="0" smtClean="0"/>
              <a:t>21 h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-36512" y="4294837"/>
            <a:ext cx="1914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i="1" dirty="0" err="1" smtClean="0"/>
              <a:t>Acinetobacter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baumannii</a:t>
            </a:r>
            <a:r>
              <a:rPr lang="en-US" sz="1200" dirty="0" smtClean="0"/>
              <a:t> </a:t>
            </a:r>
          </a:p>
          <a:p>
            <a:pPr algn="ctr"/>
            <a:r>
              <a:rPr lang="en-US" sz="1200" dirty="0" smtClean="0"/>
              <a:t>AbH12O-A2 </a:t>
            </a:r>
          </a:p>
          <a:p>
            <a:pPr algn="ctr"/>
            <a:r>
              <a:rPr lang="en-US" sz="1200" dirty="0" smtClean="0"/>
              <a:t>Cell culture</a:t>
            </a:r>
            <a:endParaRPr lang="es-ES" sz="1200" dirty="0"/>
          </a:p>
        </p:txBody>
      </p:sp>
      <p:pic>
        <p:nvPicPr>
          <p:cNvPr id="109" name="Picture 4" descr="Flask for cell culture max. 30 - 210 ml Corning Life Scienc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62552" y="5007907"/>
            <a:ext cx="1097280" cy="797357"/>
          </a:xfrm>
          <a:prstGeom prst="rect">
            <a:avLst/>
          </a:prstGeom>
          <a:noFill/>
        </p:spPr>
      </p:pic>
      <p:sp>
        <p:nvSpPr>
          <p:cNvPr id="110" name="Rectangle 109"/>
          <p:cNvSpPr/>
          <p:nvPr/>
        </p:nvSpPr>
        <p:spPr>
          <a:xfrm>
            <a:off x="2189462" y="4221089"/>
            <a:ext cx="654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DMEM</a:t>
            </a:r>
          </a:p>
          <a:p>
            <a:pPr algn="ctr"/>
            <a:r>
              <a:rPr lang="es-ES" sz="1200" dirty="0" smtClean="0"/>
              <a:t>21 h</a:t>
            </a:r>
          </a:p>
          <a:p>
            <a:endParaRPr lang="es-ES" sz="1200" dirty="0"/>
          </a:p>
        </p:txBody>
      </p:sp>
      <p:cxnSp>
        <p:nvCxnSpPr>
          <p:cNvPr id="112" name="Straight Arrow Connector 111"/>
          <p:cNvCxnSpPr>
            <a:stCxn id="108" idx="0"/>
          </p:cNvCxnSpPr>
          <p:nvPr/>
        </p:nvCxnSpPr>
        <p:spPr>
          <a:xfrm flipV="1">
            <a:off x="920642" y="3861048"/>
            <a:ext cx="987062" cy="43378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899592" y="4869160"/>
            <a:ext cx="1008112" cy="36004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6660232" y="1268760"/>
            <a:ext cx="2880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6660232" y="2636912"/>
            <a:ext cx="288032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 rot="5400000">
            <a:off x="6705088" y="2880088"/>
            <a:ext cx="763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combine</a:t>
            </a:r>
            <a:endParaRPr lang="es-ES" sz="1200" dirty="0"/>
          </a:p>
        </p:txBody>
      </p:sp>
      <p:cxnSp>
        <p:nvCxnSpPr>
          <p:cNvPr id="121" name="Straight Arrow Connector 120"/>
          <p:cNvCxnSpPr/>
          <p:nvPr/>
        </p:nvCxnSpPr>
        <p:spPr>
          <a:xfrm>
            <a:off x="4427984" y="2636912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5364088" y="2636912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5868144" y="1268760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5868144" y="2636912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6948264" y="1268760"/>
            <a:ext cx="0" cy="417646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 rot="5400000">
            <a:off x="6522865" y="3230657"/>
            <a:ext cx="18478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2D LC-MALDI-TOF/TOF</a:t>
            </a:r>
            <a:endParaRPr lang="es-ES" sz="1200" dirty="0"/>
          </a:p>
        </p:txBody>
      </p:sp>
      <p:cxnSp>
        <p:nvCxnSpPr>
          <p:cNvPr id="136" name="Straight Arrow Connector 135"/>
          <p:cNvCxnSpPr/>
          <p:nvPr/>
        </p:nvCxnSpPr>
        <p:spPr>
          <a:xfrm>
            <a:off x="6948264" y="3356992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3131840" y="3861048"/>
            <a:ext cx="115212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131840" y="5445224"/>
            <a:ext cx="115212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 rot="5400000">
            <a:off x="3340147" y="4357387"/>
            <a:ext cx="8499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200" dirty="0" err="1" smtClean="0"/>
              <a:t>protein</a:t>
            </a:r>
            <a:r>
              <a:rPr lang="es-ES" sz="1200" dirty="0" smtClean="0"/>
              <a:t> </a:t>
            </a:r>
          </a:p>
          <a:p>
            <a:pPr algn="ctr"/>
            <a:r>
              <a:rPr lang="es-ES" sz="1200" dirty="0" err="1" smtClean="0"/>
              <a:t>extraction</a:t>
            </a:r>
            <a:endParaRPr lang="es-ES" sz="1200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4355976" y="3861048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355976" y="5445224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 rot="5400000">
            <a:off x="4271736" y="4460377"/>
            <a:ext cx="104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digestion</a:t>
            </a:r>
            <a:endParaRPr lang="es-ES" sz="1200" dirty="0"/>
          </a:p>
        </p:txBody>
      </p:sp>
      <p:cxnSp>
        <p:nvCxnSpPr>
          <p:cNvPr id="61" name="Straight Arrow Connector 60"/>
          <p:cNvCxnSpPr/>
          <p:nvPr/>
        </p:nvCxnSpPr>
        <p:spPr>
          <a:xfrm>
            <a:off x="5292080" y="3861048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292080" y="5445224"/>
            <a:ext cx="864096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 rot="5400000">
            <a:off x="5207840" y="4460377"/>
            <a:ext cx="10436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err="1" smtClean="0"/>
              <a:t>labelling</a:t>
            </a:r>
            <a:endParaRPr lang="es-ES" sz="1200" dirty="0"/>
          </a:p>
        </p:txBody>
      </p:sp>
      <p:sp>
        <p:nvSpPr>
          <p:cNvPr id="64" name="Rectangle 63"/>
          <p:cNvSpPr/>
          <p:nvPr/>
        </p:nvSpPr>
        <p:spPr>
          <a:xfrm>
            <a:off x="6088085" y="3728065"/>
            <a:ext cx="428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116</a:t>
            </a:r>
            <a:endParaRPr lang="es-ES" sz="1200" dirty="0"/>
          </a:p>
        </p:txBody>
      </p:sp>
      <p:sp>
        <p:nvSpPr>
          <p:cNvPr id="66" name="Rectangle 65"/>
          <p:cNvSpPr/>
          <p:nvPr/>
        </p:nvSpPr>
        <p:spPr>
          <a:xfrm>
            <a:off x="6088085" y="5312241"/>
            <a:ext cx="4281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117</a:t>
            </a:r>
            <a:endParaRPr lang="es-ES" sz="1200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6516216" y="3861048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6516216" y="5445224"/>
            <a:ext cx="432048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7819751" y="4149081"/>
            <a:ext cx="1144737" cy="1224135"/>
            <a:chOff x="7740350" y="3618899"/>
            <a:chExt cx="1144737" cy="1224135"/>
          </a:xfrm>
        </p:grpSpPr>
        <p:sp>
          <p:nvSpPr>
            <p:cNvPr id="77" name="_s1028"/>
            <p:cNvSpPr>
              <a:spLocks noChangeAspect="1" noChangeArrowheads="1" noTextEdit="1"/>
            </p:cNvSpPr>
            <p:nvPr/>
          </p:nvSpPr>
          <p:spPr bwMode="auto">
            <a:xfrm>
              <a:off x="7740350" y="3645022"/>
              <a:ext cx="1144737" cy="1144737"/>
            </a:xfrm>
            <a:prstGeom prst="ellipse">
              <a:avLst/>
            </a:prstGeom>
            <a:solidFill>
              <a:srgbClr val="F80E08"/>
            </a:solidFill>
            <a:ln w="4699">
              <a:solidFill>
                <a:srgbClr val="FF00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"/>
            </a:p>
          </p:txBody>
        </p:sp>
        <p:sp>
          <p:nvSpPr>
            <p:cNvPr id="88" name="Rectangle 87"/>
            <p:cNvSpPr/>
            <p:nvPr/>
          </p:nvSpPr>
          <p:spPr>
            <a:xfrm rot="5400000">
              <a:off x="7669214" y="3907801"/>
              <a:ext cx="12241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200" dirty="0" smtClean="0"/>
                <a:t>76</a:t>
              </a:r>
            </a:p>
            <a:p>
              <a:pPr algn="ctr"/>
              <a:r>
                <a:rPr lang="es-ES" sz="1200" dirty="0" err="1" smtClean="0"/>
                <a:t>overexpressed</a:t>
              </a:r>
              <a:r>
                <a:rPr lang="es-ES" sz="1200" dirty="0" smtClean="0"/>
                <a:t> </a:t>
              </a:r>
              <a:r>
                <a:rPr lang="es-ES" sz="1200" dirty="0" err="1" smtClean="0"/>
                <a:t>proteins</a:t>
              </a:r>
              <a:endParaRPr lang="es-ES" sz="12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819751" y="5445227"/>
            <a:ext cx="1144737" cy="1296141"/>
            <a:chOff x="7668341" y="4797152"/>
            <a:chExt cx="1144737" cy="1296141"/>
          </a:xfrm>
        </p:grpSpPr>
        <p:sp>
          <p:nvSpPr>
            <p:cNvPr id="75" name="_s1028"/>
            <p:cNvSpPr>
              <a:spLocks noChangeAspect="1" noChangeArrowheads="1" noTextEdit="1"/>
            </p:cNvSpPr>
            <p:nvPr/>
          </p:nvSpPr>
          <p:spPr bwMode="auto">
            <a:xfrm>
              <a:off x="7668341" y="4869157"/>
              <a:ext cx="1144737" cy="1144737"/>
            </a:xfrm>
            <a:prstGeom prst="ellipse">
              <a:avLst/>
            </a:prstGeom>
            <a:solidFill>
              <a:srgbClr val="0000FF"/>
            </a:solidFill>
            <a:ln w="4699">
              <a:solidFill>
                <a:srgbClr val="0000FF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"/>
            </a:p>
          </p:txBody>
        </p:sp>
        <p:sp>
          <p:nvSpPr>
            <p:cNvPr id="90" name="Rectangle 89"/>
            <p:cNvSpPr/>
            <p:nvPr/>
          </p:nvSpPr>
          <p:spPr>
            <a:xfrm rot="5400000">
              <a:off x="7466550" y="4998947"/>
              <a:ext cx="1296141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200" dirty="0" smtClean="0"/>
                <a:t>21</a:t>
              </a:r>
            </a:p>
            <a:p>
              <a:pPr algn="ctr"/>
              <a:r>
                <a:rPr lang="en-US" sz="1200" dirty="0" err="1" smtClean="0"/>
                <a:t>underexpressed</a:t>
              </a:r>
              <a:endParaRPr lang="en-US" sz="1200" dirty="0" smtClean="0"/>
            </a:p>
            <a:p>
              <a:pPr algn="ctr"/>
              <a:r>
                <a:rPr lang="es-ES" sz="1200" dirty="0" err="1" smtClean="0"/>
                <a:t>proteins</a:t>
              </a:r>
              <a:endParaRPr lang="es-ES" sz="1200" dirty="0" smtClean="0"/>
            </a:p>
            <a:p>
              <a:pPr algn="ctr"/>
              <a:endParaRPr lang="es-ES" sz="1600" b="1" dirty="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819420" y="404663"/>
            <a:ext cx="1145068" cy="1224137"/>
            <a:chOff x="7596336" y="679633"/>
            <a:chExt cx="1145068" cy="1224137"/>
          </a:xfrm>
        </p:grpSpPr>
        <p:sp>
          <p:nvSpPr>
            <p:cNvPr id="79" name="_s1028"/>
            <p:cNvSpPr>
              <a:spLocks noChangeAspect="1" noChangeArrowheads="1" noTextEdit="1"/>
            </p:cNvSpPr>
            <p:nvPr/>
          </p:nvSpPr>
          <p:spPr bwMode="auto">
            <a:xfrm>
              <a:off x="7596336" y="692696"/>
              <a:ext cx="1145068" cy="1145068"/>
            </a:xfrm>
            <a:prstGeom prst="ellipse">
              <a:avLst/>
            </a:prstGeom>
            <a:solidFill>
              <a:srgbClr val="FFFF00"/>
            </a:solidFill>
            <a:ln w="4699">
              <a:solidFill>
                <a:srgbClr val="FFFF00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" dirty="0"/>
            </a:p>
          </p:txBody>
        </p:sp>
        <p:sp>
          <p:nvSpPr>
            <p:cNvPr id="91" name="Rectangle 90"/>
            <p:cNvSpPr/>
            <p:nvPr/>
          </p:nvSpPr>
          <p:spPr>
            <a:xfrm rot="5400000">
              <a:off x="7597206" y="968536"/>
              <a:ext cx="12241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200" dirty="0" smtClean="0"/>
                <a:t>50 </a:t>
              </a:r>
              <a:r>
                <a:rPr lang="es-ES" sz="1200" dirty="0" err="1" smtClean="0"/>
                <a:t>overexpressed</a:t>
              </a:r>
              <a:r>
                <a:rPr lang="es-ES" sz="1200" dirty="0" smtClean="0"/>
                <a:t> </a:t>
              </a:r>
              <a:r>
                <a:rPr lang="es-ES" sz="1200" dirty="0" err="1" smtClean="0"/>
                <a:t>proteins</a:t>
              </a:r>
              <a:endParaRPr lang="es-ES" sz="1200" dirty="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817613" y="1628800"/>
            <a:ext cx="1146875" cy="1296143"/>
            <a:chOff x="7740351" y="1857887"/>
            <a:chExt cx="1146875" cy="1296143"/>
          </a:xfrm>
        </p:grpSpPr>
        <p:sp>
          <p:nvSpPr>
            <p:cNvPr id="81" name="_s1028"/>
            <p:cNvSpPr>
              <a:spLocks noChangeAspect="1" noChangeArrowheads="1" noTextEdit="1"/>
            </p:cNvSpPr>
            <p:nvPr/>
          </p:nvSpPr>
          <p:spPr bwMode="auto">
            <a:xfrm>
              <a:off x="7740351" y="1935147"/>
              <a:ext cx="1146875" cy="1146875"/>
            </a:xfrm>
            <a:prstGeom prst="ellipse">
              <a:avLst/>
            </a:prstGeom>
            <a:solidFill>
              <a:srgbClr val="00FFFF"/>
            </a:solidFill>
            <a:ln w="4699">
              <a:solidFill>
                <a:srgbClr val="00FFFF"/>
              </a:solidFill>
              <a:round/>
              <a:headEnd/>
              <a:tailEnd/>
            </a:ln>
          </p:spPr>
          <p:txBody>
            <a:bodyPr lIns="0" tIns="0" rIns="0" bIns="0" anchor="ctr"/>
            <a:lstStyle/>
            <a:p>
              <a:endParaRPr lang="es-ES"/>
            </a:p>
          </p:txBody>
        </p:sp>
        <p:sp>
          <p:nvSpPr>
            <p:cNvPr id="92" name="Rectangle 91"/>
            <p:cNvSpPr/>
            <p:nvPr/>
          </p:nvSpPr>
          <p:spPr>
            <a:xfrm rot="5400000">
              <a:off x="7631470" y="2182793"/>
              <a:ext cx="12961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200" dirty="0" smtClean="0"/>
                <a:t>61</a:t>
              </a:r>
            </a:p>
            <a:p>
              <a:pPr algn="ctr"/>
              <a:r>
                <a:rPr lang="en-US" sz="1200" dirty="0" err="1" smtClean="0"/>
                <a:t>u</a:t>
              </a:r>
              <a:r>
                <a:rPr lang="en-US" sz="1200" dirty="0" err="1" smtClean="0"/>
                <a:t>nderexpressed</a:t>
              </a:r>
              <a:endParaRPr lang="en-US" sz="1200" dirty="0" smtClean="0"/>
            </a:p>
            <a:p>
              <a:pPr algn="ctr"/>
              <a:r>
                <a:rPr lang="es-ES" sz="1200" dirty="0" err="1" smtClean="0"/>
                <a:t>proteins</a:t>
              </a:r>
              <a:endParaRPr lang="es-ES" sz="1200" dirty="0"/>
            </a:p>
          </p:txBody>
        </p:sp>
      </p:grpSp>
      <p:cxnSp>
        <p:nvCxnSpPr>
          <p:cNvPr id="83" name="Straight Arrow Connector 82"/>
          <p:cNvCxnSpPr>
            <a:stCxn id="131" idx="1"/>
          </p:cNvCxnSpPr>
          <p:nvPr/>
        </p:nvCxnSpPr>
        <p:spPr>
          <a:xfrm flipV="1">
            <a:off x="7446804" y="1556792"/>
            <a:ext cx="653588" cy="88842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7446804" y="4221088"/>
            <a:ext cx="653588" cy="129614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 rot="3800571">
            <a:off x="6904252" y="4773556"/>
            <a:ext cx="15392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err="1" smtClean="0"/>
              <a:t>macrophage</a:t>
            </a:r>
            <a:r>
              <a:rPr lang="es-ES" sz="1200" dirty="0" smtClean="0"/>
              <a:t> </a:t>
            </a:r>
            <a:r>
              <a:rPr lang="es-ES" sz="1200" dirty="0" err="1" smtClean="0"/>
              <a:t>model</a:t>
            </a:r>
            <a:r>
              <a:rPr lang="es-ES" sz="1200" dirty="0" smtClean="0"/>
              <a:t> </a:t>
            </a:r>
            <a:endParaRPr lang="es-ES" sz="1200" dirty="0"/>
          </a:p>
        </p:txBody>
      </p:sp>
      <p:sp>
        <p:nvSpPr>
          <p:cNvPr id="101" name="Rectangle 100"/>
          <p:cNvSpPr/>
          <p:nvPr/>
        </p:nvSpPr>
        <p:spPr>
          <a:xfrm rot="7519887">
            <a:off x="7123105" y="1791949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BALF </a:t>
            </a:r>
            <a:r>
              <a:rPr lang="es-ES" sz="1200" dirty="0" err="1" smtClean="0"/>
              <a:t>model</a:t>
            </a:r>
            <a:r>
              <a:rPr lang="es-ES" sz="1200" dirty="0" smtClean="0"/>
              <a:t> </a:t>
            </a:r>
            <a:endParaRPr lang="es-E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71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Diseño predeterminado</vt:lpstr>
      <vt:lpstr>Slide 1</vt:lpstr>
    </vt:vector>
  </TitlesOfParts>
  <Company>C.H.U. Juan Canalejo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jmenarr</dc:creator>
  <cp:lastModifiedBy>jmenar</cp:lastModifiedBy>
  <cp:revision>55</cp:revision>
  <dcterms:created xsi:type="dcterms:W3CDTF">2012-06-27T09:52:02Z</dcterms:created>
  <dcterms:modified xsi:type="dcterms:W3CDTF">2015-02-12T18:23:45Z</dcterms:modified>
</cp:coreProperties>
</file>