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144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66"/>
    <a:srgbClr val="99CC00"/>
    <a:srgbClr val="00CC00"/>
    <a:srgbClr val="FFC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130" d="100"/>
          <a:sy n="130" d="100"/>
        </p:scale>
        <p:origin x="-1518" y="1194"/>
      </p:cViewPr>
      <p:guideLst>
        <p:guide orient="horz" pos="1334"/>
        <p:guide pos="1644"/>
        <p:guide pos="491"/>
        <p:guide pos="4097"/>
        <p:guide pos="39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4F3D5-3C2A-41E8-A7D8-C8D66E8D60B2}" type="datetimeFigureOut">
              <a:rPr lang="sl-SI" smtClean="0"/>
              <a:t>8.6.2015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B4AAD-F82E-4664-8668-33B852FFF89A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FB4AAD-F82E-4664-8668-33B852FFF89A}" type="slidenum">
              <a:rPr lang="sl-SI" smtClean="0"/>
              <a:t>1</a:t>
            </a:fld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35873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183245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42412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738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5726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8719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2612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73160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48207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00430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91537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C2FDD-6CDB-4C82-AB63-3B2587EFA5F8}" type="datetimeFigureOut">
              <a:rPr lang="es-ES" smtClean="0"/>
              <a:pPr/>
              <a:t>05/06/2015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38E78-E0DF-4843-820B-F80E461FAAAF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22574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143 Rectángulo"/>
          <p:cNvSpPr/>
          <p:nvPr/>
        </p:nvSpPr>
        <p:spPr>
          <a:xfrm>
            <a:off x="4937377" y="2777344"/>
            <a:ext cx="835536" cy="2025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8" name="144 Rectángulo"/>
          <p:cNvSpPr/>
          <p:nvPr/>
        </p:nvSpPr>
        <p:spPr>
          <a:xfrm>
            <a:off x="1507455" y="2847387"/>
            <a:ext cx="676870" cy="2055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7" name="143 Rectángulo"/>
          <p:cNvSpPr/>
          <p:nvPr/>
        </p:nvSpPr>
        <p:spPr>
          <a:xfrm>
            <a:off x="2134250" y="4444726"/>
            <a:ext cx="694317" cy="2025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4" name="143 Rectángulo"/>
          <p:cNvSpPr/>
          <p:nvPr/>
        </p:nvSpPr>
        <p:spPr>
          <a:xfrm>
            <a:off x="5560384" y="3677151"/>
            <a:ext cx="677078" cy="2025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5" name="144 Rectángulo"/>
          <p:cNvSpPr/>
          <p:nvPr/>
        </p:nvSpPr>
        <p:spPr>
          <a:xfrm>
            <a:off x="880863" y="3534374"/>
            <a:ext cx="641201" cy="2055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4" name="143 Rectángulo"/>
          <p:cNvSpPr/>
          <p:nvPr/>
        </p:nvSpPr>
        <p:spPr>
          <a:xfrm>
            <a:off x="5766272" y="3202038"/>
            <a:ext cx="752869" cy="20256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5284536" y="2541447"/>
            <a:ext cx="643266" cy="2046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8" name="Oval 68"/>
          <p:cNvSpPr>
            <a:spLocks noChangeArrowheads="1"/>
          </p:cNvSpPr>
          <p:nvPr/>
        </p:nvSpPr>
        <p:spPr bwMode="auto">
          <a:xfrm>
            <a:off x="5732950" y="1547684"/>
            <a:ext cx="728591" cy="743722"/>
          </a:xfrm>
          <a:prstGeom prst="ellipse">
            <a:avLst/>
          </a:prstGeom>
          <a:noFill/>
          <a:ln w="57150">
            <a:solidFill>
              <a:schemeClr val="bg1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 sz="900">
              <a:latin typeface="Arial Narrow" pitchFamily="34" charset="0"/>
            </a:endParaRPr>
          </a:p>
        </p:txBody>
      </p:sp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880863" y="3570625"/>
            <a:ext cx="64120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sl-SI" sz="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eHwalsbyiGI1_1</a:t>
            </a:r>
            <a:endParaRPr lang="es-ES" sz="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76616" y="1940048"/>
            <a:ext cx="8658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s-ES" sz="1000" b="1" dirty="0">
                <a:latin typeface="Arial Narrow" panose="020B0606020202030204" pitchFamily="34" charset="0"/>
              </a:rPr>
              <a:t>%GC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1533881" y="2856794"/>
            <a:ext cx="64120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sl-SI" sz="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eHwalsbyi</a:t>
            </a:r>
            <a:r>
              <a:rPr lang="sl-SI" sz="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GI1_7</a:t>
            </a:r>
            <a:endParaRPr lang="es-ES" sz="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Text Box 20"/>
          <p:cNvSpPr txBox="1">
            <a:spLocks noChangeArrowheads="1"/>
          </p:cNvSpPr>
          <p:nvPr/>
        </p:nvSpPr>
        <p:spPr bwMode="auto">
          <a:xfrm>
            <a:off x="1266973" y="3260762"/>
            <a:ext cx="42960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es-ES" sz="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27d12.T7M</a:t>
            </a:r>
            <a:endParaRPr lang="es-ES" sz="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851550" y="3925672"/>
            <a:ext cx="61427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26d10.T7M</a:t>
            </a:r>
            <a:endParaRPr lang="es-ES" sz="800" b="1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2" name="Text Box 32"/>
          <p:cNvSpPr txBox="1">
            <a:spLocks noChangeArrowheads="1"/>
          </p:cNvSpPr>
          <p:nvPr/>
        </p:nvSpPr>
        <p:spPr bwMode="auto">
          <a:xfrm>
            <a:off x="5230224" y="4531719"/>
            <a:ext cx="63350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l-SI" sz="800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26d10.PRM</a:t>
            </a:r>
            <a:endParaRPr lang="es-ES" sz="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Text Box 33"/>
          <p:cNvSpPr txBox="1">
            <a:spLocks noChangeArrowheads="1"/>
          </p:cNvSpPr>
          <p:nvPr/>
        </p:nvSpPr>
        <p:spPr bwMode="auto">
          <a:xfrm>
            <a:off x="5113267" y="3183848"/>
            <a:ext cx="42960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es-ES" sz="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22g04.T7M</a:t>
            </a:r>
            <a:endParaRPr lang="es-ES" sz="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Line 36"/>
          <p:cNvSpPr>
            <a:spLocks noChangeShapeType="1"/>
          </p:cNvSpPr>
          <p:nvPr/>
        </p:nvSpPr>
        <p:spPr bwMode="auto">
          <a:xfrm flipV="1">
            <a:off x="5793105" y="2724150"/>
            <a:ext cx="0" cy="235156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 sz="800">
              <a:latin typeface="Arial Narrow" panose="020B0606020202030204" pitchFamily="34" charset="0"/>
            </a:endParaRPr>
          </a:p>
        </p:txBody>
      </p:sp>
      <p:sp>
        <p:nvSpPr>
          <p:cNvPr id="38" name="Text Box 38"/>
          <p:cNvSpPr txBox="1">
            <a:spLocks noChangeArrowheads="1"/>
          </p:cNvSpPr>
          <p:nvPr/>
        </p:nvSpPr>
        <p:spPr bwMode="auto">
          <a:xfrm>
            <a:off x="5730634" y="3208336"/>
            <a:ext cx="82586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l-SI" sz="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eHwalsbyiGI1_6</a:t>
            </a:r>
            <a:endParaRPr lang="es-ES" sz="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9" name="Line 39"/>
          <p:cNvSpPr>
            <a:spLocks noChangeShapeType="1"/>
          </p:cNvSpPr>
          <p:nvPr/>
        </p:nvSpPr>
        <p:spPr bwMode="auto">
          <a:xfrm>
            <a:off x="6440659" y="3008553"/>
            <a:ext cx="0" cy="415228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 sz="800">
              <a:latin typeface="Arial Narrow" panose="020B0606020202030204" pitchFamily="34" charset="0"/>
            </a:endParaRPr>
          </a:p>
        </p:txBody>
      </p:sp>
      <p:sp>
        <p:nvSpPr>
          <p:cNvPr id="40" name="Text Box 40"/>
          <p:cNvSpPr txBox="1">
            <a:spLocks noChangeArrowheads="1"/>
          </p:cNvSpPr>
          <p:nvPr/>
        </p:nvSpPr>
        <p:spPr bwMode="auto">
          <a:xfrm>
            <a:off x="5454243" y="3677151"/>
            <a:ext cx="82586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l-SI" sz="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eHwalsbyiGI1_5</a:t>
            </a:r>
            <a:endParaRPr lang="es-ES" sz="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49" name="Text Box 50"/>
          <p:cNvSpPr txBox="1">
            <a:spLocks noChangeArrowheads="1"/>
          </p:cNvSpPr>
          <p:nvPr/>
        </p:nvSpPr>
        <p:spPr bwMode="auto">
          <a:xfrm>
            <a:off x="3920981" y="3999392"/>
            <a:ext cx="88142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l-SI" sz="800" b="1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18h12.PRM</a:t>
            </a:r>
            <a:endParaRPr lang="es-ES" sz="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51" name="Text Box 52"/>
          <p:cNvSpPr txBox="1">
            <a:spLocks noChangeArrowheads="1"/>
          </p:cNvSpPr>
          <p:nvPr/>
        </p:nvSpPr>
        <p:spPr bwMode="auto">
          <a:xfrm>
            <a:off x="4893917" y="2746113"/>
            <a:ext cx="87235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sl-SI" sz="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eHwalsbyiGI1_12</a:t>
            </a:r>
            <a:endParaRPr lang="es-ES" sz="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52" name="Text Box 53"/>
          <p:cNvSpPr txBox="1">
            <a:spLocks noChangeArrowheads="1"/>
          </p:cNvSpPr>
          <p:nvPr/>
        </p:nvSpPr>
        <p:spPr bwMode="auto">
          <a:xfrm>
            <a:off x="5216756" y="2541447"/>
            <a:ext cx="110001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sl-SI" sz="800" b="1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eHwal</a:t>
            </a:r>
            <a:r>
              <a:rPr lang="sl-SI" sz="800" b="1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sbyiGI</a:t>
            </a:r>
            <a:r>
              <a:rPr lang="sl-SI" sz="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_4</a:t>
            </a:r>
            <a:endParaRPr lang="es-ES" sz="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59" name="Rectangle 60"/>
          <p:cNvSpPr>
            <a:spLocks noChangeArrowheads="1"/>
          </p:cNvSpPr>
          <p:nvPr/>
        </p:nvSpPr>
        <p:spPr bwMode="auto">
          <a:xfrm>
            <a:off x="2453355" y="4546006"/>
            <a:ext cx="149776" cy="9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>
              <a:latin typeface="Arial Narrow" panose="020B0606020202030204" pitchFamily="34" charset="0"/>
            </a:endParaRPr>
          </a:p>
        </p:txBody>
      </p:sp>
      <p:sp>
        <p:nvSpPr>
          <p:cNvPr id="60" name="Text Box 61"/>
          <p:cNvSpPr txBox="1">
            <a:spLocks noChangeArrowheads="1"/>
          </p:cNvSpPr>
          <p:nvPr/>
        </p:nvSpPr>
        <p:spPr bwMode="auto">
          <a:xfrm>
            <a:off x="2184325" y="4452224"/>
            <a:ext cx="64120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r>
              <a:rPr lang="sl-SI" sz="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eHwalsbyiGI1_9</a:t>
            </a:r>
            <a:endParaRPr lang="es-ES" sz="800" b="1" dirty="0">
              <a:solidFill>
                <a:schemeClr val="tx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3" name="Text Box 506"/>
          <p:cNvSpPr txBox="1">
            <a:spLocks noChangeArrowheads="1"/>
          </p:cNvSpPr>
          <p:nvPr/>
        </p:nvSpPr>
        <p:spPr bwMode="auto">
          <a:xfrm>
            <a:off x="671513" y="5219900"/>
            <a:ext cx="46358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800" b="1" i="1" dirty="0">
                <a:latin typeface="Arial Narrow" pitchFamily="34" charset="0"/>
                <a:cs typeface="Arial" charset="0"/>
              </a:rPr>
              <a:t>256127</a:t>
            </a:r>
          </a:p>
        </p:txBody>
      </p:sp>
      <p:sp>
        <p:nvSpPr>
          <p:cNvPr id="94" name="Text Box 507"/>
          <p:cNvSpPr txBox="1">
            <a:spLocks noChangeArrowheads="1"/>
          </p:cNvSpPr>
          <p:nvPr/>
        </p:nvSpPr>
        <p:spPr bwMode="auto">
          <a:xfrm>
            <a:off x="6120101" y="5215940"/>
            <a:ext cx="46358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800" b="1" i="1" dirty="0">
                <a:latin typeface="Arial Narrow" pitchFamily="34" charset="0"/>
                <a:cs typeface="Arial" charset="0"/>
              </a:rPr>
              <a:t>312087</a:t>
            </a:r>
          </a:p>
        </p:txBody>
      </p:sp>
      <p:cxnSp>
        <p:nvCxnSpPr>
          <p:cNvPr id="143" name="142 Conector recto de flecha"/>
          <p:cNvCxnSpPr/>
          <p:nvPr/>
        </p:nvCxnSpPr>
        <p:spPr>
          <a:xfrm>
            <a:off x="2495550" y="4604216"/>
            <a:ext cx="104395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145 CuadroTexto"/>
          <p:cNvSpPr txBox="1"/>
          <p:nvPr/>
        </p:nvSpPr>
        <p:spPr>
          <a:xfrm>
            <a:off x="617224" y="4641192"/>
            <a:ext cx="92974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_tradnl" sz="800" b="1" dirty="0">
                <a:latin typeface="Arial Narrow" panose="020B0606020202030204" pitchFamily="34" charset="0"/>
              </a:rPr>
              <a:t>5</a:t>
            </a:r>
            <a:r>
              <a:rPr lang="es-ES_tradnl" sz="800" b="1" dirty="0" smtClean="0">
                <a:latin typeface="Arial Narrow" panose="020B0606020202030204" pitchFamily="34" charset="0"/>
              </a:rPr>
              <a:t>0</a:t>
            </a:r>
            <a:endParaRPr lang="es-ES" sz="800" b="1" dirty="0">
              <a:latin typeface="Arial Narrow" panose="020B0606020202030204" pitchFamily="34" charset="0"/>
            </a:endParaRPr>
          </a:p>
        </p:txBody>
      </p:sp>
      <p:sp>
        <p:nvSpPr>
          <p:cNvPr id="147" name="146 CuadroTexto"/>
          <p:cNvSpPr txBox="1"/>
          <p:nvPr/>
        </p:nvSpPr>
        <p:spPr>
          <a:xfrm>
            <a:off x="617224" y="4277689"/>
            <a:ext cx="92974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_tradnl" sz="800" b="1" dirty="0">
                <a:latin typeface="Arial Narrow" panose="020B0606020202030204" pitchFamily="34" charset="0"/>
              </a:rPr>
              <a:t>6</a:t>
            </a:r>
            <a:r>
              <a:rPr lang="es-ES_tradnl" sz="800" b="1" dirty="0" smtClean="0">
                <a:latin typeface="Arial Narrow" panose="020B0606020202030204" pitchFamily="34" charset="0"/>
              </a:rPr>
              <a:t>0</a:t>
            </a:r>
            <a:endParaRPr lang="es-ES" sz="800" b="1" dirty="0">
              <a:latin typeface="Arial Narrow" panose="020B0606020202030204" pitchFamily="34" charset="0"/>
            </a:endParaRPr>
          </a:p>
        </p:txBody>
      </p:sp>
      <p:sp>
        <p:nvSpPr>
          <p:cNvPr id="148" name="147 CuadroTexto"/>
          <p:cNvSpPr txBox="1"/>
          <p:nvPr/>
        </p:nvSpPr>
        <p:spPr>
          <a:xfrm>
            <a:off x="617224" y="3895691"/>
            <a:ext cx="92974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_tradnl" sz="800" b="1" dirty="0" smtClean="0">
                <a:latin typeface="Arial Narrow" panose="020B0606020202030204" pitchFamily="34" charset="0"/>
              </a:rPr>
              <a:t>70</a:t>
            </a:r>
            <a:endParaRPr lang="es-ES" sz="800" b="1" dirty="0">
              <a:latin typeface="Arial Narrow" panose="020B0606020202030204" pitchFamily="34" charset="0"/>
            </a:endParaRPr>
          </a:p>
        </p:txBody>
      </p:sp>
      <p:sp>
        <p:nvSpPr>
          <p:cNvPr id="149" name="148 CuadroTexto"/>
          <p:cNvSpPr txBox="1"/>
          <p:nvPr/>
        </p:nvSpPr>
        <p:spPr>
          <a:xfrm>
            <a:off x="617224" y="3534374"/>
            <a:ext cx="92974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_tradnl" sz="800" b="1" dirty="0" smtClean="0">
                <a:latin typeface="Arial Narrow" panose="020B0606020202030204" pitchFamily="34" charset="0"/>
              </a:rPr>
              <a:t>80</a:t>
            </a:r>
            <a:endParaRPr lang="es-ES" sz="800" b="1" dirty="0">
              <a:latin typeface="Arial Narrow" panose="020B0606020202030204" pitchFamily="34" charset="0"/>
            </a:endParaRPr>
          </a:p>
        </p:txBody>
      </p:sp>
      <p:sp>
        <p:nvSpPr>
          <p:cNvPr id="150" name="149 CuadroTexto"/>
          <p:cNvSpPr txBox="1"/>
          <p:nvPr/>
        </p:nvSpPr>
        <p:spPr>
          <a:xfrm>
            <a:off x="617224" y="3161817"/>
            <a:ext cx="92974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_tradnl" sz="800" b="1" dirty="0" smtClean="0">
                <a:latin typeface="Arial Narrow" panose="020B0606020202030204" pitchFamily="34" charset="0"/>
              </a:rPr>
              <a:t>90</a:t>
            </a:r>
            <a:endParaRPr lang="es-ES" sz="800" b="1" dirty="0">
              <a:latin typeface="Arial Narrow" panose="020B0606020202030204" pitchFamily="34" charset="0"/>
            </a:endParaRPr>
          </a:p>
        </p:txBody>
      </p:sp>
      <p:sp>
        <p:nvSpPr>
          <p:cNvPr id="151" name="150 CuadroTexto"/>
          <p:cNvSpPr txBox="1"/>
          <p:nvPr/>
        </p:nvSpPr>
        <p:spPr>
          <a:xfrm>
            <a:off x="570736" y="2788873"/>
            <a:ext cx="139462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_tradnl" sz="800" b="1" dirty="0" smtClean="0">
                <a:latin typeface="Arial Narrow" panose="020B0606020202030204" pitchFamily="34" charset="0"/>
              </a:rPr>
              <a:t>100</a:t>
            </a:r>
            <a:endParaRPr lang="es-ES" sz="800" b="1" dirty="0">
              <a:latin typeface="Arial Narrow" panose="020B0606020202030204" pitchFamily="34" charset="0"/>
            </a:endParaRPr>
          </a:p>
        </p:txBody>
      </p:sp>
      <p:sp>
        <p:nvSpPr>
          <p:cNvPr id="152" name="151 CuadroTexto"/>
          <p:cNvSpPr txBox="1"/>
          <p:nvPr/>
        </p:nvSpPr>
        <p:spPr>
          <a:xfrm rot="16200000">
            <a:off x="19745" y="3689099"/>
            <a:ext cx="745397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_tradnl" sz="1000" b="1" dirty="0" smtClean="0">
                <a:latin typeface="Arial Narrow" panose="020B0606020202030204" pitchFamily="34" charset="0"/>
              </a:rPr>
              <a:t>% SIMILARITY </a:t>
            </a:r>
            <a:endParaRPr lang="es-ES" sz="1000" b="1" dirty="0">
              <a:latin typeface="Arial Narrow" panose="020B0606020202030204" pitchFamily="34" charset="0"/>
            </a:endParaRPr>
          </a:p>
        </p:txBody>
      </p:sp>
      <p:cxnSp>
        <p:nvCxnSpPr>
          <p:cNvPr id="156" name="155 Conector recto"/>
          <p:cNvCxnSpPr/>
          <p:nvPr/>
        </p:nvCxnSpPr>
        <p:spPr>
          <a:xfrm>
            <a:off x="720943" y="2847387"/>
            <a:ext cx="615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156 Conector recto"/>
          <p:cNvCxnSpPr/>
          <p:nvPr/>
        </p:nvCxnSpPr>
        <p:spPr>
          <a:xfrm>
            <a:off x="720943" y="3221220"/>
            <a:ext cx="615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157 Conector recto"/>
          <p:cNvCxnSpPr/>
          <p:nvPr/>
        </p:nvCxnSpPr>
        <p:spPr>
          <a:xfrm>
            <a:off x="720943" y="3040601"/>
            <a:ext cx="615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158 Conector recto"/>
          <p:cNvCxnSpPr/>
          <p:nvPr/>
        </p:nvCxnSpPr>
        <p:spPr>
          <a:xfrm>
            <a:off x="713738" y="3404599"/>
            <a:ext cx="615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159 Conector recto"/>
          <p:cNvCxnSpPr/>
          <p:nvPr/>
        </p:nvCxnSpPr>
        <p:spPr>
          <a:xfrm>
            <a:off x="713738" y="3778432"/>
            <a:ext cx="615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160 Conector recto"/>
          <p:cNvCxnSpPr/>
          <p:nvPr/>
        </p:nvCxnSpPr>
        <p:spPr>
          <a:xfrm>
            <a:off x="713738" y="3597813"/>
            <a:ext cx="615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"/>
          <p:cNvCxnSpPr/>
          <p:nvPr/>
        </p:nvCxnSpPr>
        <p:spPr>
          <a:xfrm>
            <a:off x="712921" y="3958580"/>
            <a:ext cx="615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162 Conector recto"/>
          <p:cNvCxnSpPr/>
          <p:nvPr/>
        </p:nvCxnSpPr>
        <p:spPr>
          <a:xfrm>
            <a:off x="712921" y="4332413"/>
            <a:ext cx="615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163 Conector recto"/>
          <p:cNvCxnSpPr/>
          <p:nvPr/>
        </p:nvCxnSpPr>
        <p:spPr>
          <a:xfrm>
            <a:off x="712921" y="4151794"/>
            <a:ext cx="615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164 Conector recto"/>
          <p:cNvCxnSpPr/>
          <p:nvPr/>
        </p:nvCxnSpPr>
        <p:spPr>
          <a:xfrm>
            <a:off x="712523" y="4523347"/>
            <a:ext cx="615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165 Conector recto"/>
          <p:cNvCxnSpPr/>
          <p:nvPr/>
        </p:nvCxnSpPr>
        <p:spPr>
          <a:xfrm>
            <a:off x="711706" y="4703495"/>
            <a:ext cx="615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168 Conector recto de flecha"/>
          <p:cNvCxnSpPr/>
          <p:nvPr/>
        </p:nvCxnSpPr>
        <p:spPr>
          <a:xfrm>
            <a:off x="960867" y="3927867"/>
            <a:ext cx="104395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169 Conector recto de flecha"/>
          <p:cNvCxnSpPr/>
          <p:nvPr/>
        </p:nvCxnSpPr>
        <p:spPr>
          <a:xfrm>
            <a:off x="793402" y="3172406"/>
            <a:ext cx="104395" cy="0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170 Conector recto de flecha"/>
          <p:cNvCxnSpPr/>
          <p:nvPr/>
        </p:nvCxnSpPr>
        <p:spPr>
          <a:xfrm>
            <a:off x="1271883" y="3233816"/>
            <a:ext cx="104395" cy="0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172 Conector recto de flecha"/>
          <p:cNvCxnSpPr/>
          <p:nvPr/>
        </p:nvCxnSpPr>
        <p:spPr>
          <a:xfrm>
            <a:off x="1549477" y="3012779"/>
            <a:ext cx="104395" cy="0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173 Conector recto de flecha"/>
          <p:cNvCxnSpPr/>
          <p:nvPr/>
        </p:nvCxnSpPr>
        <p:spPr>
          <a:xfrm rot="10800000" flipV="1">
            <a:off x="4515641" y="4107114"/>
            <a:ext cx="104395" cy="0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175 Conector recto de flecha"/>
          <p:cNvCxnSpPr/>
          <p:nvPr/>
        </p:nvCxnSpPr>
        <p:spPr>
          <a:xfrm flipH="1">
            <a:off x="5688082" y="2961557"/>
            <a:ext cx="104395" cy="0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176 Conector recto de flecha"/>
          <p:cNvCxnSpPr/>
          <p:nvPr/>
        </p:nvCxnSpPr>
        <p:spPr>
          <a:xfrm>
            <a:off x="5576047" y="3242310"/>
            <a:ext cx="104395" cy="0"/>
          </a:xfrm>
          <a:prstGeom prst="straightConnector1">
            <a:avLst/>
          </a:prstGeom>
          <a:ln w="28575">
            <a:solidFill>
              <a:srgbClr val="0070C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177 Conector recto de flecha"/>
          <p:cNvCxnSpPr/>
          <p:nvPr/>
        </p:nvCxnSpPr>
        <p:spPr>
          <a:xfrm rot="10800000">
            <a:off x="5650643" y="2856794"/>
            <a:ext cx="104395" cy="0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178 Conector recto de flecha"/>
          <p:cNvCxnSpPr/>
          <p:nvPr/>
        </p:nvCxnSpPr>
        <p:spPr>
          <a:xfrm flipH="1">
            <a:off x="6336445" y="3012779"/>
            <a:ext cx="104395" cy="0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179 Conector recto de flecha"/>
          <p:cNvCxnSpPr/>
          <p:nvPr/>
        </p:nvCxnSpPr>
        <p:spPr>
          <a:xfrm flipH="1">
            <a:off x="6221565" y="3807444"/>
            <a:ext cx="104395" cy="0"/>
          </a:xfrm>
          <a:prstGeom prst="straightConnector1">
            <a:avLst/>
          </a:prstGeom>
          <a:ln w="28575">
            <a:solidFill>
              <a:srgbClr val="FF000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141 Grupo"/>
          <p:cNvGrpSpPr/>
          <p:nvPr/>
        </p:nvGrpSpPr>
        <p:grpSpPr>
          <a:xfrm>
            <a:off x="1161317" y="4895453"/>
            <a:ext cx="5119273" cy="45719"/>
            <a:chOff x="1161317" y="5765950"/>
            <a:chExt cx="5119273" cy="90791"/>
          </a:xfrm>
        </p:grpSpPr>
        <p:cxnSp>
          <p:nvCxnSpPr>
            <p:cNvPr id="181" name="180 Conector recto"/>
            <p:cNvCxnSpPr/>
            <p:nvPr/>
          </p:nvCxnSpPr>
          <p:spPr>
            <a:xfrm rot="5400000">
              <a:off x="6235194" y="5811346"/>
              <a:ext cx="907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182 Conector recto"/>
            <p:cNvCxnSpPr/>
            <p:nvPr/>
          </p:nvCxnSpPr>
          <p:spPr>
            <a:xfrm rot="5400000">
              <a:off x="5727518" y="5811346"/>
              <a:ext cx="907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183 Conector recto"/>
            <p:cNvCxnSpPr/>
            <p:nvPr/>
          </p:nvCxnSpPr>
          <p:spPr>
            <a:xfrm rot="5400000">
              <a:off x="4699047" y="5811346"/>
              <a:ext cx="907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184 Conector recto"/>
            <p:cNvCxnSpPr/>
            <p:nvPr/>
          </p:nvCxnSpPr>
          <p:spPr>
            <a:xfrm rot="5400000">
              <a:off x="5206067" y="5811346"/>
              <a:ext cx="907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185 Conector recto"/>
            <p:cNvCxnSpPr/>
            <p:nvPr/>
          </p:nvCxnSpPr>
          <p:spPr>
            <a:xfrm rot="5400000">
              <a:off x="4193388" y="5811346"/>
              <a:ext cx="907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186 Conector recto"/>
            <p:cNvCxnSpPr/>
            <p:nvPr/>
          </p:nvCxnSpPr>
          <p:spPr>
            <a:xfrm rot="5400000">
              <a:off x="3164917" y="5811346"/>
              <a:ext cx="907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187 Conector recto"/>
            <p:cNvCxnSpPr/>
            <p:nvPr/>
          </p:nvCxnSpPr>
          <p:spPr>
            <a:xfrm rot="5400000">
              <a:off x="3679252" y="5811346"/>
              <a:ext cx="907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188 Conector recto"/>
            <p:cNvCxnSpPr/>
            <p:nvPr/>
          </p:nvCxnSpPr>
          <p:spPr>
            <a:xfrm rot="5400000">
              <a:off x="2664681" y="5811346"/>
              <a:ext cx="907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189 Conector recto"/>
            <p:cNvCxnSpPr/>
            <p:nvPr/>
          </p:nvCxnSpPr>
          <p:spPr>
            <a:xfrm rot="5400000">
              <a:off x="2151707" y="5811346"/>
              <a:ext cx="907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190 Conector recto"/>
            <p:cNvCxnSpPr/>
            <p:nvPr/>
          </p:nvCxnSpPr>
          <p:spPr>
            <a:xfrm rot="5400000">
              <a:off x="1115921" y="5811346"/>
              <a:ext cx="907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191 Conector recto"/>
            <p:cNvCxnSpPr/>
            <p:nvPr/>
          </p:nvCxnSpPr>
          <p:spPr>
            <a:xfrm rot="5400000">
              <a:off x="1637571" y="5811346"/>
              <a:ext cx="9079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2 Rectángulo"/>
          <p:cNvSpPr/>
          <p:nvPr/>
        </p:nvSpPr>
        <p:spPr>
          <a:xfrm>
            <a:off x="775294" y="2425700"/>
            <a:ext cx="5728694" cy="247101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98" name="197 Conector recto"/>
          <p:cNvCxnSpPr/>
          <p:nvPr/>
        </p:nvCxnSpPr>
        <p:spPr>
          <a:xfrm>
            <a:off x="891360" y="3172406"/>
            <a:ext cx="0" cy="400468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ine 475"/>
          <p:cNvSpPr>
            <a:spLocks noChangeAspect="1" noChangeShapeType="1"/>
          </p:cNvSpPr>
          <p:nvPr/>
        </p:nvSpPr>
        <p:spPr bwMode="auto">
          <a:xfrm rot="10800000">
            <a:off x="778530" y="5106258"/>
            <a:ext cx="5719108" cy="2682"/>
          </a:xfrm>
          <a:prstGeom prst="lin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 sz="800"/>
          </a:p>
        </p:txBody>
      </p:sp>
      <p:sp>
        <p:nvSpPr>
          <p:cNvPr id="65" name="AutoShape 476"/>
          <p:cNvSpPr>
            <a:spLocks noChangeArrowheads="1"/>
          </p:cNvSpPr>
          <p:nvPr/>
        </p:nvSpPr>
        <p:spPr bwMode="auto">
          <a:xfrm rot="10800000">
            <a:off x="5308049" y="5007861"/>
            <a:ext cx="23509" cy="195651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66" name="AutoShape 477"/>
          <p:cNvSpPr>
            <a:spLocks noChangeArrowheads="1"/>
          </p:cNvSpPr>
          <p:nvPr/>
        </p:nvSpPr>
        <p:spPr bwMode="auto">
          <a:xfrm rot="10800000">
            <a:off x="5336259" y="5007861"/>
            <a:ext cx="37615" cy="195651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67" name="AutoShape 478"/>
          <p:cNvSpPr>
            <a:spLocks noChangeArrowheads="1"/>
          </p:cNvSpPr>
          <p:nvPr/>
        </p:nvSpPr>
        <p:spPr bwMode="auto">
          <a:xfrm>
            <a:off x="5405222" y="5007861"/>
            <a:ext cx="31346" cy="195651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68" name="AutoShape 479"/>
          <p:cNvSpPr>
            <a:spLocks noChangeArrowheads="1"/>
          </p:cNvSpPr>
          <p:nvPr/>
        </p:nvSpPr>
        <p:spPr bwMode="auto">
          <a:xfrm>
            <a:off x="5438135" y="5007861"/>
            <a:ext cx="20376" cy="195651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" sz="800">
              <a:latin typeface="Arial Narrow" pitchFamily="34" charset="0"/>
            </a:endParaRPr>
          </a:p>
        </p:txBody>
      </p:sp>
      <p:sp>
        <p:nvSpPr>
          <p:cNvPr id="69" name="AutoShape 480"/>
          <p:cNvSpPr>
            <a:spLocks noChangeArrowheads="1"/>
          </p:cNvSpPr>
          <p:nvPr/>
        </p:nvSpPr>
        <p:spPr bwMode="auto">
          <a:xfrm>
            <a:off x="5466346" y="5007861"/>
            <a:ext cx="20376" cy="195651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70" name="AutoShape 481"/>
          <p:cNvSpPr>
            <a:spLocks noChangeArrowheads="1"/>
          </p:cNvSpPr>
          <p:nvPr/>
        </p:nvSpPr>
        <p:spPr bwMode="auto">
          <a:xfrm rot="10800000">
            <a:off x="3609088" y="5007861"/>
            <a:ext cx="57990" cy="192969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71" name="AutoShape 482"/>
          <p:cNvSpPr>
            <a:spLocks noChangeArrowheads="1"/>
          </p:cNvSpPr>
          <p:nvPr/>
        </p:nvSpPr>
        <p:spPr bwMode="auto">
          <a:xfrm rot="10800000">
            <a:off x="3681184" y="5007861"/>
            <a:ext cx="103441" cy="192969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72" name="AutoShape 483"/>
          <p:cNvSpPr>
            <a:spLocks noChangeArrowheads="1"/>
          </p:cNvSpPr>
          <p:nvPr/>
        </p:nvSpPr>
        <p:spPr bwMode="auto">
          <a:xfrm rot="10800000">
            <a:off x="3812836" y="5007861"/>
            <a:ext cx="50153" cy="192969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73" name="AutoShape 484"/>
          <p:cNvSpPr>
            <a:spLocks noChangeArrowheads="1"/>
          </p:cNvSpPr>
          <p:nvPr/>
        </p:nvSpPr>
        <p:spPr bwMode="auto">
          <a:xfrm>
            <a:off x="4068308" y="5007861"/>
            <a:ext cx="17241" cy="192969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74" name="AutoShape 485"/>
          <p:cNvSpPr>
            <a:spLocks noChangeArrowheads="1"/>
          </p:cNvSpPr>
          <p:nvPr/>
        </p:nvSpPr>
        <p:spPr bwMode="auto">
          <a:xfrm>
            <a:off x="3920981" y="5007861"/>
            <a:ext cx="57990" cy="192969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75" name="AutoShape 486"/>
          <p:cNvSpPr>
            <a:spLocks noChangeArrowheads="1"/>
          </p:cNvSpPr>
          <p:nvPr/>
        </p:nvSpPr>
        <p:spPr bwMode="auto">
          <a:xfrm rot="10800000">
            <a:off x="2032376" y="5007861"/>
            <a:ext cx="65828" cy="192969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76" name="AutoShape 487"/>
          <p:cNvSpPr>
            <a:spLocks noChangeArrowheads="1"/>
          </p:cNvSpPr>
          <p:nvPr/>
        </p:nvSpPr>
        <p:spPr bwMode="auto">
          <a:xfrm rot="10800000">
            <a:off x="2551154" y="5007861"/>
            <a:ext cx="79933" cy="192969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77" name="AutoShape 488"/>
          <p:cNvSpPr>
            <a:spLocks noChangeArrowheads="1"/>
          </p:cNvSpPr>
          <p:nvPr/>
        </p:nvSpPr>
        <p:spPr bwMode="auto">
          <a:xfrm rot="10800000">
            <a:off x="2632653" y="5007861"/>
            <a:ext cx="72095" cy="192969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78" name="AutoShape 489"/>
          <p:cNvSpPr>
            <a:spLocks noChangeArrowheads="1"/>
          </p:cNvSpPr>
          <p:nvPr/>
        </p:nvSpPr>
        <p:spPr bwMode="auto">
          <a:xfrm rot="10800000">
            <a:off x="2711019" y="5007861"/>
            <a:ext cx="56423" cy="192969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79" name="AutoShape 490"/>
          <p:cNvSpPr>
            <a:spLocks noChangeArrowheads="1"/>
          </p:cNvSpPr>
          <p:nvPr/>
        </p:nvSpPr>
        <p:spPr bwMode="auto">
          <a:xfrm>
            <a:off x="5525903" y="5007861"/>
            <a:ext cx="57990" cy="195651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80" name="AutoShape 491"/>
          <p:cNvSpPr>
            <a:spLocks noChangeArrowheads="1"/>
          </p:cNvSpPr>
          <p:nvPr/>
        </p:nvSpPr>
        <p:spPr bwMode="auto">
          <a:xfrm>
            <a:off x="4518126" y="5007861"/>
            <a:ext cx="293088" cy="195651"/>
          </a:xfrm>
          <a:prstGeom prst="homePlate">
            <a:avLst>
              <a:gd name="adj" fmla="val 64041"/>
            </a:avLst>
          </a:prstGeom>
          <a:solidFill>
            <a:schemeClr val="tx1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81" name="AutoShape 492"/>
          <p:cNvSpPr>
            <a:spLocks noChangeArrowheads="1"/>
          </p:cNvSpPr>
          <p:nvPr/>
        </p:nvSpPr>
        <p:spPr bwMode="auto">
          <a:xfrm>
            <a:off x="4878606" y="5007861"/>
            <a:ext cx="238230" cy="192969"/>
          </a:xfrm>
          <a:prstGeom prst="homePlate">
            <a:avLst>
              <a:gd name="adj" fmla="val 52778"/>
            </a:avLst>
          </a:prstGeom>
          <a:solidFill>
            <a:schemeClr val="tx1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82" name="AutoShape 493"/>
          <p:cNvSpPr>
            <a:spLocks noChangeArrowheads="1"/>
          </p:cNvSpPr>
          <p:nvPr/>
        </p:nvSpPr>
        <p:spPr bwMode="auto">
          <a:xfrm>
            <a:off x="3986808" y="5007861"/>
            <a:ext cx="56423" cy="192969"/>
          </a:xfrm>
          <a:prstGeom prst="homePlate">
            <a:avLst>
              <a:gd name="adj" fmla="val 25000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83" name="AutoShape 494"/>
          <p:cNvSpPr>
            <a:spLocks noChangeArrowheads="1"/>
          </p:cNvSpPr>
          <p:nvPr/>
        </p:nvSpPr>
        <p:spPr bwMode="auto">
          <a:xfrm rot="10800000">
            <a:off x="2820730" y="5007861"/>
            <a:ext cx="702155" cy="198328"/>
          </a:xfrm>
          <a:prstGeom prst="homePlate">
            <a:avLst>
              <a:gd name="adj" fmla="val 76208"/>
            </a:avLst>
          </a:prstGeom>
          <a:solidFill>
            <a:schemeClr val="tx1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95" name="AutoShape 525"/>
          <p:cNvSpPr>
            <a:spLocks noChangeArrowheads="1"/>
          </p:cNvSpPr>
          <p:nvPr/>
        </p:nvSpPr>
        <p:spPr bwMode="auto">
          <a:xfrm rot="10800000">
            <a:off x="1607636" y="5007861"/>
            <a:ext cx="40751" cy="19029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96" name="AutoShape 526"/>
          <p:cNvSpPr>
            <a:spLocks noChangeArrowheads="1"/>
          </p:cNvSpPr>
          <p:nvPr/>
        </p:nvSpPr>
        <p:spPr bwMode="auto">
          <a:xfrm rot="10800000">
            <a:off x="1007358" y="5007861"/>
            <a:ext cx="100305" cy="19029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97" name="AutoShape 527"/>
          <p:cNvSpPr>
            <a:spLocks noChangeArrowheads="1"/>
          </p:cNvSpPr>
          <p:nvPr/>
        </p:nvSpPr>
        <p:spPr bwMode="auto">
          <a:xfrm rot="10800000">
            <a:off x="1190732" y="5007861"/>
            <a:ext cx="40751" cy="19029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98" name="AutoShape 528"/>
          <p:cNvSpPr>
            <a:spLocks noChangeArrowheads="1"/>
          </p:cNvSpPr>
          <p:nvPr/>
        </p:nvSpPr>
        <p:spPr bwMode="auto">
          <a:xfrm rot="10800000">
            <a:off x="1568452" y="5007861"/>
            <a:ext cx="39183" cy="19029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99" name="AutoShape 529"/>
          <p:cNvSpPr>
            <a:spLocks noChangeArrowheads="1"/>
          </p:cNvSpPr>
          <p:nvPr/>
        </p:nvSpPr>
        <p:spPr bwMode="auto">
          <a:xfrm rot="10800000">
            <a:off x="1499491" y="5007861"/>
            <a:ext cx="68962" cy="19029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00" name="AutoShape 530"/>
          <p:cNvSpPr>
            <a:spLocks noChangeArrowheads="1"/>
          </p:cNvSpPr>
          <p:nvPr/>
        </p:nvSpPr>
        <p:spPr bwMode="auto">
          <a:xfrm rot="10800000">
            <a:off x="1106098" y="5007861"/>
            <a:ext cx="83068" cy="19029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01" name="AutoShape 531"/>
          <p:cNvSpPr>
            <a:spLocks noChangeArrowheads="1"/>
          </p:cNvSpPr>
          <p:nvPr/>
        </p:nvSpPr>
        <p:spPr bwMode="auto">
          <a:xfrm rot="10800000">
            <a:off x="833384" y="5007861"/>
            <a:ext cx="95605" cy="19029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02" name="AutoShape 532"/>
          <p:cNvSpPr>
            <a:spLocks noChangeArrowheads="1"/>
          </p:cNvSpPr>
          <p:nvPr/>
        </p:nvSpPr>
        <p:spPr bwMode="auto">
          <a:xfrm rot="10800000">
            <a:off x="936827" y="5007861"/>
            <a:ext cx="62691" cy="19029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03" name="AutoShape 533"/>
          <p:cNvSpPr>
            <a:spLocks noChangeArrowheads="1"/>
          </p:cNvSpPr>
          <p:nvPr/>
        </p:nvSpPr>
        <p:spPr bwMode="auto">
          <a:xfrm rot="10800000">
            <a:off x="1990059" y="5007861"/>
            <a:ext cx="39183" cy="19029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04" name="AutoShape 534"/>
          <p:cNvSpPr>
            <a:spLocks noChangeArrowheads="1"/>
          </p:cNvSpPr>
          <p:nvPr/>
        </p:nvSpPr>
        <p:spPr bwMode="auto">
          <a:xfrm rot="10800000">
            <a:off x="1237751" y="5007861"/>
            <a:ext cx="261740" cy="195651"/>
          </a:xfrm>
          <a:prstGeom prst="homePlate">
            <a:avLst>
              <a:gd name="adj" fmla="val 57192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05" name="AutoShape 535"/>
          <p:cNvSpPr>
            <a:spLocks noChangeArrowheads="1"/>
          </p:cNvSpPr>
          <p:nvPr/>
        </p:nvSpPr>
        <p:spPr bwMode="auto">
          <a:xfrm rot="10800000">
            <a:off x="1654654" y="5007861"/>
            <a:ext cx="153596" cy="190290"/>
          </a:xfrm>
          <a:prstGeom prst="homePlate">
            <a:avLst>
              <a:gd name="adj" fmla="val 34507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06" name="AutoShape 536"/>
          <p:cNvSpPr>
            <a:spLocks noChangeArrowheads="1"/>
          </p:cNvSpPr>
          <p:nvPr/>
        </p:nvSpPr>
        <p:spPr bwMode="auto">
          <a:xfrm rot="10800000">
            <a:off x="1811385" y="5007861"/>
            <a:ext cx="170838" cy="190290"/>
          </a:xfrm>
          <a:prstGeom prst="homePlate">
            <a:avLst>
              <a:gd name="adj" fmla="val 3838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07" name="AutoShape 537"/>
          <p:cNvSpPr>
            <a:spLocks noChangeArrowheads="1"/>
          </p:cNvSpPr>
          <p:nvPr/>
        </p:nvSpPr>
        <p:spPr bwMode="auto">
          <a:xfrm>
            <a:off x="5599569" y="5007861"/>
            <a:ext cx="105011" cy="20101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08" name="AutoShape 538"/>
          <p:cNvSpPr>
            <a:spLocks noChangeArrowheads="1"/>
          </p:cNvSpPr>
          <p:nvPr/>
        </p:nvSpPr>
        <p:spPr bwMode="auto">
          <a:xfrm>
            <a:off x="5710848" y="5007861"/>
            <a:ext cx="106576" cy="20101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09" name="AutoShape 539"/>
          <p:cNvSpPr>
            <a:spLocks noChangeArrowheads="1"/>
          </p:cNvSpPr>
          <p:nvPr/>
        </p:nvSpPr>
        <p:spPr bwMode="auto">
          <a:xfrm>
            <a:off x="5989826" y="5007861"/>
            <a:ext cx="31346" cy="20101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10" name="AutoShape 540"/>
          <p:cNvSpPr>
            <a:spLocks noChangeArrowheads="1"/>
          </p:cNvSpPr>
          <p:nvPr/>
        </p:nvSpPr>
        <p:spPr bwMode="auto">
          <a:xfrm rot="10800000">
            <a:off x="6043115" y="5007861"/>
            <a:ext cx="87771" cy="20101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11" name="AutoShape 541"/>
          <p:cNvSpPr>
            <a:spLocks noChangeArrowheads="1"/>
          </p:cNvSpPr>
          <p:nvPr/>
        </p:nvSpPr>
        <p:spPr bwMode="auto">
          <a:xfrm>
            <a:off x="6149692" y="5007861"/>
            <a:ext cx="32914" cy="20101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12" name="AutoShape 542"/>
          <p:cNvSpPr>
            <a:spLocks noChangeArrowheads="1"/>
          </p:cNvSpPr>
          <p:nvPr/>
        </p:nvSpPr>
        <p:spPr bwMode="auto">
          <a:xfrm>
            <a:off x="6202981" y="5007861"/>
            <a:ext cx="34481" cy="20101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13" name="AutoShape 543"/>
          <p:cNvSpPr>
            <a:spLocks noChangeArrowheads="1"/>
          </p:cNvSpPr>
          <p:nvPr/>
        </p:nvSpPr>
        <p:spPr bwMode="auto">
          <a:xfrm>
            <a:off x="6256269" y="5007861"/>
            <a:ext cx="106576" cy="20101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14" name="AutoShape 544"/>
          <p:cNvSpPr>
            <a:spLocks noChangeArrowheads="1"/>
          </p:cNvSpPr>
          <p:nvPr/>
        </p:nvSpPr>
        <p:spPr bwMode="auto">
          <a:xfrm>
            <a:off x="6391058" y="5007861"/>
            <a:ext cx="39183" cy="201010"/>
          </a:xfrm>
          <a:prstGeom prst="homePlate">
            <a:avLst>
              <a:gd name="adj" fmla="val 25000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15" name="AutoShape 545"/>
          <p:cNvSpPr>
            <a:spLocks noChangeArrowheads="1"/>
          </p:cNvSpPr>
          <p:nvPr/>
        </p:nvSpPr>
        <p:spPr bwMode="auto">
          <a:xfrm>
            <a:off x="5822124" y="5007861"/>
            <a:ext cx="162999" cy="201010"/>
          </a:xfrm>
          <a:prstGeom prst="homePlate">
            <a:avLst>
              <a:gd name="adj" fmla="val 34667"/>
            </a:avLst>
          </a:prstGeom>
          <a:solidFill>
            <a:schemeClr val="bg1">
              <a:lumMod val="50000"/>
            </a:schemeClr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26" name="Line 572"/>
          <p:cNvSpPr>
            <a:spLocks noChangeShapeType="1"/>
          </p:cNvSpPr>
          <p:nvPr/>
        </p:nvSpPr>
        <p:spPr bwMode="auto">
          <a:xfrm flipV="1">
            <a:off x="2761174" y="4951582"/>
            <a:ext cx="67393" cy="160807"/>
          </a:xfrm>
          <a:prstGeom prst="line">
            <a:avLst/>
          </a:prstGeom>
          <a:noFill/>
          <a:ln w="9525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28" name="Line 574"/>
          <p:cNvSpPr>
            <a:spLocks noChangeShapeType="1"/>
          </p:cNvSpPr>
          <p:nvPr/>
        </p:nvSpPr>
        <p:spPr bwMode="auto">
          <a:xfrm>
            <a:off x="5613674" y="5007861"/>
            <a:ext cx="29778" cy="99166"/>
          </a:xfrm>
          <a:prstGeom prst="line">
            <a:avLst/>
          </a:prstGeom>
          <a:noFill/>
          <a:ln w="9525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32" name="Line 582"/>
          <p:cNvSpPr>
            <a:spLocks noChangeShapeType="1"/>
          </p:cNvSpPr>
          <p:nvPr/>
        </p:nvSpPr>
        <p:spPr bwMode="auto">
          <a:xfrm flipH="1" flipV="1">
            <a:off x="2585636" y="4954259"/>
            <a:ext cx="90903" cy="163488"/>
          </a:xfrm>
          <a:prstGeom prst="line">
            <a:avLst/>
          </a:prstGeom>
          <a:noFill/>
          <a:ln w="9525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34" name="Line 586"/>
          <p:cNvSpPr>
            <a:spLocks noChangeShapeType="1"/>
          </p:cNvSpPr>
          <p:nvPr/>
        </p:nvSpPr>
        <p:spPr bwMode="auto">
          <a:xfrm flipH="1" flipV="1">
            <a:off x="3748577" y="5007861"/>
            <a:ext cx="1568" cy="107205"/>
          </a:xfrm>
          <a:prstGeom prst="line">
            <a:avLst/>
          </a:prstGeom>
          <a:noFill/>
          <a:ln w="9525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35" name="AutoShape 592"/>
          <p:cNvSpPr>
            <a:spLocks noChangeArrowheads="1"/>
          </p:cNvSpPr>
          <p:nvPr/>
        </p:nvSpPr>
        <p:spPr bwMode="auto">
          <a:xfrm>
            <a:off x="2134250" y="5007861"/>
            <a:ext cx="329134" cy="195651"/>
          </a:xfrm>
          <a:prstGeom prst="homePlate">
            <a:avLst>
              <a:gd name="adj" fmla="val 68748"/>
            </a:avLst>
          </a:prstGeom>
          <a:solidFill>
            <a:schemeClr val="tx1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36" name="AutoShape 593"/>
          <p:cNvSpPr>
            <a:spLocks noChangeArrowheads="1"/>
          </p:cNvSpPr>
          <p:nvPr/>
        </p:nvSpPr>
        <p:spPr bwMode="auto">
          <a:xfrm>
            <a:off x="4093384" y="5007861"/>
            <a:ext cx="357346" cy="192969"/>
          </a:xfrm>
          <a:prstGeom prst="homePlate">
            <a:avLst>
              <a:gd name="adj" fmla="val 79167"/>
            </a:avLst>
          </a:prstGeom>
          <a:solidFill>
            <a:schemeClr val="tx1"/>
          </a:solidFill>
          <a:ln w="635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139" name="AutoShape 596"/>
          <p:cNvSpPr>
            <a:spLocks noChangeArrowheads="1"/>
          </p:cNvSpPr>
          <p:nvPr/>
        </p:nvSpPr>
        <p:spPr bwMode="auto">
          <a:xfrm>
            <a:off x="5152882" y="5007861"/>
            <a:ext cx="131654" cy="195651"/>
          </a:xfrm>
          <a:prstGeom prst="homePlate">
            <a:avLst>
              <a:gd name="adj" fmla="val 28767"/>
            </a:avLst>
          </a:prstGeom>
          <a:solidFill>
            <a:schemeClr val="tx1"/>
          </a:solidFill>
          <a:ln w="63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800"/>
          </a:p>
        </p:txBody>
      </p:sp>
      <p:sp>
        <p:nvSpPr>
          <p:cNvPr id="207" name="206 CuadroTexto"/>
          <p:cNvSpPr txBox="1"/>
          <p:nvPr/>
        </p:nvSpPr>
        <p:spPr>
          <a:xfrm>
            <a:off x="3089936" y="5004599"/>
            <a:ext cx="28150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s-ES" sz="1000" b="1" i="1" dirty="0">
                <a:solidFill>
                  <a:schemeClr val="bg1"/>
                </a:solidFill>
                <a:latin typeface="Arial Narrow" pitchFamily="34" charset="0"/>
              </a:rPr>
              <a:t>hmu2</a:t>
            </a:r>
          </a:p>
          <a:p>
            <a:endParaRPr lang="es-ES" sz="1000" dirty="0"/>
          </a:p>
        </p:txBody>
      </p:sp>
      <p:sp>
        <p:nvSpPr>
          <p:cNvPr id="208" name="Text Box 506"/>
          <p:cNvSpPr txBox="1">
            <a:spLocks noChangeArrowheads="1"/>
          </p:cNvSpPr>
          <p:nvPr/>
        </p:nvSpPr>
        <p:spPr bwMode="auto">
          <a:xfrm>
            <a:off x="3158584" y="5218746"/>
            <a:ext cx="1396536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1000" b="1" i="1" dirty="0" smtClean="0">
                <a:latin typeface="Arial Narrow" pitchFamily="34" charset="0"/>
                <a:cs typeface="Arial" charset="0"/>
              </a:rPr>
              <a:t>H. </a:t>
            </a:r>
            <a:r>
              <a:rPr lang="es-ES" sz="1000" b="1" i="1" dirty="0" err="1" smtClean="0">
                <a:latin typeface="Arial Narrow" pitchFamily="34" charset="0"/>
                <a:cs typeface="Arial" charset="0"/>
              </a:rPr>
              <a:t>walsbyi</a:t>
            </a:r>
            <a:r>
              <a:rPr lang="es-ES" sz="1000" b="1" i="1" dirty="0" smtClean="0">
                <a:latin typeface="Arial Narrow" pitchFamily="34" charset="0"/>
                <a:cs typeface="Arial" charset="0"/>
              </a:rPr>
              <a:t> </a:t>
            </a:r>
            <a:r>
              <a:rPr lang="es-ES" sz="1000" b="1" dirty="0" smtClean="0">
                <a:latin typeface="Arial Narrow" pitchFamily="34" charset="0"/>
                <a:cs typeface="Arial" charset="0"/>
              </a:rPr>
              <a:t>HSBQ001 GI1</a:t>
            </a:r>
            <a:endParaRPr lang="es-ES" sz="1000" b="1" dirty="0">
              <a:latin typeface="Arial Narrow" pitchFamily="34" charset="0"/>
              <a:cs typeface="Arial" charset="0"/>
            </a:endParaRPr>
          </a:p>
        </p:txBody>
      </p:sp>
      <p:cxnSp>
        <p:nvCxnSpPr>
          <p:cNvPr id="210" name="209 Conector recto de flecha"/>
          <p:cNvCxnSpPr/>
          <p:nvPr/>
        </p:nvCxnSpPr>
        <p:spPr>
          <a:xfrm>
            <a:off x="828944" y="2242132"/>
            <a:ext cx="104395" cy="0"/>
          </a:xfrm>
          <a:prstGeom prst="straightConnector1">
            <a:avLst/>
          </a:prstGeom>
          <a:ln w="12700">
            <a:solidFill>
              <a:srgbClr val="FF000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210 Conector recto de flecha"/>
          <p:cNvCxnSpPr/>
          <p:nvPr/>
        </p:nvCxnSpPr>
        <p:spPr>
          <a:xfrm>
            <a:off x="1335676" y="2242132"/>
            <a:ext cx="104395" cy="0"/>
          </a:xfrm>
          <a:prstGeom prst="straightConnector1">
            <a:avLst/>
          </a:prstGeom>
          <a:ln w="12700">
            <a:solidFill>
              <a:srgbClr val="0070C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211 Conector recto de flecha"/>
          <p:cNvCxnSpPr/>
          <p:nvPr/>
        </p:nvCxnSpPr>
        <p:spPr>
          <a:xfrm>
            <a:off x="1802029" y="2242132"/>
            <a:ext cx="104395" cy="0"/>
          </a:xfrm>
          <a:prstGeom prst="straightConnector1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212 CuadroTexto"/>
          <p:cNvSpPr txBox="1"/>
          <p:nvPr/>
        </p:nvSpPr>
        <p:spPr>
          <a:xfrm>
            <a:off x="952491" y="2172883"/>
            <a:ext cx="81891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_tradnl" sz="900" b="1" dirty="0" smtClean="0">
                <a:latin typeface="Arial Narrow" panose="020B0606020202030204" pitchFamily="34" charset="0"/>
              </a:rPr>
              <a:t>45-49</a:t>
            </a:r>
            <a:endParaRPr lang="es-ES" sz="900" b="1" dirty="0">
              <a:latin typeface="Arial Narrow" panose="020B0606020202030204" pitchFamily="34" charset="0"/>
            </a:endParaRPr>
          </a:p>
        </p:txBody>
      </p:sp>
      <p:sp>
        <p:nvSpPr>
          <p:cNvPr id="214" name="213 CuadroTexto"/>
          <p:cNvSpPr txBox="1"/>
          <p:nvPr/>
        </p:nvSpPr>
        <p:spPr>
          <a:xfrm>
            <a:off x="1462136" y="2172883"/>
            <a:ext cx="46011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_tradnl" sz="900" b="1" dirty="0" smtClean="0">
                <a:latin typeface="Arial Narrow" panose="020B0606020202030204" pitchFamily="34" charset="0"/>
              </a:rPr>
              <a:t>50-52</a:t>
            </a:r>
            <a:endParaRPr lang="es-ES" sz="900" b="1" dirty="0">
              <a:latin typeface="Arial Narrow" panose="020B0606020202030204" pitchFamily="34" charset="0"/>
            </a:endParaRPr>
          </a:p>
        </p:txBody>
      </p:sp>
      <p:sp>
        <p:nvSpPr>
          <p:cNvPr id="215" name="214 CuadroTexto"/>
          <p:cNvSpPr txBox="1"/>
          <p:nvPr/>
        </p:nvSpPr>
        <p:spPr>
          <a:xfrm>
            <a:off x="1930653" y="2172883"/>
            <a:ext cx="460118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_tradnl" sz="900" b="1" dirty="0" smtClean="0">
                <a:latin typeface="Arial Narrow" panose="020B0606020202030204" pitchFamily="34" charset="0"/>
              </a:rPr>
              <a:t>53-55</a:t>
            </a:r>
            <a:endParaRPr lang="es-ES" sz="900" b="1" dirty="0">
              <a:latin typeface="Arial Narrow" panose="020B0606020202030204" pitchFamily="34" charset="0"/>
            </a:endParaRPr>
          </a:p>
        </p:txBody>
      </p:sp>
      <p:sp>
        <p:nvSpPr>
          <p:cNvPr id="216" name="215 Rectángulo"/>
          <p:cNvSpPr/>
          <p:nvPr/>
        </p:nvSpPr>
        <p:spPr>
          <a:xfrm>
            <a:off x="776995" y="2172883"/>
            <a:ext cx="1491513" cy="13849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9" name="AutoShape 69"/>
          <p:cNvSpPr>
            <a:spLocks noChangeArrowheads="1"/>
          </p:cNvSpPr>
          <p:nvPr/>
        </p:nvSpPr>
        <p:spPr bwMode="auto">
          <a:xfrm>
            <a:off x="5686018" y="1515317"/>
            <a:ext cx="811619" cy="826561"/>
          </a:xfrm>
          <a:custGeom>
            <a:avLst/>
            <a:gdLst>
              <a:gd name="G0" fmla="+- 8377 0 0"/>
              <a:gd name="G1" fmla="+- 7832312 0 0"/>
              <a:gd name="G2" fmla="+- 0 0 7832312"/>
              <a:gd name="T0" fmla="*/ 0 256 1"/>
              <a:gd name="T1" fmla="*/ 180 256 1"/>
              <a:gd name="G3" fmla="+- 7832312 T0 T1"/>
              <a:gd name="T2" fmla="*/ 0 256 1"/>
              <a:gd name="T3" fmla="*/ 90 256 1"/>
              <a:gd name="G4" fmla="+- 7832312 T2 T3"/>
              <a:gd name="G5" fmla="*/ G4 2 1"/>
              <a:gd name="T4" fmla="*/ 90 256 1"/>
              <a:gd name="T5" fmla="*/ 0 256 1"/>
              <a:gd name="G6" fmla="+- 7832312 T4 T5"/>
              <a:gd name="G7" fmla="*/ G6 2 1"/>
              <a:gd name="G8" fmla="abs 7832312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8377"/>
              <a:gd name="G18" fmla="*/ 8377 1 2"/>
              <a:gd name="G19" fmla="+- G18 5400 0"/>
              <a:gd name="G20" fmla="cos G19 7832312"/>
              <a:gd name="G21" fmla="sin G19 7832312"/>
              <a:gd name="G22" fmla="+- G20 10800 0"/>
              <a:gd name="G23" fmla="+- G21 10800 0"/>
              <a:gd name="G24" fmla="+- 10800 0 G20"/>
              <a:gd name="G25" fmla="+- 8377 10800 0"/>
              <a:gd name="G26" fmla="?: G9 G17 G25"/>
              <a:gd name="G27" fmla="?: G9 0 21600"/>
              <a:gd name="G28" fmla="cos 10800 7832312"/>
              <a:gd name="G29" fmla="sin 10800 7832312"/>
              <a:gd name="G30" fmla="sin 8377 7832312"/>
              <a:gd name="G31" fmla="+- G28 10800 0"/>
              <a:gd name="G32" fmla="+- G29 10800 0"/>
              <a:gd name="G33" fmla="+- G30 10800 0"/>
              <a:gd name="G34" fmla="?: G4 0 G31"/>
              <a:gd name="G35" fmla="?: 7832312 G34 0"/>
              <a:gd name="G36" fmla="?: G6 G35 G31"/>
              <a:gd name="G37" fmla="+- 21600 0 G36"/>
              <a:gd name="G38" fmla="?: G4 0 G33"/>
              <a:gd name="G39" fmla="?: 7832312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6076 w 21600"/>
              <a:gd name="T15" fmla="*/ 19144 h 21600"/>
              <a:gd name="T16" fmla="*/ 10800 w 21600"/>
              <a:gd name="T17" fmla="*/ 2423 h 21600"/>
              <a:gd name="T18" fmla="*/ 15524 w 21600"/>
              <a:gd name="T19" fmla="*/ 19144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6673" y="18090"/>
                </a:moveTo>
                <a:cubicBezTo>
                  <a:pt x="4046" y="16603"/>
                  <a:pt x="2423" y="13818"/>
                  <a:pt x="2423" y="10800"/>
                </a:cubicBezTo>
                <a:cubicBezTo>
                  <a:pt x="2423" y="6173"/>
                  <a:pt x="6173" y="2423"/>
                  <a:pt x="10800" y="2423"/>
                </a:cubicBezTo>
                <a:cubicBezTo>
                  <a:pt x="15426" y="2423"/>
                  <a:pt x="19177" y="6173"/>
                  <a:pt x="19177" y="10800"/>
                </a:cubicBezTo>
                <a:cubicBezTo>
                  <a:pt x="19177" y="13818"/>
                  <a:pt x="17553" y="16603"/>
                  <a:pt x="14926" y="18090"/>
                </a:cubicBezTo>
                <a:lnTo>
                  <a:pt x="16120" y="20198"/>
                </a:lnTo>
                <a:cubicBezTo>
                  <a:pt x="19506" y="18281"/>
                  <a:pt x="21600" y="14691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4691"/>
                  <a:pt x="2093" y="18281"/>
                  <a:pt x="5479" y="20198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sz="900">
              <a:latin typeface="Arial Narrow" pitchFamily="34" charset="0"/>
            </a:endParaRPr>
          </a:p>
        </p:txBody>
      </p:sp>
      <p:sp>
        <p:nvSpPr>
          <p:cNvPr id="220" name="Line 70"/>
          <p:cNvSpPr>
            <a:spLocks noChangeShapeType="1"/>
          </p:cNvSpPr>
          <p:nvPr/>
        </p:nvSpPr>
        <p:spPr bwMode="auto">
          <a:xfrm rot="931940" flipH="1" flipV="1">
            <a:off x="5760806" y="2148343"/>
            <a:ext cx="159430" cy="78241"/>
          </a:xfrm>
          <a:prstGeom prst="line">
            <a:avLst/>
          </a:prstGeom>
          <a:noFill/>
          <a:ln w="92075" cap="rnd">
            <a:solidFill>
              <a:schemeClr val="tx1"/>
            </a:solidFill>
            <a:miter lim="800000"/>
            <a:headEnd w="sm" len="med"/>
            <a:tailEnd type="stealth" w="med" len="sm"/>
          </a:ln>
          <a:effectLst/>
        </p:spPr>
        <p:txBody>
          <a:bodyPr/>
          <a:lstStyle/>
          <a:p>
            <a:endParaRPr lang="es-ES" sz="900">
              <a:latin typeface="Arial Narrow" pitchFamily="34" charset="0"/>
            </a:endParaRPr>
          </a:p>
        </p:txBody>
      </p:sp>
      <p:sp>
        <p:nvSpPr>
          <p:cNvPr id="221" name="Line 71"/>
          <p:cNvSpPr>
            <a:spLocks noChangeShapeType="1"/>
          </p:cNvSpPr>
          <p:nvPr/>
        </p:nvSpPr>
        <p:spPr bwMode="auto">
          <a:xfrm rot="6780000" flipH="1" flipV="1">
            <a:off x="6266377" y="2147387"/>
            <a:ext cx="156313" cy="73622"/>
          </a:xfrm>
          <a:prstGeom prst="line">
            <a:avLst/>
          </a:prstGeom>
          <a:noFill/>
          <a:ln w="92075" cap="rnd">
            <a:solidFill>
              <a:schemeClr val="tx1"/>
            </a:solidFill>
            <a:miter lim="800000"/>
            <a:headEnd w="sm" len="med"/>
            <a:tailEnd type="stealth" w="med" len="sm"/>
          </a:ln>
          <a:effectLst/>
        </p:spPr>
        <p:txBody>
          <a:bodyPr/>
          <a:lstStyle/>
          <a:p>
            <a:endParaRPr lang="es-ES" sz="900">
              <a:latin typeface="Arial Narrow" pitchFamily="34" charset="0"/>
            </a:endParaRPr>
          </a:p>
        </p:txBody>
      </p:sp>
      <p:sp>
        <p:nvSpPr>
          <p:cNvPr id="222" name="Text Box 72"/>
          <p:cNvSpPr txBox="1">
            <a:spLocks noChangeArrowheads="1"/>
          </p:cNvSpPr>
          <p:nvPr/>
        </p:nvSpPr>
        <p:spPr bwMode="auto">
          <a:xfrm>
            <a:off x="5660093" y="1770457"/>
            <a:ext cx="85904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ES" sz="700" b="1" dirty="0" smtClean="0">
                <a:latin typeface="Arial Narrow" pitchFamily="34" charset="0"/>
              </a:rPr>
              <a:t>FLAS CR30-2002</a:t>
            </a:r>
          </a:p>
          <a:p>
            <a:pPr algn="ctr"/>
            <a:r>
              <a:rPr lang="es-ES" sz="700" b="1" dirty="0" err="1" smtClean="0">
                <a:latin typeface="Arial Narrow" pitchFamily="34" charset="0"/>
              </a:rPr>
              <a:t>Fosmid-ends</a:t>
            </a:r>
            <a:r>
              <a:rPr lang="es-ES" sz="700" b="1" dirty="0" smtClean="0">
                <a:latin typeface="Arial Narrow" pitchFamily="34" charset="0"/>
              </a:rPr>
              <a:t> </a:t>
            </a:r>
          </a:p>
          <a:p>
            <a:pPr algn="ctr"/>
            <a:r>
              <a:rPr lang="es-ES" sz="700" b="1" dirty="0" smtClean="0">
                <a:latin typeface="Arial Narrow" pitchFamily="34" charset="0"/>
              </a:rPr>
              <a:t>(800 </a:t>
            </a:r>
            <a:r>
              <a:rPr lang="es-ES" sz="700" b="1" dirty="0" err="1" smtClean="0">
                <a:latin typeface="Arial Narrow" pitchFamily="34" charset="0"/>
              </a:rPr>
              <a:t>bp</a:t>
            </a:r>
            <a:r>
              <a:rPr lang="es-ES" sz="700" b="1" dirty="0" smtClean="0">
                <a:latin typeface="Arial Narrow" pitchFamily="34" charset="0"/>
              </a:rPr>
              <a:t>)</a:t>
            </a:r>
            <a:endParaRPr lang="es-ES" sz="700" b="1" dirty="0">
              <a:latin typeface="Arial Narrow" pitchFamily="34" charset="0"/>
            </a:endParaRPr>
          </a:p>
        </p:txBody>
      </p:sp>
      <p:sp>
        <p:nvSpPr>
          <p:cNvPr id="223" name="Text Box 72"/>
          <p:cNvSpPr txBox="1">
            <a:spLocks noChangeArrowheads="1"/>
          </p:cNvSpPr>
          <p:nvPr/>
        </p:nvSpPr>
        <p:spPr bwMode="auto">
          <a:xfrm>
            <a:off x="5804950" y="1319475"/>
            <a:ext cx="58060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" sz="900" b="1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35-40 Kb</a:t>
            </a:r>
            <a:endParaRPr lang="es-ES" sz="900" b="1" dirty="0">
              <a:solidFill>
                <a:schemeClr val="accent2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26" name="225 CuadroTexto"/>
          <p:cNvSpPr txBox="1"/>
          <p:nvPr/>
        </p:nvSpPr>
        <p:spPr>
          <a:xfrm>
            <a:off x="671939" y="6031955"/>
            <a:ext cx="56799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b="1" dirty="0" err="1" smtClean="0">
                <a:latin typeface="Arial Narrow" panose="020B0606020202030204" pitchFamily="34" charset="0"/>
              </a:rPr>
              <a:t>Additional</a:t>
            </a:r>
            <a:r>
              <a:rPr lang="es-ES_tradnl" sz="1100" b="1" dirty="0" smtClean="0">
                <a:latin typeface="Arial Narrow" panose="020B0606020202030204" pitchFamily="34" charset="0"/>
              </a:rPr>
              <a:t> file 1.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Schematic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representation</a:t>
            </a:r>
            <a:r>
              <a:rPr lang="es-ES_tradnl" sz="1100" dirty="0" smtClean="0">
                <a:latin typeface="Arial Narrow" panose="020B0606020202030204" pitchFamily="34" charset="0"/>
              </a:rPr>
              <a:t> of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the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strategy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followed</a:t>
            </a:r>
            <a:r>
              <a:rPr lang="es-ES_tradnl" sz="1100" dirty="0" smtClean="0">
                <a:latin typeface="Arial Narrow" panose="020B0606020202030204" pitchFamily="34" charset="0"/>
              </a:rPr>
              <a:t> to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select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the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eHwalsbyi</a:t>
            </a:r>
            <a:r>
              <a:rPr lang="sl-SI" sz="1100" dirty="0" smtClean="0">
                <a:latin typeface="Arial Narrow" panose="020B0606020202030204" pitchFamily="34" charset="0"/>
              </a:rPr>
              <a:t>GI1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fosmid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smtClean="0">
                <a:latin typeface="Arial Narrow" panose="020B0606020202030204" pitchFamily="34" charset="0"/>
              </a:rPr>
              <a:t>clones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from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the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environmental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library</a:t>
            </a:r>
            <a:r>
              <a:rPr lang="es-ES_tradnl" sz="1100" dirty="0" smtClean="0">
                <a:latin typeface="Arial Narrow" panose="020B0606020202030204" pitchFamily="34" charset="0"/>
              </a:rPr>
              <a:t> FLAS CR30-2002</a:t>
            </a:r>
            <a:r>
              <a:rPr lang="es-ES_tradnl" sz="1100" dirty="0" smtClean="0">
                <a:latin typeface="Arial Narrow" panose="020B0606020202030204" pitchFamily="34" charset="0"/>
              </a:rPr>
              <a:t>.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We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selected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fosmid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clones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whose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end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sequences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had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hits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inside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of</a:t>
            </a:r>
            <a:r>
              <a:rPr lang="sl-SI" sz="1100" dirty="0" smtClean="0">
                <a:latin typeface="Arial Narrow" panose="020B0606020202030204" pitchFamily="34" charset="0"/>
              </a:rPr>
              <a:t> or </a:t>
            </a:r>
            <a:r>
              <a:rPr lang="es-ES_tradnl" sz="1100" dirty="0" smtClean="0">
                <a:latin typeface="Arial Narrow" panose="020B0606020202030204" pitchFamily="34" charset="0"/>
              </a:rPr>
              <a:t>in </a:t>
            </a:r>
            <a:r>
              <a:rPr lang="es-ES_tradnl" sz="1100" dirty="0" err="1">
                <a:latin typeface="Arial Narrow" panose="020B0606020202030204" pitchFamily="34" charset="0"/>
              </a:rPr>
              <a:t>the</a:t>
            </a:r>
            <a:r>
              <a:rPr lang="es-ES_tradnl" sz="1100" dirty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neighbouring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area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>
                <a:latin typeface="Arial Narrow" panose="020B0606020202030204" pitchFamily="34" charset="0"/>
              </a:rPr>
              <a:t>of </a:t>
            </a:r>
            <a:r>
              <a:rPr lang="es-ES_tradnl" sz="1100" dirty="0" err="1">
                <a:latin typeface="Arial Narrow" panose="020B0606020202030204" pitchFamily="34" charset="0"/>
              </a:rPr>
              <a:t>the</a:t>
            </a:r>
            <a:r>
              <a:rPr lang="es-ES_tradnl" sz="1100" dirty="0">
                <a:latin typeface="Arial Narrow" panose="020B0606020202030204" pitchFamily="34" charset="0"/>
              </a:rPr>
              <a:t> GI1 of </a:t>
            </a:r>
            <a:r>
              <a:rPr lang="es-ES_tradnl" sz="1100" dirty="0" err="1">
                <a:latin typeface="Arial Narrow" panose="020B0606020202030204" pitchFamily="34" charset="0"/>
              </a:rPr>
              <a:t>the</a:t>
            </a:r>
            <a:r>
              <a:rPr lang="es-ES_tradnl" sz="1100" dirty="0">
                <a:latin typeface="Arial Narrow" panose="020B0606020202030204" pitchFamily="34" charset="0"/>
              </a:rPr>
              <a:t> </a:t>
            </a:r>
            <a:r>
              <a:rPr lang="es-ES_tradnl" sz="1100" i="1" dirty="0">
                <a:latin typeface="Arial Narrow" panose="020B0606020202030204" pitchFamily="34" charset="0"/>
              </a:rPr>
              <a:t>H. </a:t>
            </a:r>
            <a:r>
              <a:rPr lang="es-ES_tradnl" sz="1100" i="1" dirty="0" err="1">
                <a:latin typeface="Arial Narrow" panose="020B0606020202030204" pitchFamily="34" charset="0"/>
              </a:rPr>
              <a:t>walsbyi</a:t>
            </a:r>
            <a:r>
              <a:rPr lang="es-ES_tradnl" sz="1100" dirty="0">
                <a:latin typeface="Arial Narrow" panose="020B0606020202030204" pitchFamily="34" charset="0"/>
              </a:rPr>
              <a:t> </a:t>
            </a:r>
            <a:r>
              <a:rPr lang="es-ES_tradnl" sz="1100" dirty="0" smtClean="0">
                <a:latin typeface="Arial Narrow" panose="020B0606020202030204" pitchFamily="34" charset="0"/>
              </a:rPr>
              <a:t>HSBQ001</a:t>
            </a:r>
            <a:r>
              <a:rPr lang="sl-SI" sz="1100" dirty="0" smtClean="0">
                <a:latin typeface="Arial Narrow" panose="020B0606020202030204" pitchFamily="34" charset="0"/>
              </a:rPr>
              <a:t> (</a:t>
            </a:r>
            <a:r>
              <a:rPr lang="sl-SI" sz="1100" dirty="0" err="1" smtClean="0">
                <a:latin typeface="Arial Narrow" panose="020B0606020202030204" pitchFamily="34" charset="0"/>
              </a:rPr>
              <a:t>grey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rectangles</a:t>
            </a:r>
            <a:r>
              <a:rPr lang="sl-SI" sz="1100" dirty="0" smtClean="0">
                <a:latin typeface="Arial Narrow" panose="020B0606020202030204" pitchFamily="34" charset="0"/>
              </a:rPr>
              <a:t>)</a:t>
            </a:r>
            <a:r>
              <a:rPr lang="es-ES_tradnl" sz="1100" dirty="0" smtClean="0">
                <a:latin typeface="Arial Narrow" panose="020B0606020202030204" pitchFamily="34" charset="0"/>
              </a:rPr>
              <a:t>. </a:t>
            </a:r>
            <a:r>
              <a:rPr lang="sl-SI" sz="1100" dirty="0" err="1" smtClean="0">
                <a:latin typeface="Arial Narrow" panose="020B0606020202030204" pitchFamily="34" charset="0"/>
              </a:rPr>
              <a:t>The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arrows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>
                <a:latin typeface="Arial Narrow" panose="020B0606020202030204" pitchFamily="34" charset="0"/>
              </a:rPr>
              <a:t>indicate</a:t>
            </a:r>
            <a:r>
              <a:rPr lang="es-ES_tradnl" sz="1100" dirty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fosmid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end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position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with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respect</a:t>
            </a:r>
            <a:r>
              <a:rPr lang="sl-SI" sz="1100" dirty="0" smtClean="0">
                <a:latin typeface="Arial Narrow" panose="020B0606020202030204" pitchFamily="34" charset="0"/>
              </a:rPr>
              <a:t> to </a:t>
            </a:r>
            <a:r>
              <a:rPr lang="sl-SI" sz="1100" dirty="0" err="1" smtClean="0">
                <a:latin typeface="Arial Narrow" panose="020B0606020202030204" pitchFamily="34" charset="0"/>
              </a:rPr>
              <a:t>the</a:t>
            </a:r>
            <a:r>
              <a:rPr lang="sl-SI" sz="1100" dirty="0" smtClean="0">
                <a:latin typeface="Arial Narrow" panose="020B0606020202030204" pitchFamily="34" charset="0"/>
              </a:rPr>
              <a:t> reference genome (x-</a:t>
            </a:r>
            <a:r>
              <a:rPr lang="sl-SI" sz="1100" dirty="0" err="1" smtClean="0">
                <a:latin typeface="Arial Narrow" panose="020B0606020202030204" pitchFamily="34" charset="0"/>
              </a:rPr>
              <a:t>axis</a:t>
            </a:r>
            <a:r>
              <a:rPr lang="sl-SI" sz="1100" dirty="0" smtClean="0">
                <a:latin typeface="Arial Narrow" panose="020B0606020202030204" pitchFamily="34" charset="0"/>
              </a:rPr>
              <a:t>) </a:t>
            </a:r>
            <a:r>
              <a:rPr lang="es-ES_tradnl" sz="1100" dirty="0" smtClean="0">
                <a:latin typeface="Arial Narrow" panose="020B0606020202030204" pitchFamily="34" charset="0"/>
              </a:rPr>
              <a:t>and </a:t>
            </a:r>
            <a:r>
              <a:rPr lang="es-ES_tradnl" sz="1100" dirty="0" smtClean="0">
                <a:latin typeface="Arial Narrow" panose="020B0606020202030204" pitchFamily="34" charset="0"/>
              </a:rPr>
              <a:t>are placed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according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smtClean="0">
                <a:latin typeface="Arial Narrow" panose="020B0606020202030204" pitchFamily="34" charset="0"/>
              </a:rPr>
              <a:t>to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their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similarity</a:t>
            </a:r>
            <a:r>
              <a:rPr lang="es-ES_tradnl" sz="1100" dirty="0" smtClean="0">
                <a:latin typeface="Arial Narrow" panose="020B0606020202030204" pitchFamily="34" charset="0"/>
              </a:rPr>
              <a:t> </a:t>
            </a:r>
            <a:r>
              <a:rPr lang="es-ES_tradnl" sz="1100" dirty="0">
                <a:latin typeface="Arial Narrow" panose="020B0606020202030204" pitchFamily="34" charset="0"/>
              </a:rPr>
              <a:t>(y </a:t>
            </a:r>
            <a:r>
              <a:rPr lang="es-ES_tradnl" sz="1100" dirty="0" err="1" smtClean="0">
                <a:latin typeface="Arial Narrow" panose="020B0606020202030204" pitchFamily="34" charset="0"/>
              </a:rPr>
              <a:t>axes</a:t>
            </a:r>
            <a:r>
              <a:rPr lang="es-ES_tradnl" sz="1100" dirty="0" smtClean="0">
                <a:latin typeface="Arial Narrow" panose="020B0606020202030204" pitchFamily="34" charset="0"/>
              </a:rPr>
              <a:t>). 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The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color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coding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refers</a:t>
            </a:r>
            <a:r>
              <a:rPr lang="sl-SI" sz="1100" dirty="0" smtClean="0">
                <a:latin typeface="Arial Narrow" panose="020B0606020202030204" pitchFamily="34" charset="0"/>
              </a:rPr>
              <a:t> to </a:t>
            </a:r>
            <a:r>
              <a:rPr lang="sl-SI" sz="1100" dirty="0" err="1" smtClean="0">
                <a:latin typeface="Arial Narrow" panose="020B0606020202030204" pitchFamily="34" charset="0"/>
              </a:rPr>
              <a:t>the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fosmid</a:t>
            </a:r>
            <a:r>
              <a:rPr lang="sl-SI" sz="1100" dirty="0" smtClean="0">
                <a:latin typeface="Arial Narrow" panose="020B0606020202030204" pitchFamily="34" charset="0"/>
              </a:rPr>
              <a:t> </a:t>
            </a:r>
            <a:r>
              <a:rPr lang="sl-SI" sz="1100" dirty="0" err="1" smtClean="0">
                <a:latin typeface="Arial Narrow" panose="020B0606020202030204" pitchFamily="34" charset="0"/>
              </a:rPr>
              <a:t>clone</a:t>
            </a:r>
            <a:r>
              <a:rPr lang="sl-SI" sz="1100" dirty="0" smtClean="0">
                <a:latin typeface="Arial Narrow" panose="020B0606020202030204" pitchFamily="34" charset="0"/>
              </a:rPr>
              <a:t> GC </a:t>
            </a:r>
            <a:r>
              <a:rPr lang="sl-SI" sz="1100" dirty="0" err="1" smtClean="0">
                <a:latin typeface="Arial Narrow" panose="020B0606020202030204" pitchFamily="34" charset="0"/>
              </a:rPr>
              <a:t>content</a:t>
            </a:r>
            <a:r>
              <a:rPr lang="sl-SI" sz="1100" dirty="0" smtClean="0">
                <a:latin typeface="Arial Narrow" panose="020B0606020202030204" pitchFamily="34" charset="0"/>
              </a:rPr>
              <a:t>. </a:t>
            </a:r>
            <a:endParaRPr lang="es-ES" sz="1100" dirty="0">
              <a:latin typeface="Arial Narrow" panose="020B0606020202030204" pitchFamily="34" charset="0"/>
            </a:endParaRPr>
          </a:p>
        </p:txBody>
      </p:sp>
      <p:sp>
        <p:nvSpPr>
          <p:cNvPr id="140" name="AutoShape 64"/>
          <p:cNvSpPr>
            <a:spLocks noChangeArrowheads="1"/>
          </p:cNvSpPr>
          <p:nvPr/>
        </p:nvSpPr>
        <p:spPr bwMode="auto">
          <a:xfrm>
            <a:off x="2011368" y="2425700"/>
            <a:ext cx="3546513" cy="3086286"/>
          </a:xfrm>
          <a:prstGeom prst="roundRect">
            <a:avLst>
              <a:gd name="adj" fmla="val 0"/>
            </a:avLst>
          </a:prstGeom>
          <a:noFill/>
          <a:ln w="3175" algn="ctr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cxnSp>
        <p:nvCxnSpPr>
          <p:cNvPr id="193" name="176 Conector recto de flecha"/>
          <p:cNvCxnSpPr/>
          <p:nvPr/>
        </p:nvCxnSpPr>
        <p:spPr>
          <a:xfrm rot="10800000">
            <a:off x="5581623" y="4523347"/>
            <a:ext cx="104395" cy="0"/>
          </a:xfrm>
          <a:prstGeom prst="straightConnector1">
            <a:avLst/>
          </a:prstGeom>
          <a:ln w="28575">
            <a:solidFill>
              <a:srgbClr val="0070C0"/>
            </a:solidFill>
            <a:headEnd w="sm" len="sm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2388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4266</TotalTime>
  <Words>134</Words>
  <Application>Microsoft Office PowerPoint</Application>
  <PresentationFormat>On-screen Show (4:3)</PresentationFormat>
  <Paragraphs>33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</dc:creator>
  <cp:lastModifiedBy>Lejla Pašić</cp:lastModifiedBy>
  <cp:revision>39</cp:revision>
  <cp:lastPrinted>2015-06-04T18:47:05Z</cp:lastPrinted>
  <dcterms:created xsi:type="dcterms:W3CDTF">2014-10-21T20:24:47Z</dcterms:created>
  <dcterms:modified xsi:type="dcterms:W3CDTF">2015-06-08T08:36:55Z</dcterms:modified>
</cp:coreProperties>
</file>