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25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59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42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38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34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40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23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74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67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28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68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16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23A92-9AE2-4633-87F2-847D816529B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4F135-CE89-4056-B138-3C83EB3EC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42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425525" y="228601"/>
            <a:ext cx="5987468" cy="8647175"/>
            <a:chOff x="425525" y="228601"/>
            <a:chExt cx="5987468" cy="9183385"/>
          </a:xfrm>
        </p:grpSpPr>
        <p:pic>
          <p:nvPicPr>
            <p:cNvPr id="155" name="Picture 2" descr="http://www.learnnc.org/lp/media/authors/walbert/venn/Edwards-Venn-six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384" y="502574"/>
              <a:ext cx="5861609" cy="417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" name="ZoneTexte 155"/>
            <p:cNvSpPr txBox="1"/>
            <p:nvPr/>
          </p:nvSpPr>
          <p:spPr>
            <a:xfrm>
              <a:off x="4280086" y="228601"/>
              <a:ext cx="684563" cy="318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UT</a:t>
              </a:r>
              <a:endParaRPr lang="fr-F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ZoneTexte 156"/>
            <p:cNvSpPr txBox="1"/>
            <p:nvPr/>
          </p:nvSpPr>
          <p:spPr>
            <a:xfrm>
              <a:off x="2723816" y="540674"/>
              <a:ext cx="7458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 HAT</a:t>
              </a:r>
              <a:endParaRPr lang="fr-FR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ZoneTexte 157"/>
            <p:cNvSpPr txBox="1"/>
            <p:nvPr/>
          </p:nvSpPr>
          <p:spPr>
            <a:xfrm>
              <a:off x="1873449" y="955356"/>
              <a:ext cx="799477" cy="318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FF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 HAT</a:t>
              </a:r>
              <a:endParaRPr lang="fr-FR" sz="1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ZoneTexte 158"/>
            <p:cNvSpPr txBox="1"/>
            <p:nvPr/>
          </p:nvSpPr>
          <p:spPr>
            <a:xfrm>
              <a:off x="425525" y="1368721"/>
              <a:ext cx="799477" cy="318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 HAT</a:t>
              </a:r>
              <a:endParaRPr lang="fr-FR" sz="1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ZoneTexte 159"/>
            <p:cNvSpPr txBox="1"/>
            <p:nvPr/>
          </p:nvSpPr>
          <p:spPr>
            <a:xfrm>
              <a:off x="671772" y="4312445"/>
              <a:ext cx="799477" cy="318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 HAT</a:t>
              </a:r>
              <a:endParaRPr lang="fr-FR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Ellipse 160"/>
            <p:cNvSpPr/>
            <p:nvPr/>
          </p:nvSpPr>
          <p:spPr bwMode="auto">
            <a:xfrm>
              <a:off x="2390500" y="1402751"/>
              <a:ext cx="2183376" cy="2288991"/>
            </a:xfrm>
            <a:prstGeom prst="ellipse">
              <a:avLst/>
            </a:prstGeom>
            <a:noFill/>
            <a:ln w="571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2" name="ZoneTexte 161"/>
            <p:cNvSpPr txBox="1"/>
            <p:nvPr/>
          </p:nvSpPr>
          <p:spPr>
            <a:xfrm>
              <a:off x="2185152" y="713104"/>
              <a:ext cx="799477" cy="318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73 HAT</a:t>
              </a:r>
              <a:endParaRPr lang="fr-FR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4390077" y="820577"/>
              <a:ext cx="57457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581</a:t>
              </a:r>
              <a:endParaRPr lang="fr-FR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896675" y="3970960"/>
              <a:ext cx="57457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1,121</a:t>
              </a:r>
              <a:endParaRPr lang="fr-FR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5" name="ZoneTexte 164"/>
            <p:cNvSpPr txBox="1"/>
            <p:nvPr/>
          </p:nvSpPr>
          <p:spPr>
            <a:xfrm>
              <a:off x="1298876" y="1742673"/>
              <a:ext cx="57457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smtClean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877</a:t>
              </a:r>
              <a:endParaRPr lang="fr-FR" sz="13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ZoneTexte 165"/>
            <p:cNvSpPr txBox="1"/>
            <p:nvPr/>
          </p:nvSpPr>
          <p:spPr>
            <a:xfrm rot="1863315">
              <a:off x="2755853" y="1495781"/>
              <a:ext cx="37721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628</a:t>
              </a:r>
              <a:endParaRPr lang="fr-FR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ZoneTexte 166"/>
            <p:cNvSpPr txBox="1"/>
            <p:nvPr/>
          </p:nvSpPr>
          <p:spPr>
            <a:xfrm rot="1863315">
              <a:off x="2534647" y="1525627"/>
              <a:ext cx="39134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311</a:t>
              </a:r>
              <a:endParaRPr lang="fr-FR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ZoneTexte 167"/>
            <p:cNvSpPr txBox="1"/>
            <p:nvPr/>
          </p:nvSpPr>
          <p:spPr>
            <a:xfrm>
              <a:off x="3506129" y="2651117"/>
              <a:ext cx="57457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339</a:t>
              </a:r>
              <a:endParaRPr lang="fr-FR" sz="1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ZoneTexte 168"/>
            <p:cNvSpPr txBox="1"/>
            <p:nvPr/>
          </p:nvSpPr>
          <p:spPr>
            <a:xfrm>
              <a:off x="3011102" y="954738"/>
              <a:ext cx="4837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917</a:t>
              </a:r>
              <a:endParaRPr lang="fr-FR" sz="13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ZoneTexte 169"/>
            <p:cNvSpPr txBox="1"/>
            <p:nvPr/>
          </p:nvSpPr>
          <p:spPr>
            <a:xfrm>
              <a:off x="5079564" y="4007652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122</a:t>
              </a:r>
            </a:p>
          </p:txBody>
        </p:sp>
        <p:sp>
          <p:nvSpPr>
            <p:cNvPr id="171" name="ZoneTexte 170"/>
            <p:cNvSpPr txBox="1"/>
            <p:nvPr/>
          </p:nvSpPr>
          <p:spPr>
            <a:xfrm>
              <a:off x="5079564" y="3014494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ZoneTexte 171"/>
            <p:cNvSpPr txBox="1"/>
            <p:nvPr/>
          </p:nvSpPr>
          <p:spPr>
            <a:xfrm>
              <a:off x="5079564" y="1877213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ZoneTexte 172"/>
            <p:cNvSpPr txBox="1"/>
            <p:nvPr/>
          </p:nvSpPr>
          <p:spPr>
            <a:xfrm>
              <a:off x="3385395" y="954738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61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ZoneTexte 173"/>
            <p:cNvSpPr txBox="1"/>
            <p:nvPr/>
          </p:nvSpPr>
          <p:spPr>
            <a:xfrm>
              <a:off x="4073755" y="1486133"/>
              <a:ext cx="3622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ZoneTexte 174"/>
            <p:cNvSpPr txBox="1"/>
            <p:nvPr/>
          </p:nvSpPr>
          <p:spPr>
            <a:xfrm>
              <a:off x="3816513" y="1493422"/>
              <a:ext cx="3323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ZoneTexte 175"/>
            <p:cNvSpPr txBox="1"/>
            <p:nvPr/>
          </p:nvSpPr>
          <p:spPr>
            <a:xfrm>
              <a:off x="3029537" y="3909805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ZoneTexte 176"/>
            <p:cNvSpPr txBox="1"/>
            <p:nvPr/>
          </p:nvSpPr>
          <p:spPr>
            <a:xfrm>
              <a:off x="1298876" y="3014494"/>
              <a:ext cx="574573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59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ZoneTexte 177"/>
            <p:cNvSpPr txBox="1"/>
            <p:nvPr/>
          </p:nvSpPr>
          <p:spPr>
            <a:xfrm>
              <a:off x="2748982" y="3414844"/>
              <a:ext cx="394774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134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ZoneTexte 178"/>
            <p:cNvSpPr txBox="1"/>
            <p:nvPr/>
          </p:nvSpPr>
          <p:spPr>
            <a:xfrm>
              <a:off x="3217966" y="1197531"/>
              <a:ext cx="3292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ZoneTexte 179"/>
            <p:cNvSpPr txBox="1"/>
            <p:nvPr/>
          </p:nvSpPr>
          <p:spPr>
            <a:xfrm>
              <a:off x="3877230" y="1680107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ZoneTexte 180"/>
            <p:cNvSpPr txBox="1"/>
            <p:nvPr/>
          </p:nvSpPr>
          <p:spPr>
            <a:xfrm>
              <a:off x="2766796" y="1660963"/>
              <a:ext cx="3233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ZoneTexte 181"/>
            <p:cNvSpPr txBox="1"/>
            <p:nvPr/>
          </p:nvSpPr>
          <p:spPr>
            <a:xfrm>
              <a:off x="2618736" y="1857655"/>
              <a:ext cx="3482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ZoneTexte 182"/>
            <p:cNvSpPr txBox="1"/>
            <p:nvPr/>
          </p:nvSpPr>
          <p:spPr>
            <a:xfrm>
              <a:off x="2421167" y="1649589"/>
              <a:ext cx="3979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613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ZoneTexte 183"/>
            <p:cNvSpPr txBox="1"/>
            <p:nvPr/>
          </p:nvSpPr>
          <p:spPr>
            <a:xfrm>
              <a:off x="1940844" y="2227176"/>
              <a:ext cx="3724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72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ZoneTexte 184"/>
            <p:cNvSpPr txBox="1"/>
            <p:nvPr/>
          </p:nvSpPr>
          <p:spPr>
            <a:xfrm>
              <a:off x="4035780" y="1816058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ZoneTexte 185"/>
            <p:cNvSpPr txBox="1"/>
            <p:nvPr/>
          </p:nvSpPr>
          <p:spPr>
            <a:xfrm>
              <a:off x="1940844" y="2748963"/>
              <a:ext cx="31172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ZoneTexte 186"/>
            <p:cNvSpPr txBox="1"/>
            <p:nvPr/>
          </p:nvSpPr>
          <p:spPr>
            <a:xfrm>
              <a:off x="2975322" y="1455220"/>
              <a:ext cx="3274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93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ZoneTexte 187"/>
            <p:cNvSpPr txBox="1"/>
            <p:nvPr/>
          </p:nvSpPr>
          <p:spPr>
            <a:xfrm>
              <a:off x="3634750" y="1450456"/>
              <a:ext cx="3284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ZoneTexte 188"/>
            <p:cNvSpPr txBox="1"/>
            <p:nvPr/>
          </p:nvSpPr>
          <p:spPr>
            <a:xfrm>
              <a:off x="3472692" y="1740354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ZoneTexte 189"/>
            <p:cNvSpPr txBox="1"/>
            <p:nvPr/>
          </p:nvSpPr>
          <p:spPr>
            <a:xfrm>
              <a:off x="3141089" y="1740354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ZoneTexte 190"/>
            <p:cNvSpPr txBox="1"/>
            <p:nvPr/>
          </p:nvSpPr>
          <p:spPr>
            <a:xfrm>
              <a:off x="3396272" y="1197607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ZoneTexte 191"/>
            <p:cNvSpPr txBox="1"/>
            <p:nvPr/>
          </p:nvSpPr>
          <p:spPr>
            <a:xfrm>
              <a:off x="4729570" y="2724502"/>
              <a:ext cx="3115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ZoneTexte 192"/>
            <p:cNvSpPr txBox="1"/>
            <p:nvPr/>
          </p:nvSpPr>
          <p:spPr>
            <a:xfrm>
              <a:off x="4729570" y="2231293"/>
              <a:ext cx="3115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ZoneTexte 193"/>
            <p:cNvSpPr txBox="1"/>
            <p:nvPr/>
          </p:nvSpPr>
          <p:spPr>
            <a:xfrm>
              <a:off x="4271889" y="2104335"/>
              <a:ext cx="35538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ZoneTexte 194"/>
            <p:cNvSpPr txBox="1"/>
            <p:nvPr/>
          </p:nvSpPr>
          <p:spPr>
            <a:xfrm>
              <a:off x="4210673" y="1921851"/>
              <a:ext cx="3393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ZoneTexte 195"/>
            <p:cNvSpPr txBox="1"/>
            <p:nvPr/>
          </p:nvSpPr>
          <p:spPr>
            <a:xfrm>
              <a:off x="4244109" y="2794986"/>
              <a:ext cx="3494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ZoneTexte 196"/>
            <p:cNvSpPr txBox="1"/>
            <p:nvPr/>
          </p:nvSpPr>
          <p:spPr>
            <a:xfrm>
              <a:off x="4008812" y="3089835"/>
              <a:ext cx="3188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ZoneTexte 197"/>
            <p:cNvSpPr txBox="1"/>
            <p:nvPr/>
          </p:nvSpPr>
          <p:spPr>
            <a:xfrm>
              <a:off x="4217705" y="2976675"/>
              <a:ext cx="3323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9" name="ZoneTexte 198"/>
            <p:cNvSpPr txBox="1"/>
            <p:nvPr/>
          </p:nvSpPr>
          <p:spPr>
            <a:xfrm>
              <a:off x="4050401" y="3400615"/>
              <a:ext cx="3331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ZoneTexte 199"/>
            <p:cNvSpPr txBox="1"/>
            <p:nvPr/>
          </p:nvSpPr>
          <p:spPr>
            <a:xfrm>
              <a:off x="3865666" y="3236306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ZoneTexte 200"/>
            <p:cNvSpPr txBox="1"/>
            <p:nvPr/>
          </p:nvSpPr>
          <p:spPr>
            <a:xfrm>
              <a:off x="3806158" y="3376371"/>
              <a:ext cx="3158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44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ZoneTexte 201"/>
            <p:cNvSpPr txBox="1"/>
            <p:nvPr/>
          </p:nvSpPr>
          <p:spPr>
            <a:xfrm>
              <a:off x="3636218" y="3412703"/>
              <a:ext cx="3409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ZoneTexte 202"/>
            <p:cNvSpPr txBox="1"/>
            <p:nvPr/>
          </p:nvSpPr>
          <p:spPr>
            <a:xfrm>
              <a:off x="2987098" y="3412703"/>
              <a:ext cx="3229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ZoneTexte 203"/>
            <p:cNvSpPr txBox="1"/>
            <p:nvPr/>
          </p:nvSpPr>
          <p:spPr>
            <a:xfrm>
              <a:off x="3482188" y="3238718"/>
              <a:ext cx="3390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ZoneTexte 204"/>
            <p:cNvSpPr txBox="1"/>
            <p:nvPr/>
          </p:nvSpPr>
          <p:spPr>
            <a:xfrm>
              <a:off x="3140547" y="3238718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ZoneTexte 205"/>
            <p:cNvSpPr txBox="1"/>
            <p:nvPr/>
          </p:nvSpPr>
          <p:spPr>
            <a:xfrm>
              <a:off x="3549109" y="3909805"/>
              <a:ext cx="3409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ZoneTexte 206"/>
            <p:cNvSpPr txBox="1"/>
            <p:nvPr/>
          </p:nvSpPr>
          <p:spPr>
            <a:xfrm>
              <a:off x="2996625" y="2651117"/>
              <a:ext cx="3429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ZoneTexte 207"/>
            <p:cNvSpPr txBox="1"/>
            <p:nvPr/>
          </p:nvSpPr>
          <p:spPr>
            <a:xfrm>
              <a:off x="3011101" y="2228880"/>
              <a:ext cx="3284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ZoneTexte 208"/>
            <p:cNvSpPr txBox="1"/>
            <p:nvPr/>
          </p:nvSpPr>
          <p:spPr>
            <a:xfrm>
              <a:off x="3621750" y="2228880"/>
              <a:ext cx="4025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ZoneTexte 209"/>
            <p:cNvSpPr txBox="1"/>
            <p:nvPr/>
          </p:nvSpPr>
          <p:spPr>
            <a:xfrm>
              <a:off x="2388714" y="2787927"/>
              <a:ext cx="3256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ZoneTexte 210"/>
            <p:cNvSpPr txBox="1"/>
            <p:nvPr/>
          </p:nvSpPr>
          <p:spPr>
            <a:xfrm>
              <a:off x="2644642" y="3043024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ZoneTexte 211"/>
            <p:cNvSpPr txBox="1"/>
            <p:nvPr/>
          </p:nvSpPr>
          <p:spPr>
            <a:xfrm>
              <a:off x="2812117" y="3242741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3" name="ZoneTexte 212"/>
            <p:cNvSpPr txBox="1"/>
            <p:nvPr/>
          </p:nvSpPr>
          <p:spPr>
            <a:xfrm>
              <a:off x="2570609" y="3384260"/>
              <a:ext cx="3178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ZoneTexte 213"/>
            <p:cNvSpPr txBox="1"/>
            <p:nvPr/>
          </p:nvSpPr>
          <p:spPr>
            <a:xfrm>
              <a:off x="2436784" y="3255202"/>
              <a:ext cx="3416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" name="ZoneTexte 214"/>
            <p:cNvSpPr txBox="1"/>
            <p:nvPr/>
          </p:nvSpPr>
          <p:spPr>
            <a:xfrm>
              <a:off x="2383145" y="2116743"/>
              <a:ext cx="3327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6" name="ZoneTexte 215"/>
            <p:cNvSpPr txBox="1"/>
            <p:nvPr/>
          </p:nvSpPr>
          <p:spPr>
            <a:xfrm>
              <a:off x="2132471" y="2371551"/>
              <a:ext cx="3299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7" name="ZoneTexte 216"/>
            <p:cNvSpPr txBox="1"/>
            <p:nvPr/>
          </p:nvSpPr>
          <p:spPr>
            <a:xfrm>
              <a:off x="2153809" y="2553269"/>
              <a:ext cx="3189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8" name="ZoneTexte 217"/>
            <p:cNvSpPr txBox="1"/>
            <p:nvPr/>
          </p:nvSpPr>
          <p:spPr>
            <a:xfrm>
              <a:off x="3391316" y="3691742"/>
              <a:ext cx="325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9" name="ZoneTexte 218"/>
            <p:cNvSpPr txBox="1"/>
            <p:nvPr/>
          </p:nvSpPr>
          <p:spPr>
            <a:xfrm>
              <a:off x="3257453" y="3691742"/>
              <a:ext cx="244306" cy="195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0" name="ZoneTexte 219"/>
            <p:cNvSpPr txBox="1"/>
            <p:nvPr/>
          </p:nvSpPr>
          <p:spPr>
            <a:xfrm>
              <a:off x="4199225" y="3267835"/>
              <a:ext cx="3365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1" name="ZoneTexte 220"/>
            <p:cNvSpPr txBox="1"/>
            <p:nvPr/>
          </p:nvSpPr>
          <p:spPr>
            <a:xfrm>
              <a:off x="4501496" y="2382192"/>
              <a:ext cx="3390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2" name="ZoneTexte 221"/>
            <p:cNvSpPr txBox="1"/>
            <p:nvPr/>
          </p:nvSpPr>
          <p:spPr>
            <a:xfrm>
              <a:off x="2417490" y="1928984"/>
              <a:ext cx="3708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3" name="ZoneTexte 222"/>
            <p:cNvSpPr txBox="1"/>
            <p:nvPr/>
          </p:nvSpPr>
          <p:spPr>
            <a:xfrm>
              <a:off x="2433994" y="2940460"/>
              <a:ext cx="3137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46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4" name="ZoneTexte 223"/>
            <p:cNvSpPr txBox="1"/>
            <p:nvPr/>
          </p:nvSpPr>
          <p:spPr>
            <a:xfrm>
              <a:off x="4202160" y="1611840"/>
              <a:ext cx="3267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5" name="ZoneTexte 224"/>
            <p:cNvSpPr txBox="1"/>
            <p:nvPr/>
          </p:nvSpPr>
          <p:spPr>
            <a:xfrm>
              <a:off x="4514634" y="2533399"/>
              <a:ext cx="3211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  <a:endParaRPr lang="fr-FR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Zone de texte 2"/>
            <p:cNvSpPr txBox="1">
              <a:spLocks noChangeArrowheads="1"/>
            </p:cNvSpPr>
            <p:nvPr/>
          </p:nvSpPr>
          <p:spPr bwMode="auto">
            <a:xfrm>
              <a:off x="549556" y="378954"/>
              <a:ext cx="820463" cy="5417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>
                  <a:latin typeface="Times New Roman"/>
                  <a:ea typeface="Times New Roman"/>
                  <a:cs typeface="Times New Roman"/>
                </a:rPr>
                <a:t>A</a:t>
              </a:r>
              <a:endParaRPr lang="fr-FR" sz="1200" b="1" dirty="0" smtClean="0">
                <a:effectLst/>
                <a:latin typeface="Times New Roman"/>
                <a:ea typeface="Times New Roman"/>
                <a:cs typeface="Times New Roman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200" b="1" dirty="0" smtClean="0">
                  <a:effectLst/>
                  <a:latin typeface="Times New Roman"/>
                  <a:ea typeface="Times New Roman"/>
                  <a:cs typeface="Times New Roman"/>
                </a:rPr>
                <a:t>Total</a:t>
              </a:r>
              <a:r>
                <a:rPr lang="fr-FR" sz="1200" b="1" dirty="0">
                  <a:effectLst/>
                  <a:latin typeface="Times New Roman"/>
                  <a:ea typeface="Times New Roman"/>
                  <a:cs typeface="Times New Roman"/>
                </a:rPr>
                <a:t>= 7,214</a:t>
              </a:r>
              <a:endParaRPr lang="fr-FR" sz="1100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grpSp>
          <p:nvGrpSpPr>
            <p:cNvPr id="226" name="Groupe 225"/>
            <p:cNvGrpSpPr/>
            <p:nvPr/>
          </p:nvGrpSpPr>
          <p:grpSpPr>
            <a:xfrm>
              <a:off x="466286" y="4966529"/>
              <a:ext cx="5946707" cy="4445457"/>
              <a:chOff x="609600" y="533400"/>
              <a:chExt cx="7940598" cy="5600161"/>
            </a:xfrm>
          </p:grpSpPr>
          <p:pic>
            <p:nvPicPr>
              <p:cNvPr id="227" name="Picture 2" descr="http://www.learnnc.org/lp/media/authors/walbert/venn/Edwards-Venn-six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6514" y="878112"/>
                <a:ext cx="7773684" cy="52554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8" name="ZoneTexte 227"/>
              <p:cNvSpPr txBox="1"/>
              <p:nvPr/>
            </p:nvSpPr>
            <p:spPr>
              <a:xfrm>
                <a:off x="5721531" y="533400"/>
                <a:ext cx="907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UT</a:t>
                </a:r>
                <a:endParaRPr lang="fr-FR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ZoneTexte 228"/>
              <p:cNvSpPr txBox="1"/>
              <p:nvPr/>
            </p:nvSpPr>
            <p:spPr>
              <a:xfrm>
                <a:off x="3657599" y="878111"/>
                <a:ext cx="1022529" cy="387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 HAT</a:t>
                </a:r>
                <a:endParaRPr lang="fr-FR" sz="1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0" name="ZoneTexte 229"/>
              <p:cNvSpPr txBox="1"/>
              <p:nvPr/>
            </p:nvSpPr>
            <p:spPr>
              <a:xfrm>
                <a:off x="2529841" y="1447800"/>
                <a:ext cx="10602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 HAT</a:t>
                </a:r>
                <a:endParaRPr lang="fr-FR" sz="1400" b="1" dirty="0">
                  <a:solidFill>
                    <a:srgbClr val="FF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ZoneTexte 230"/>
              <p:cNvSpPr txBox="1"/>
              <p:nvPr/>
            </p:nvSpPr>
            <p:spPr>
              <a:xfrm>
                <a:off x="609600" y="1967895"/>
                <a:ext cx="10602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 HAT</a:t>
                </a:r>
                <a:endParaRPr lang="fr-FR" sz="1400" b="1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ZoneTexte 231"/>
              <p:cNvSpPr txBox="1"/>
              <p:nvPr/>
            </p:nvSpPr>
            <p:spPr>
              <a:xfrm>
                <a:off x="936171" y="5676249"/>
                <a:ext cx="106027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 HAT</a:t>
                </a:r>
                <a:endParaRPr lang="fr-FR" sz="1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Ellipse 232"/>
              <p:cNvSpPr/>
              <p:nvPr/>
            </p:nvSpPr>
            <p:spPr bwMode="auto">
              <a:xfrm>
                <a:off x="3215556" y="2010711"/>
                <a:ext cx="2895600" cy="2880000"/>
              </a:xfrm>
              <a:prstGeom prst="ellipse">
                <a:avLst/>
              </a:prstGeom>
              <a:noFill/>
              <a:ln w="5715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34" name="ZoneTexte 233"/>
              <p:cNvSpPr txBox="1"/>
              <p:nvPr/>
            </p:nvSpPr>
            <p:spPr>
              <a:xfrm>
                <a:off x="2943222" y="1143000"/>
                <a:ext cx="10602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73 HAT</a:t>
                </a:r>
                <a:endParaRPr lang="fr-FR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5" name="ZoneTexte 234"/>
              <p:cNvSpPr txBox="1"/>
              <p:nvPr/>
            </p:nvSpPr>
            <p:spPr>
              <a:xfrm>
                <a:off x="5867400" y="1278222"/>
                <a:ext cx="762000" cy="368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729</a:t>
                </a:r>
                <a:endParaRPr lang="fr-FR" sz="13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6" name="ZoneTexte 235"/>
              <p:cNvSpPr txBox="1"/>
              <p:nvPr/>
            </p:nvSpPr>
            <p:spPr>
              <a:xfrm>
                <a:off x="1234441" y="5242023"/>
                <a:ext cx="762000" cy="368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656</a:t>
                </a:r>
                <a:endParaRPr lang="fr-FR" sz="13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7" name="ZoneTexte 236"/>
              <p:cNvSpPr txBox="1"/>
              <p:nvPr/>
            </p:nvSpPr>
            <p:spPr>
              <a:xfrm>
                <a:off x="1767841" y="2438400"/>
                <a:ext cx="762000" cy="368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690</a:t>
                </a:r>
                <a:endParaRPr lang="fr-FR" sz="1300" b="1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8" name="ZoneTexte 237"/>
              <p:cNvSpPr txBox="1"/>
              <p:nvPr/>
            </p:nvSpPr>
            <p:spPr>
              <a:xfrm rot="1863315">
                <a:off x="3605973" y="2061815"/>
                <a:ext cx="576309" cy="290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1316</a:t>
                </a:r>
                <a:endParaRPr lang="fr-FR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9" name="ZoneTexte 238"/>
              <p:cNvSpPr txBox="1"/>
              <p:nvPr/>
            </p:nvSpPr>
            <p:spPr>
              <a:xfrm rot="1863315">
                <a:off x="3395827" y="2148773"/>
                <a:ext cx="539308" cy="290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554</a:t>
                </a:r>
                <a:endParaRPr lang="fr-FR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0" name="ZoneTexte 239"/>
              <p:cNvSpPr txBox="1"/>
              <p:nvPr/>
            </p:nvSpPr>
            <p:spPr>
              <a:xfrm>
                <a:off x="4695106" y="3581400"/>
                <a:ext cx="762000" cy="368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258</a:t>
                </a:r>
                <a:endParaRPr lang="fr-FR" sz="13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1" name="ZoneTexte 240"/>
              <p:cNvSpPr txBox="1"/>
              <p:nvPr/>
            </p:nvSpPr>
            <p:spPr>
              <a:xfrm>
                <a:off x="4038600" y="1429022"/>
                <a:ext cx="713506" cy="368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647</a:t>
                </a:r>
                <a:endParaRPr lang="fr-FR" sz="13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2" name="ZoneTexte 241"/>
              <p:cNvSpPr txBox="1"/>
              <p:nvPr/>
            </p:nvSpPr>
            <p:spPr>
              <a:xfrm>
                <a:off x="6781800" y="5288188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3" name="ZoneTexte 242"/>
              <p:cNvSpPr txBox="1"/>
              <p:nvPr/>
            </p:nvSpPr>
            <p:spPr>
              <a:xfrm>
                <a:off x="6781800" y="4038600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4" name="ZoneTexte 243"/>
              <p:cNvSpPr txBox="1"/>
              <p:nvPr/>
            </p:nvSpPr>
            <p:spPr>
              <a:xfrm>
                <a:off x="6781800" y="2607677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" name="ZoneTexte 244"/>
              <p:cNvSpPr txBox="1"/>
              <p:nvPr/>
            </p:nvSpPr>
            <p:spPr>
              <a:xfrm>
                <a:off x="4534988" y="1429022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" name="ZoneTexte 245"/>
              <p:cNvSpPr txBox="1"/>
              <p:nvPr/>
            </p:nvSpPr>
            <p:spPr>
              <a:xfrm>
                <a:off x="5466801" y="2110738"/>
                <a:ext cx="50363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ZoneTexte 246"/>
              <p:cNvSpPr txBox="1"/>
              <p:nvPr/>
            </p:nvSpPr>
            <p:spPr>
              <a:xfrm>
                <a:off x="5111730" y="2127600"/>
                <a:ext cx="494395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81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ZoneTexte 247"/>
              <p:cNvSpPr txBox="1"/>
              <p:nvPr/>
            </p:nvSpPr>
            <p:spPr>
              <a:xfrm>
                <a:off x="4122010" y="5235200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ZoneTexte 248"/>
              <p:cNvSpPr txBox="1"/>
              <p:nvPr/>
            </p:nvSpPr>
            <p:spPr>
              <a:xfrm>
                <a:off x="1767841" y="4038600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0" name="ZoneTexte 249"/>
              <p:cNvSpPr txBox="1"/>
              <p:nvPr/>
            </p:nvSpPr>
            <p:spPr>
              <a:xfrm>
                <a:off x="3784902" y="4494380"/>
                <a:ext cx="762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61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1" name="ZoneTexte 250"/>
              <p:cNvSpPr txBox="1"/>
              <p:nvPr/>
            </p:nvSpPr>
            <p:spPr>
              <a:xfrm>
                <a:off x="4305480" y="1740600"/>
                <a:ext cx="448713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2" name="ZoneTexte 251"/>
              <p:cNvSpPr txBox="1"/>
              <p:nvPr/>
            </p:nvSpPr>
            <p:spPr>
              <a:xfrm>
                <a:off x="5187262" y="2317677"/>
                <a:ext cx="466598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3" name="ZoneTexte 252"/>
              <p:cNvSpPr txBox="1"/>
              <p:nvPr/>
            </p:nvSpPr>
            <p:spPr>
              <a:xfrm>
                <a:off x="3701879" y="2334918"/>
                <a:ext cx="519775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4" name="ZoneTexte 253"/>
              <p:cNvSpPr txBox="1"/>
              <p:nvPr/>
            </p:nvSpPr>
            <p:spPr>
              <a:xfrm>
                <a:off x="3517551" y="2539985"/>
                <a:ext cx="42527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ZoneTexte 254"/>
              <p:cNvSpPr txBox="1"/>
              <p:nvPr/>
            </p:nvSpPr>
            <p:spPr>
              <a:xfrm>
                <a:off x="3229801" y="2273290"/>
                <a:ext cx="50842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ZoneTexte 255"/>
              <p:cNvSpPr txBox="1"/>
              <p:nvPr/>
            </p:nvSpPr>
            <p:spPr>
              <a:xfrm>
                <a:off x="2552173" y="3048001"/>
                <a:ext cx="454646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ZoneTexte 256"/>
              <p:cNvSpPr txBox="1"/>
              <p:nvPr/>
            </p:nvSpPr>
            <p:spPr>
              <a:xfrm>
                <a:off x="5397530" y="2530732"/>
                <a:ext cx="451481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ZoneTexte 257"/>
              <p:cNvSpPr txBox="1"/>
              <p:nvPr/>
            </p:nvSpPr>
            <p:spPr>
              <a:xfrm>
                <a:off x="2552173" y="3627566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9" name="ZoneTexte 258"/>
              <p:cNvSpPr txBox="1"/>
              <p:nvPr/>
            </p:nvSpPr>
            <p:spPr>
              <a:xfrm>
                <a:off x="3997204" y="2064697"/>
                <a:ext cx="451779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68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0" name="ZoneTexte 259"/>
              <p:cNvSpPr txBox="1"/>
              <p:nvPr/>
            </p:nvSpPr>
            <p:spPr>
              <a:xfrm>
                <a:off x="4875946" y="2064697"/>
                <a:ext cx="451779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1" name="ZoneTexte 260"/>
              <p:cNvSpPr txBox="1"/>
              <p:nvPr/>
            </p:nvSpPr>
            <p:spPr>
              <a:xfrm>
                <a:off x="4650762" y="2435481"/>
                <a:ext cx="416794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2" name="ZoneTexte 261"/>
              <p:cNvSpPr txBox="1"/>
              <p:nvPr/>
            </p:nvSpPr>
            <p:spPr>
              <a:xfrm>
                <a:off x="4210989" y="2435481"/>
                <a:ext cx="416794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ZoneTexte 262"/>
              <p:cNvSpPr txBox="1"/>
              <p:nvPr/>
            </p:nvSpPr>
            <p:spPr>
              <a:xfrm>
                <a:off x="4479454" y="1740600"/>
                <a:ext cx="448713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4" name="ZoneTexte 263"/>
              <p:cNvSpPr txBox="1"/>
              <p:nvPr/>
            </p:nvSpPr>
            <p:spPr>
              <a:xfrm>
                <a:off x="6317637" y="3673733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ZoneTexte 264"/>
              <p:cNvSpPr txBox="1"/>
              <p:nvPr/>
            </p:nvSpPr>
            <p:spPr>
              <a:xfrm>
                <a:off x="6317637" y="3053179"/>
                <a:ext cx="45204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ZoneTexte 265"/>
              <p:cNvSpPr txBox="1"/>
              <p:nvPr/>
            </p:nvSpPr>
            <p:spPr>
              <a:xfrm>
                <a:off x="5691367" y="2899360"/>
                <a:ext cx="423491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7" name="ZoneTexte 266"/>
              <p:cNvSpPr txBox="1"/>
              <p:nvPr/>
            </p:nvSpPr>
            <p:spPr>
              <a:xfrm>
                <a:off x="5633001" y="2660999"/>
                <a:ext cx="494573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ZoneTexte 267"/>
              <p:cNvSpPr txBox="1"/>
              <p:nvPr/>
            </p:nvSpPr>
            <p:spPr>
              <a:xfrm>
                <a:off x="5686320" y="3762378"/>
                <a:ext cx="415316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9" name="ZoneTexte 268"/>
              <p:cNvSpPr txBox="1"/>
              <p:nvPr/>
            </p:nvSpPr>
            <p:spPr>
              <a:xfrm>
                <a:off x="5342511" y="4127362"/>
                <a:ext cx="47791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0" name="ZoneTexte 269"/>
              <p:cNvSpPr txBox="1"/>
              <p:nvPr/>
            </p:nvSpPr>
            <p:spPr>
              <a:xfrm>
                <a:off x="5607006" y="3990982"/>
                <a:ext cx="423835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1" name="ZoneTexte 270"/>
              <p:cNvSpPr txBox="1"/>
              <p:nvPr/>
            </p:nvSpPr>
            <p:spPr>
              <a:xfrm>
                <a:off x="5441880" y="4524377"/>
                <a:ext cx="47791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ZoneTexte 271"/>
              <p:cNvSpPr txBox="1"/>
              <p:nvPr/>
            </p:nvSpPr>
            <p:spPr>
              <a:xfrm>
                <a:off x="5127405" y="4287682"/>
                <a:ext cx="47791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ZoneTexte 272"/>
              <p:cNvSpPr txBox="1"/>
              <p:nvPr/>
            </p:nvSpPr>
            <p:spPr>
              <a:xfrm>
                <a:off x="5091922" y="4498424"/>
                <a:ext cx="47791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ZoneTexte 273"/>
              <p:cNvSpPr txBox="1"/>
              <p:nvPr/>
            </p:nvSpPr>
            <p:spPr>
              <a:xfrm>
                <a:off x="4874635" y="4548000"/>
                <a:ext cx="450408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ZoneTexte 274"/>
              <p:cNvSpPr txBox="1"/>
              <p:nvPr/>
            </p:nvSpPr>
            <p:spPr>
              <a:xfrm>
                <a:off x="4006801" y="4548000"/>
                <a:ext cx="41627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6" name="ZoneTexte 275"/>
              <p:cNvSpPr txBox="1"/>
              <p:nvPr/>
            </p:nvSpPr>
            <p:spPr>
              <a:xfrm>
                <a:off x="4637915" y="4320718"/>
                <a:ext cx="44543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7" name="ZoneTexte 276"/>
              <p:cNvSpPr txBox="1"/>
              <p:nvPr/>
            </p:nvSpPr>
            <p:spPr>
              <a:xfrm>
                <a:off x="4184830" y="4320718"/>
                <a:ext cx="44543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8" name="ZoneTexte 277"/>
              <p:cNvSpPr txBox="1"/>
              <p:nvPr/>
            </p:nvSpPr>
            <p:spPr>
              <a:xfrm>
                <a:off x="4752106" y="5235200"/>
                <a:ext cx="48600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9" name="ZoneTexte 278"/>
              <p:cNvSpPr txBox="1"/>
              <p:nvPr/>
            </p:nvSpPr>
            <p:spPr>
              <a:xfrm>
                <a:off x="4019400" y="3581400"/>
                <a:ext cx="426915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0" name="ZoneTexte 279"/>
              <p:cNvSpPr txBox="1"/>
              <p:nvPr/>
            </p:nvSpPr>
            <p:spPr>
              <a:xfrm>
                <a:off x="4038600" y="3050143"/>
                <a:ext cx="448544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ZoneTexte 280"/>
              <p:cNvSpPr txBox="1"/>
              <p:nvPr/>
            </p:nvSpPr>
            <p:spPr>
              <a:xfrm>
                <a:off x="4848445" y="3050143"/>
                <a:ext cx="448544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ZoneTexte 281"/>
              <p:cNvSpPr txBox="1"/>
              <p:nvPr/>
            </p:nvSpPr>
            <p:spPr>
              <a:xfrm>
                <a:off x="3206522" y="3741534"/>
                <a:ext cx="44839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ZoneTexte 282"/>
              <p:cNvSpPr txBox="1"/>
              <p:nvPr/>
            </p:nvSpPr>
            <p:spPr>
              <a:xfrm>
                <a:off x="3501720" y="4092498"/>
                <a:ext cx="417124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4" name="ZoneTexte 283"/>
              <p:cNvSpPr txBox="1"/>
              <p:nvPr/>
            </p:nvSpPr>
            <p:spPr>
              <a:xfrm>
                <a:off x="3711108" y="4307781"/>
                <a:ext cx="43909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5" name="ZoneTexte 284"/>
              <p:cNvSpPr txBox="1"/>
              <p:nvPr/>
            </p:nvSpPr>
            <p:spPr>
              <a:xfrm>
                <a:off x="3429893" y="4521766"/>
                <a:ext cx="48769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65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6" name="ZoneTexte 285"/>
              <p:cNvSpPr txBox="1"/>
              <p:nvPr/>
            </p:nvSpPr>
            <p:spPr>
              <a:xfrm>
                <a:off x="3274322" y="4337584"/>
                <a:ext cx="433431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7" name="ZoneTexte 286"/>
              <p:cNvSpPr txBox="1"/>
              <p:nvPr/>
            </p:nvSpPr>
            <p:spPr>
              <a:xfrm>
                <a:off x="3218305" y="2897031"/>
                <a:ext cx="455148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8" name="ZoneTexte 287"/>
              <p:cNvSpPr txBox="1"/>
              <p:nvPr/>
            </p:nvSpPr>
            <p:spPr>
              <a:xfrm>
                <a:off x="2930206" y="3259615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ZoneTexte 288"/>
              <p:cNvSpPr txBox="1"/>
              <p:nvPr/>
            </p:nvSpPr>
            <p:spPr>
              <a:xfrm>
                <a:off x="2920606" y="3458289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ZoneTexte 289"/>
              <p:cNvSpPr txBox="1"/>
              <p:nvPr/>
            </p:nvSpPr>
            <p:spPr>
              <a:xfrm>
                <a:off x="4565469" y="4890711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ZoneTexte 290"/>
              <p:cNvSpPr txBox="1"/>
              <p:nvPr/>
            </p:nvSpPr>
            <p:spPr>
              <a:xfrm>
                <a:off x="4365312" y="4890711"/>
                <a:ext cx="324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2" name="ZoneTexte 291"/>
              <p:cNvSpPr txBox="1"/>
              <p:nvPr/>
            </p:nvSpPr>
            <p:spPr>
              <a:xfrm>
                <a:off x="5588723" y="4357313"/>
                <a:ext cx="477912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3" name="ZoneTexte 292"/>
              <p:cNvSpPr txBox="1"/>
              <p:nvPr/>
            </p:nvSpPr>
            <p:spPr>
              <a:xfrm>
                <a:off x="6019559" y="3253614"/>
                <a:ext cx="460286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4" name="ZoneTexte 293"/>
              <p:cNvSpPr txBox="1"/>
              <p:nvPr/>
            </p:nvSpPr>
            <p:spPr>
              <a:xfrm>
                <a:off x="3280970" y="2692894"/>
                <a:ext cx="42482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5" name="ZoneTexte 294"/>
              <p:cNvSpPr txBox="1"/>
              <p:nvPr/>
            </p:nvSpPr>
            <p:spPr>
              <a:xfrm>
                <a:off x="3265263" y="3958201"/>
                <a:ext cx="448390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6" name="ZoneTexte 295"/>
              <p:cNvSpPr txBox="1"/>
              <p:nvPr/>
            </p:nvSpPr>
            <p:spPr>
              <a:xfrm>
                <a:off x="5622931" y="2244379"/>
                <a:ext cx="453265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42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ZoneTexte 296"/>
              <p:cNvSpPr txBox="1"/>
              <p:nvPr/>
            </p:nvSpPr>
            <p:spPr>
              <a:xfrm>
                <a:off x="6013206" y="3433246"/>
                <a:ext cx="458771" cy="310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fr-FR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8" name="Zone de texte 2"/>
            <p:cNvSpPr txBox="1">
              <a:spLocks noChangeArrowheads="1"/>
            </p:cNvSpPr>
            <p:nvPr/>
          </p:nvSpPr>
          <p:spPr bwMode="auto">
            <a:xfrm>
              <a:off x="549556" y="5262090"/>
              <a:ext cx="828430" cy="5100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2000" b="1" dirty="0" smtClean="0">
                  <a:effectLst/>
                  <a:latin typeface="Times New Roman"/>
                  <a:ea typeface="Times New Roman"/>
                  <a:cs typeface="Times New Roman"/>
                </a:rPr>
                <a:t>B</a:t>
              </a: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200" b="1" dirty="0" smtClean="0">
                  <a:effectLst/>
                  <a:latin typeface="Times New Roman"/>
                  <a:ea typeface="Times New Roman"/>
                  <a:cs typeface="Times New Roman"/>
                </a:rPr>
                <a:t>Total</a:t>
              </a:r>
              <a:r>
                <a:rPr lang="fr-FR" sz="1200" b="1" dirty="0">
                  <a:effectLst/>
                  <a:latin typeface="Times New Roman"/>
                  <a:ea typeface="Times New Roman"/>
                  <a:cs typeface="Times New Roman"/>
                </a:rPr>
                <a:t>= 6,707</a:t>
              </a:r>
              <a:endParaRPr lang="fr-FR" sz="1100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</p:grpSp>
      <p:sp>
        <p:nvSpPr>
          <p:cNvPr id="299" name="Rectangle 298"/>
          <p:cNvSpPr/>
          <p:nvPr/>
        </p:nvSpPr>
        <p:spPr>
          <a:xfrm>
            <a:off x="105615" y="9019189"/>
            <a:ext cx="6467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GB" sz="1200" b="1" dirty="0" smtClean="0">
                <a:latin typeface="Times New Roman" pitchFamily="18" charset="0"/>
                <a:cs typeface="Times New Roman" pitchFamily="18" charset="0"/>
              </a:rPr>
              <a:t>S6: 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Number of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contigs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differentially regulated between phenotypes. Six-way Venn diagrams show the number of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contigs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up-regulated at each time-point in the sensitive pool compared to the resistant pool (A) or in the resistant pool compared to the sensitive pool (B). UT, untreated; </a:t>
            </a:r>
            <a:r>
              <a:rPr lang="en-GB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xHAT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x hours after </a:t>
            </a:r>
            <a:r>
              <a:rPr lang="en-GB" sz="1200">
                <a:latin typeface="Times New Roman" panose="02020603050405020304" pitchFamily="18" charset="0"/>
                <a:ea typeface="Times New Roman" panose="02020603050405020304" pitchFamily="18" charset="0"/>
              </a:rPr>
              <a:t>herbicide </a:t>
            </a:r>
            <a:r>
              <a:rPr lang="en-GB" sz="12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treatment.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567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216</Words>
  <Application>Microsoft Office PowerPoint</Application>
  <PresentationFormat>Format A4 (210 x 297 mm)</PresentationFormat>
  <Paragraphs>143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Christophe D</dc:creator>
  <cp:lastModifiedBy>Christophe</cp:lastModifiedBy>
  <cp:revision>12</cp:revision>
  <dcterms:created xsi:type="dcterms:W3CDTF">2014-10-01T09:38:03Z</dcterms:created>
  <dcterms:modified xsi:type="dcterms:W3CDTF">2015-01-20T09:23:53Z</dcterms:modified>
</cp:coreProperties>
</file>