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104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552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127B3-9222-4F76-8B55-1FFACCD60398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DA44D-0DB6-475E-9006-7370C39C3D19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2393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FIGURE S3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Genes whose expression is up-regulated upon heat stress in a Pkh-dependent manner.</a:t>
            </a:r>
            <a:r>
              <a:rPr lang="es-ES_tradnl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Cluster analysis of the sub-set of genes whose expression was found up-regulated upon heat stress in a Pkh-dependent manner that were already up-regulated when SDP8 cells incubated with doxycycline for 24h (“Depletion of Pkh” column).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(B)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Cluster analysis of the sub-set of genes whose expression was found up-regulated upon heat stress in a Pkh-dependent manner that were not up-regulated when SDP8 cells incubated with doxycycline for 24h (“Depletion of Pkh” column).</a:t>
            </a:r>
            <a:endParaRPr lang="es-ES_tradnl" sz="1200" smtClean="0">
              <a:latin typeface="Times New Roman" pitchFamily="18" charset="0"/>
              <a:cs typeface="Times New Roman" pitchFamily="18" charset="0"/>
            </a:endParaRPr>
          </a:p>
          <a:p>
            <a:endParaRPr lang="es-ES_tradnl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r>
              <a:rPr lang="es-ES_tradnl" dirty="0" smtClean="0">
                <a:latin typeface="Times" panose="02020603050405020304" pitchFamily="18" charset="0"/>
                <a:cs typeface="Times" panose="02020603050405020304" pitchFamily="18" charset="0"/>
              </a:rPr>
              <a:t>* SDP8 + DOX (24h) /  WT + DOX (24h)</a:t>
            </a:r>
          </a:p>
          <a:p>
            <a:r>
              <a:rPr lang="es-ES" dirty="0" smtClean="0">
                <a:latin typeface="Times" panose="02020603050405020304" pitchFamily="18" charset="0"/>
                <a:cs typeface="Times" panose="02020603050405020304" pitchFamily="18" charset="0"/>
              </a:rPr>
              <a:t>* </a:t>
            </a:r>
            <a:r>
              <a:rPr lang="es-ES_tradn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WT+DOX+Heat</a:t>
            </a:r>
            <a:r>
              <a:rPr lang="es-ES_tradnl" dirty="0" smtClean="0">
                <a:latin typeface="Times" panose="02020603050405020304" pitchFamily="18" charset="0"/>
                <a:cs typeface="Times" panose="02020603050405020304" pitchFamily="18" charset="0"/>
              </a:rPr>
              <a:t> shock / </a:t>
            </a:r>
            <a:r>
              <a:rPr lang="es-ES" dirty="0" smtClean="0">
                <a:latin typeface="Times" panose="02020603050405020304" pitchFamily="18" charset="0"/>
                <a:cs typeface="Times" panose="02020603050405020304" pitchFamily="18" charset="0"/>
              </a:rPr>
              <a:t>WT+DOX – </a:t>
            </a:r>
            <a:r>
              <a:rPr lang="es-ES" dirty="0" err="1" smtClean="0">
                <a:latin typeface="Times" panose="02020603050405020304" pitchFamily="18" charset="0"/>
                <a:cs typeface="Times" panose="02020603050405020304" pitchFamily="18" charset="0"/>
              </a:rPr>
              <a:t>Heat</a:t>
            </a:r>
            <a:r>
              <a:rPr lang="es-ES" dirty="0" smtClean="0">
                <a:latin typeface="Times" panose="02020603050405020304" pitchFamily="18" charset="0"/>
                <a:cs typeface="Times" panose="02020603050405020304" pitchFamily="18" charset="0"/>
              </a:rPr>
              <a:t> shock</a:t>
            </a:r>
            <a:endParaRPr lang="es-ES_tradnl" dirty="0" smtClean="0"/>
          </a:p>
          <a:p>
            <a:r>
              <a:rPr lang="es-ES" dirty="0" smtClean="0"/>
              <a:t>* </a:t>
            </a:r>
            <a:r>
              <a:rPr lang="es-ES_tradnl" dirty="0" smtClean="0">
                <a:latin typeface="Times" panose="02020603050405020304" pitchFamily="18" charset="0"/>
                <a:cs typeface="Times" panose="02020603050405020304" pitchFamily="18" charset="0"/>
              </a:rPr>
              <a:t>SDP8 + </a:t>
            </a:r>
            <a:r>
              <a:rPr lang="es-ES_tradn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DOX+Heat</a:t>
            </a:r>
            <a:r>
              <a:rPr lang="es-ES_tradnl" dirty="0" smtClean="0">
                <a:latin typeface="Times" panose="02020603050405020304" pitchFamily="18" charset="0"/>
                <a:cs typeface="Times" panose="02020603050405020304" pitchFamily="18" charset="0"/>
              </a:rPr>
              <a:t> shock / SDP8 + DOX</a:t>
            </a:r>
            <a:r>
              <a:rPr lang="es-ES" dirty="0" smtClean="0">
                <a:latin typeface="Times" panose="02020603050405020304" pitchFamily="18" charset="0"/>
                <a:cs typeface="Times" panose="02020603050405020304" pitchFamily="18" charset="0"/>
              </a:rPr>
              <a:t>– </a:t>
            </a:r>
            <a:r>
              <a:rPr lang="es-ES" dirty="0" err="1" smtClean="0">
                <a:latin typeface="Times" panose="02020603050405020304" pitchFamily="18" charset="0"/>
                <a:cs typeface="Times" panose="02020603050405020304" pitchFamily="18" charset="0"/>
              </a:rPr>
              <a:t>Heat</a:t>
            </a:r>
            <a:r>
              <a:rPr lang="es-ES" dirty="0" smtClean="0">
                <a:latin typeface="Times" panose="02020603050405020304" pitchFamily="18" charset="0"/>
                <a:cs typeface="Times" panose="02020603050405020304" pitchFamily="18" charset="0"/>
              </a:rPr>
              <a:t> shock</a:t>
            </a:r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00BDA-9FD8-482B-8C59-4D54DBA45C19}" type="slidenum">
              <a:rPr lang="es-ES_tradnl" smtClean="0"/>
              <a:pPr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788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63306-E833-423B-B04D-E3B12B997274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9565E-789E-4C7E-A64A-40102CA3F93A}" type="slidenum">
              <a:rPr lang="ca-ES" smtClean="0"/>
              <a:t>‹#›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3995920" y="630400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39554" y="854951"/>
            <a:ext cx="3467887" cy="4361716"/>
            <a:chOff x="539554" y="854951"/>
            <a:chExt cx="3467887" cy="4361716"/>
          </a:xfrm>
        </p:grpSpPr>
        <p:sp>
          <p:nvSpPr>
            <p:cNvPr id="37" name="25 Rectángulo"/>
            <p:cNvSpPr/>
            <p:nvPr/>
          </p:nvSpPr>
          <p:spPr>
            <a:xfrm>
              <a:off x="611560" y="854951"/>
              <a:ext cx="36004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b="1" dirty="0" smtClean="0">
                  <a:latin typeface="Times" panose="02020603050405020304" pitchFamily="18" charset="0"/>
                  <a:cs typeface="Times" panose="02020603050405020304" pitchFamily="18" charset="0"/>
                </a:rPr>
                <a:t>A</a:t>
              </a:r>
              <a:endParaRPr lang="es-ES" b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71600" y="4176611"/>
              <a:ext cx="1225216" cy="332529"/>
              <a:chOff x="1116374" y="4077072"/>
              <a:chExt cx="1225216" cy="332529"/>
            </a:xfrm>
          </p:grpSpPr>
          <p:pic>
            <p:nvPicPr>
              <p:cNvPr id="1038" name="Picture 1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216" y="4077072"/>
                <a:ext cx="1130300" cy="139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1116374" y="4221088"/>
                <a:ext cx="323165" cy="18851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-3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266716" y="4221088"/>
                <a:ext cx="323165" cy="18851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-2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417058" y="4221088"/>
                <a:ext cx="323165" cy="18851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-1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567400" y="4240324"/>
                <a:ext cx="323165" cy="15004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0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717742" y="4240324"/>
                <a:ext cx="323165" cy="15004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1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868084" y="4240324"/>
                <a:ext cx="323165" cy="15004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2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018425" y="4240324"/>
                <a:ext cx="323165" cy="15004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3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  <p:grpSp>
          <p:nvGrpSpPr>
            <p:cNvPr id="6" name="Group 20"/>
            <p:cNvGrpSpPr/>
            <p:nvPr/>
          </p:nvGrpSpPr>
          <p:grpSpPr>
            <a:xfrm>
              <a:off x="2379410" y="3039147"/>
              <a:ext cx="584561" cy="584775"/>
              <a:chOff x="2783775" y="2556193"/>
              <a:chExt cx="584561" cy="58477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2783775" y="2556193"/>
                <a:ext cx="584561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INO1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BDH2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CHS1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KTR2</a:t>
                </a:r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>
                <a:off x="2831048" y="2615586"/>
                <a:ext cx="0" cy="453195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18"/>
            <p:cNvGrpSpPr/>
            <p:nvPr/>
          </p:nvGrpSpPr>
          <p:grpSpPr>
            <a:xfrm>
              <a:off x="539554" y="1237797"/>
              <a:ext cx="1732775" cy="2665253"/>
              <a:chOff x="539554" y="850226"/>
              <a:chExt cx="1732775" cy="2665253"/>
            </a:xfrm>
          </p:grpSpPr>
          <p:grpSp>
            <p:nvGrpSpPr>
              <p:cNvPr id="8" name="Group 8"/>
              <p:cNvGrpSpPr>
                <a:grpSpLocks noChangeAspect="1"/>
              </p:cNvGrpSpPr>
              <p:nvPr/>
            </p:nvGrpSpPr>
            <p:grpSpPr>
              <a:xfrm>
                <a:off x="539554" y="1977710"/>
                <a:ext cx="1732775" cy="1537769"/>
                <a:chOff x="539552" y="1977710"/>
                <a:chExt cx="2165972" cy="1922209"/>
              </a:xfrm>
            </p:grpSpPr>
            <p:grpSp>
              <p:nvGrpSpPr>
                <p:cNvPr id="9" name="Group 5"/>
                <p:cNvGrpSpPr/>
                <p:nvPr/>
              </p:nvGrpSpPr>
              <p:grpSpPr>
                <a:xfrm>
                  <a:off x="539552" y="1977710"/>
                  <a:ext cx="2091337" cy="1911600"/>
                  <a:chOff x="539552" y="1977710"/>
                  <a:chExt cx="2091337" cy="1911600"/>
                </a:xfrm>
              </p:grpSpPr>
              <p:pic>
                <p:nvPicPr>
                  <p:cNvPr id="1032" name="Picture 8" descr="F:\Research\PKHs_Dani\microarray_dani\Chips_20_04_10_DOX\Heat_shock_DOX_tocluster\Tree_Heat_shock_tocluster_Ind.png"/>
                  <p:cNvPicPr>
                    <a:picLocks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9552" y="1979045"/>
                    <a:ext cx="630000" cy="191026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33" name="Picture 9" descr="F:\Research\PKHs_Dani\microarray_dani\Chips_20_04_10_DOX\Heat_shock_DOX_tocluster\Thumbnail_Heat_shock_tocluster_Ind.png"/>
                  <p:cNvPicPr>
                    <a:picLocks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90889" y="1977710"/>
                    <a:ext cx="1440000" cy="191026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2662990" y="1984331"/>
                  <a:ext cx="0" cy="729875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2665171" y="2928455"/>
                  <a:ext cx="0" cy="971464"/>
                </a:xfrm>
                <a:prstGeom prst="line">
                  <a:avLst/>
                </a:prstGeom>
                <a:ln w="3810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705524" y="2729075"/>
                  <a:ext cx="0" cy="174725"/>
                </a:xfrm>
                <a:prstGeom prst="line">
                  <a:avLst/>
                </a:prstGeom>
                <a:ln w="381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14"/>
              <p:cNvGrpSpPr/>
              <p:nvPr/>
            </p:nvGrpSpPr>
            <p:grpSpPr>
              <a:xfrm>
                <a:off x="1115617" y="850226"/>
                <a:ext cx="1149780" cy="1194558"/>
                <a:chOff x="1115617" y="850226"/>
                <a:chExt cx="1149780" cy="1194558"/>
              </a:xfrm>
            </p:grpSpPr>
            <p:sp>
              <p:nvSpPr>
                <p:cNvPr id="11" name="Rectangle 10"/>
                <p:cNvSpPr/>
                <p:nvPr/>
              </p:nvSpPr>
              <p:spPr>
                <a:xfrm rot="16200000">
                  <a:off x="649143" y="1316700"/>
                  <a:ext cx="1194558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ES" sz="1100" b="1" dirty="0" err="1" smtClean="0">
                      <a:latin typeface="Times" panose="02020603050405020304" pitchFamily="18" charset="0"/>
                      <a:cs typeface="Times" panose="02020603050405020304" pitchFamily="18" charset="0"/>
                    </a:rPr>
                    <a:t>Depletion</a:t>
                  </a:r>
                  <a:r>
                    <a:rPr lang="es-ES" sz="1100" b="1" dirty="0" smtClean="0">
                      <a:latin typeface="Times" panose="02020603050405020304" pitchFamily="18" charset="0"/>
                      <a:cs typeface="Times" panose="02020603050405020304" pitchFamily="18" charset="0"/>
                    </a:rPr>
                    <a:t> of Pkh</a:t>
                  </a:r>
                  <a:endParaRPr lang="es-ES_tradnl" sz="1100" b="1" dirty="0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1412278" y="1295182"/>
                  <a:ext cx="853119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ES" sz="1100" b="1" dirty="0" err="1" smtClean="0">
                      <a:latin typeface="Times" panose="02020603050405020304" pitchFamily="18" charset="0"/>
                      <a:cs typeface="Times" panose="02020603050405020304" pitchFamily="18" charset="0"/>
                    </a:rPr>
                    <a:t>Heat</a:t>
                  </a:r>
                  <a:r>
                    <a:rPr lang="es-ES" sz="1100" b="1" dirty="0" smtClean="0">
                      <a:latin typeface="Times" panose="02020603050405020304" pitchFamily="18" charset="0"/>
                      <a:cs typeface="Times" panose="02020603050405020304" pitchFamily="18" charset="0"/>
                    </a:rPr>
                    <a:t> shock</a:t>
                  </a:r>
                  <a:endParaRPr lang="es-ES_tradnl" sz="1100" b="1" dirty="0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 rot="16200000">
                  <a:off x="1777059" y="1652528"/>
                  <a:ext cx="522900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ES" sz="1100" b="1" dirty="0" smtClean="0">
                      <a:latin typeface="Times" panose="02020603050405020304" pitchFamily="18" charset="0"/>
                      <a:cs typeface="Times" panose="02020603050405020304" pitchFamily="18" charset="0"/>
                    </a:rPr>
                    <a:t>SDP8</a:t>
                  </a:r>
                  <a:endParaRPr lang="es-ES_tradnl" sz="1100" b="1" dirty="0"/>
                </a:p>
              </p:txBody>
            </p:sp>
            <p:sp>
              <p:nvSpPr>
                <p:cNvPr id="59" name="Rectangle 27"/>
                <p:cNvSpPr/>
                <p:nvPr/>
              </p:nvSpPr>
              <p:spPr>
                <a:xfrm rot="16200000">
                  <a:off x="1396307" y="1703825"/>
                  <a:ext cx="420308" cy="2616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ES" sz="1100" b="1" dirty="0" smtClean="0">
                      <a:latin typeface="Times" panose="02020603050405020304" pitchFamily="18" charset="0"/>
                      <a:cs typeface="Times" panose="02020603050405020304" pitchFamily="18" charset="0"/>
                    </a:rPr>
                    <a:t>WT</a:t>
                  </a:r>
                  <a:endParaRPr lang="es-ES_tradnl" sz="1100" b="1" dirty="0"/>
                </a:p>
              </p:txBody>
            </p:sp>
          </p:grpSp>
        </p:grpSp>
        <p:cxnSp>
          <p:nvCxnSpPr>
            <p:cNvPr id="22" name="21 Conector recto"/>
            <p:cNvCxnSpPr/>
            <p:nvPr/>
          </p:nvCxnSpPr>
          <p:spPr>
            <a:xfrm>
              <a:off x="1483528" y="1914679"/>
              <a:ext cx="72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9"/>
            <p:cNvGrpSpPr/>
            <p:nvPr/>
          </p:nvGrpSpPr>
          <p:grpSpPr>
            <a:xfrm>
              <a:off x="2771750" y="2123512"/>
              <a:ext cx="629570" cy="2677656"/>
              <a:chOff x="3222350" y="607328"/>
              <a:chExt cx="629570" cy="2677656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3222350" y="607328"/>
                <a:ext cx="629570" cy="26776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MDJ1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APJ1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NRG1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HSP30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SPI1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HSP104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OPI10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GRE3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HSP78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HSP82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FES1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HSP42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CPR6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BTN2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SSA4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SSE2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HSP26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GAC1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GSY1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CMK2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HXT9</a:t>
                </a:r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3267230" y="692696"/>
                <a:ext cx="0" cy="2484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5"/>
            <p:cNvGrpSpPr/>
            <p:nvPr/>
          </p:nvGrpSpPr>
          <p:grpSpPr>
            <a:xfrm>
              <a:off x="3163817" y="1800347"/>
              <a:ext cx="843624" cy="3416320"/>
              <a:chOff x="3563888" y="1484784"/>
              <a:chExt cx="843624" cy="3416320"/>
            </a:xfrm>
          </p:grpSpPr>
          <p:grpSp>
            <p:nvGrpSpPr>
              <p:cNvPr id="20" name="Group 30"/>
              <p:cNvGrpSpPr/>
              <p:nvPr/>
            </p:nvGrpSpPr>
            <p:grpSpPr>
              <a:xfrm>
                <a:off x="3563888" y="1484784"/>
                <a:ext cx="843624" cy="3416320"/>
                <a:chOff x="2915816" y="801893"/>
                <a:chExt cx="843624" cy="3416320"/>
              </a:xfrm>
            </p:grpSpPr>
            <p:sp>
              <p:nvSpPr>
                <p:cNvPr id="3" name="Rectangle 2"/>
                <p:cNvSpPr/>
                <p:nvPr/>
              </p:nvSpPr>
              <p:spPr>
                <a:xfrm>
                  <a:off x="2915816" y="983474"/>
                  <a:ext cx="689286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es-ES_tradnl" sz="800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" name="Rectangle 4"/>
                <p:cNvSpPr/>
                <p:nvPr/>
              </p:nvSpPr>
              <p:spPr>
                <a:xfrm>
                  <a:off x="3035777" y="801893"/>
                  <a:ext cx="723663" cy="34163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PGM2</a:t>
                  </a:r>
                </a:p>
                <a:p>
                  <a:r>
                    <a:rPr lang="es-ES_tradnl" sz="800" i="1" dirty="0" smtClean="0">
                      <a:latin typeface="Times New Roman" pitchFamily="18" charset="0"/>
                      <a:cs typeface="Times New Roman" pitchFamily="18" charset="0"/>
                    </a:rPr>
                    <a:t>GAD1</a:t>
                  </a:r>
                  <a:endParaRPr lang="es-ES_tradnl" sz="800" i="1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GIP2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MET14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HSP12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RTA1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SSA3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RCN2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TPO4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YLR312C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YER067W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YPS1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CYC8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HXK1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HAL5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ACH1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YPR150W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AIM17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ADR1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ISF1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GID8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PIC2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SOL4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RTC3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CTL1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YMR085W</a:t>
                  </a:r>
                </a:p>
                <a:p>
                  <a:r>
                    <a:rPr lang="es-ES_tradnl" sz="800" i="1" dirty="0">
                      <a:latin typeface="Times New Roman" pitchFamily="18" charset="0"/>
                      <a:cs typeface="Times New Roman" pitchFamily="18" charset="0"/>
                    </a:rPr>
                    <a:t>YAK1</a:t>
                  </a:r>
                </a:p>
              </p:txBody>
            </p:sp>
          </p:grpSp>
          <p:cxnSp>
            <p:nvCxnSpPr>
              <p:cNvPr id="51" name="Straight Connector 50"/>
              <p:cNvCxnSpPr/>
              <p:nvPr/>
            </p:nvCxnSpPr>
            <p:spPr>
              <a:xfrm>
                <a:off x="3714003" y="1556748"/>
                <a:ext cx="0" cy="324000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/>
          <p:cNvGrpSpPr/>
          <p:nvPr/>
        </p:nvGrpSpPr>
        <p:grpSpPr>
          <a:xfrm>
            <a:off x="4332345" y="854951"/>
            <a:ext cx="4632265" cy="4374299"/>
            <a:chOff x="4332345" y="854951"/>
            <a:chExt cx="4632265" cy="4374299"/>
          </a:xfrm>
        </p:grpSpPr>
        <p:sp>
          <p:nvSpPr>
            <p:cNvPr id="38" name="26 Rectángulo"/>
            <p:cNvSpPr/>
            <p:nvPr/>
          </p:nvSpPr>
          <p:spPr>
            <a:xfrm>
              <a:off x="4404347" y="854951"/>
              <a:ext cx="35291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b="1" dirty="0" smtClean="0">
                  <a:latin typeface="Times" panose="02020603050405020304" pitchFamily="18" charset="0"/>
                  <a:cs typeface="Times" panose="02020603050405020304" pitchFamily="18" charset="0"/>
                </a:rPr>
                <a:t>B</a:t>
              </a:r>
              <a:endParaRPr lang="es-ES" b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13" name="Group 67"/>
            <p:cNvGrpSpPr/>
            <p:nvPr/>
          </p:nvGrpSpPr>
          <p:grpSpPr>
            <a:xfrm>
              <a:off x="6348563" y="1512251"/>
              <a:ext cx="728572" cy="3662541"/>
              <a:chOff x="6873390" y="1629736"/>
              <a:chExt cx="728572" cy="3662541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6873390" y="1629736"/>
                <a:ext cx="728572" cy="36625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NPL4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YOL150C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VPS62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MOT3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LSB1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GRX6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MSC3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ADI1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PNC1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YIP3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YNL043C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DIA1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RCR2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SPO1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YFR017C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BSD2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MTQ1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YPS3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HXT11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YOL035C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SYM1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TPS2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YLR455W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BDF2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MPT5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NDL1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SNF11</a:t>
                </a:r>
              </a:p>
              <a:p>
                <a:r>
                  <a:rPr lang="es-ES_tradnl" sz="800" i="1" dirty="0" smtClean="0">
                    <a:latin typeface="Times New Roman" pitchFamily="18" charset="0"/>
                    <a:cs typeface="Times New Roman" pitchFamily="18" charset="0"/>
                  </a:rPr>
                  <a:t>YER076C</a:t>
                </a:r>
              </a:p>
              <a:p>
                <a:endParaRPr lang="es-ES" sz="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>
                <a:off x="6881640" y="1640675"/>
                <a:ext cx="46372" cy="34200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71"/>
            <p:cNvGrpSpPr/>
            <p:nvPr/>
          </p:nvGrpSpPr>
          <p:grpSpPr>
            <a:xfrm>
              <a:off x="7004469" y="1008181"/>
              <a:ext cx="629816" cy="4154984"/>
              <a:chOff x="7493454" y="1629736"/>
              <a:chExt cx="629816" cy="4154984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7493454" y="1629736"/>
                <a:ext cx="629816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s-ES_tradnl" sz="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SPG1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TPO1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YNG2</a:t>
                </a:r>
              </a:p>
              <a:p>
                <a:r>
                  <a:rPr lang="es-ES_tradnl" sz="800" i="1" dirty="0" smtClean="0">
                    <a:latin typeface="Times New Roman" pitchFamily="18" charset="0"/>
                    <a:cs typeface="Times New Roman" pitchFamily="18" charset="0"/>
                  </a:rPr>
                  <a:t>CUR1</a:t>
                </a:r>
                <a:endParaRPr lang="es-ES_tradnl" sz="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STI1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RPI1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URN1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YLR161W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CTH1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EDC2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RTS3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HTD2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CUP1-1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ERO1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TAH11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FMC1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TSL1</a:t>
                </a:r>
              </a:p>
              <a:p>
                <a:r>
                  <a:rPr lang="es-ES_tradnl" sz="800" i="1" dirty="0" smtClean="0">
                    <a:latin typeface="Times New Roman" pitchFamily="18" charset="0"/>
                    <a:cs typeface="Times New Roman" pitchFamily="18" charset="0"/>
                  </a:rPr>
                  <a:t>LCB5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SGE1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YBR071W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SIS1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GTO3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AME1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PAC1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HCH1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ZPR1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KAR2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EXO84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MMS4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YGR269W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STE5</a:t>
                </a:r>
              </a:p>
              <a:p>
                <a:r>
                  <a:rPr lang="es-ES_tradnl" sz="800" i="1" dirty="0" smtClean="0">
                    <a:latin typeface="Times New Roman" pitchFamily="18" charset="0"/>
                    <a:cs typeface="Times New Roman" pitchFamily="18" charset="0"/>
                  </a:rPr>
                  <a:t>LST8</a:t>
                </a:r>
                <a:endParaRPr lang="es-ES_tradnl" sz="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78" name="Straight Connector 77"/>
              <p:cNvCxnSpPr/>
              <p:nvPr/>
            </p:nvCxnSpPr>
            <p:spPr>
              <a:xfrm>
                <a:off x="7524328" y="1816742"/>
                <a:ext cx="0" cy="385200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78"/>
            <p:cNvGrpSpPr/>
            <p:nvPr/>
          </p:nvGrpSpPr>
          <p:grpSpPr>
            <a:xfrm>
              <a:off x="8190778" y="2848380"/>
              <a:ext cx="773832" cy="1323439"/>
              <a:chOff x="8046640" y="1629736"/>
              <a:chExt cx="773832" cy="1323439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8046640" y="1629736"/>
                <a:ext cx="773832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_tradnl" sz="800" i="1" dirty="0" smtClean="0">
                    <a:latin typeface="Times New Roman" pitchFamily="18" charset="0"/>
                    <a:cs typeface="Times New Roman" pitchFamily="18" charset="0"/>
                  </a:rPr>
                  <a:t>OLA1</a:t>
                </a:r>
                <a:endParaRPr lang="es-ES_tradnl" sz="8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KTI12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GRC3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YRO2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DGK1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LRP1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GRX4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TPM1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TPO3</a:t>
                </a:r>
              </a:p>
              <a:p>
                <a:r>
                  <a:rPr lang="es-ES_tradnl" sz="800" i="1" dirty="0">
                    <a:latin typeface="Times New Roman" pitchFamily="18" charset="0"/>
                    <a:cs typeface="Times New Roman" pitchFamily="18" charset="0"/>
                  </a:rPr>
                  <a:t>YHR054C</a:t>
                </a:r>
              </a:p>
            </p:txBody>
          </p:sp>
          <p:cxnSp>
            <p:nvCxnSpPr>
              <p:cNvPr id="81" name="Straight Connector 80"/>
              <p:cNvCxnSpPr/>
              <p:nvPr/>
            </p:nvCxnSpPr>
            <p:spPr>
              <a:xfrm>
                <a:off x="8082136" y="1708996"/>
                <a:ext cx="0" cy="115200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83"/>
            <p:cNvGrpSpPr/>
            <p:nvPr/>
          </p:nvGrpSpPr>
          <p:grpSpPr>
            <a:xfrm>
              <a:off x="7561619" y="1872301"/>
              <a:ext cx="701824" cy="2923877"/>
              <a:chOff x="7982378" y="1977710"/>
              <a:chExt cx="701824" cy="2923877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7982378" y="1977710"/>
                <a:ext cx="701824" cy="29238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ASI3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RRT8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YLR162W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PGA1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YAR1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YLR012C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REC104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YLR122C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IRA2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HSC82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YGL088W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YAP6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ACA1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SIF2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PEA2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HIF1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NRG2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EXG2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SSE1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BUB3</a:t>
                </a:r>
              </a:p>
              <a:p>
                <a:pPr lvl="0"/>
                <a:r>
                  <a:rPr lang="es-ES_tradnl" sz="800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YGR210C</a:t>
                </a:r>
              </a:p>
              <a:p>
                <a:pPr lvl="0"/>
                <a:endParaRPr lang="es-ES_tradnl" sz="800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/>
                <a:endParaRPr lang="es-ES_tradnl" sz="800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8" name="Straight Connector 87"/>
              <p:cNvCxnSpPr/>
              <p:nvPr/>
            </p:nvCxnSpPr>
            <p:spPr>
              <a:xfrm>
                <a:off x="8001834" y="2041392"/>
                <a:ext cx="0" cy="252000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6"/>
            <p:cNvGrpSpPr/>
            <p:nvPr/>
          </p:nvGrpSpPr>
          <p:grpSpPr>
            <a:xfrm>
              <a:off x="4332345" y="1224283"/>
              <a:ext cx="1733390" cy="3500128"/>
              <a:chOff x="4139958" y="836712"/>
              <a:chExt cx="1733390" cy="3500128"/>
            </a:xfrm>
          </p:grpSpPr>
          <p:grpSp>
            <p:nvGrpSpPr>
              <p:cNvPr id="25" name="Group 17"/>
              <p:cNvGrpSpPr/>
              <p:nvPr/>
            </p:nvGrpSpPr>
            <p:grpSpPr>
              <a:xfrm>
                <a:off x="4139958" y="836712"/>
                <a:ext cx="1733390" cy="3500128"/>
                <a:chOff x="4139958" y="836712"/>
                <a:chExt cx="1733390" cy="3500128"/>
              </a:xfrm>
            </p:grpSpPr>
            <p:grpSp>
              <p:nvGrpSpPr>
                <p:cNvPr id="27" name="Group 9"/>
                <p:cNvGrpSpPr>
                  <a:grpSpLocks noChangeAspect="1"/>
                </p:cNvGrpSpPr>
                <p:nvPr/>
              </p:nvGrpSpPr>
              <p:grpSpPr>
                <a:xfrm>
                  <a:off x="4139958" y="1974246"/>
                  <a:ext cx="1733390" cy="2362594"/>
                  <a:chOff x="4139952" y="1974242"/>
                  <a:chExt cx="2166738" cy="2953243"/>
                </a:xfrm>
              </p:grpSpPr>
              <p:grpSp>
                <p:nvGrpSpPr>
                  <p:cNvPr id="30" name="Group 7"/>
                  <p:cNvGrpSpPr/>
                  <p:nvPr/>
                </p:nvGrpSpPr>
                <p:grpSpPr>
                  <a:xfrm>
                    <a:off x="4139952" y="1974242"/>
                    <a:ext cx="2079740" cy="2953243"/>
                    <a:chOff x="1547664" y="2997764"/>
                    <a:chExt cx="2079740" cy="2953243"/>
                  </a:xfrm>
                </p:grpSpPr>
                <p:pic>
                  <p:nvPicPr>
                    <p:cNvPr id="1034" name="Picture 10" descr="F:\Research\PKHs_Dani\microarray_dani\Chips_20_04_10_DOX\Heat_shock_DOX_tocluster\Thumbnail_Heat_shock_tocluster_nonInd.png"/>
                    <p:cNvPicPr>
                      <a:picLocks noChangeArrowheads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187404" y="2997764"/>
                      <a:ext cx="1440000" cy="295324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36" name="Picture 12" descr="F:\Research\PKHs_Dani\microarray_dani\Chips_20_04_10_DOX\Heat_shock_DOX_tocluster\Tree_Heat_shock_tocluster_nonInd.png"/>
                    <p:cNvPicPr>
                      <a:picLocks noChangeArrowheads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547664" y="2997765"/>
                      <a:ext cx="630000" cy="295324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cxnSp>
                <p:nvCxnSpPr>
                  <p:cNvPr id="69" name="Straight Connector 68"/>
                  <p:cNvCxnSpPr/>
                  <p:nvPr/>
                </p:nvCxnSpPr>
                <p:spPr>
                  <a:xfrm>
                    <a:off x="6251934" y="1999200"/>
                    <a:ext cx="0" cy="84938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/>
                  <p:cNvCxnSpPr/>
                  <p:nvPr/>
                </p:nvCxnSpPr>
                <p:spPr>
                  <a:xfrm>
                    <a:off x="6306690" y="2831328"/>
                    <a:ext cx="0" cy="1581349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/>
                  <p:cNvCxnSpPr/>
                  <p:nvPr/>
                </p:nvCxnSpPr>
                <p:spPr>
                  <a:xfrm>
                    <a:off x="6251934" y="4407282"/>
                    <a:ext cx="0" cy="498515"/>
                  </a:xfrm>
                  <a:prstGeom prst="line">
                    <a:avLst/>
                  </a:prstGeom>
                  <a:ln w="38100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" name="Group 73"/>
                <p:cNvGrpSpPr/>
                <p:nvPr/>
              </p:nvGrpSpPr>
              <p:grpSpPr>
                <a:xfrm>
                  <a:off x="4704141" y="836712"/>
                  <a:ext cx="1149780" cy="1194558"/>
                  <a:chOff x="1115617" y="850226"/>
                  <a:chExt cx="1149780" cy="1194558"/>
                </a:xfrm>
              </p:grpSpPr>
              <p:sp>
                <p:nvSpPr>
                  <p:cNvPr id="76" name="Rectangle 75"/>
                  <p:cNvSpPr/>
                  <p:nvPr/>
                </p:nvSpPr>
                <p:spPr>
                  <a:xfrm rot="16200000">
                    <a:off x="649143" y="1316700"/>
                    <a:ext cx="1194558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s-ES" sz="1100" b="1" dirty="0" err="1" smtClean="0">
                        <a:latin typeface="Times" panose="02020603050405020304" pitchFamily="18" charset="0"/>
                        <a:cs typeface="Times" panose="02020603050405020304" pitchFamily="18" charset="0"/>
                      </a:rPr>
                      <a:t>Depletion</a:t>
                    </a:r>
                    <a:r>
                      <a:rPr lang="es-ES" sz="1100" b="1" dirty="0" smtClean="0">
                        <a:latin typeface="Times" panose="02020603050405020304" pitchFamily="18" charset="0"/>
                        <a:cs typeface="Times" panose="02020603050405020304" pitchFamily="18" charset="0"/>
                      </a:rPr>
                      <a:t> of Pkh</a:t>
                    </a:r>
                    <a:endParaRPr lang="es-ES_tradnl" sz="1100" b="1" dirty="0"/>
                  </a:p>
                </p:txBody>
              </p:sp>
              <p:sp>
                <p:nvSpPr>
                  <p:cNvPr id="77" name="Rectangle 76"/>
                  <p:cNvSpPr/>
                  <p:nvPr/>
                </p:nvSpPr>
                <p:spPr>
                  <a:xfrm>
                    <a:off x="1412278" y="1295182"/>
                    <a:ext cx="853119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s-ES" sz="1100" b="1" dirty="0" err="1" smtClean="0">
                        <a:latin typeface="Times" panose="02020603050405020304" pitchFamily="18" charset="0"/>
                        <a:cs typeface="Times" panose="02020603050405020304" pitchFamily="18" charset="0"/>
                      </a:rPr>
                      <a:t>Heat</a:t>
                    </a:r>
                    <a:r>
                      <a:rPr lang="es-ES" sz="1100" b="1" dirty="0" smtClean="0">
                        <a:latin typeface="Times" panose="02020603050405020304" pitchFamily="18" charset="0"/>
                        <a:cs typeface="Times" panose="02020603050405020304" pitchFamily="18" charset="0"/>
                      </a:rPr>
                      <a:t> shock</a:t>
                    </a:r>
                    <a:endParaRPr lang="es-ES_tradnl" sz="1100" b="1" dirty="0"/>
                  </a:p>
                </p:txBody>
              </p:sp>
              <p:sp>
                <p:nvSpPr>
                  <p:cNvPr id="80" name="Rectangle 79"/>
                  <p:cNvSpPr/>
                  <p:nvPr/>
                </p:nvSpPr>
                <p:spPr>
                  <a:xfrm rot="16200000">
                    <a:off x="1777059" y="1652528"/>
                    <a:ext cx="522900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s-ES" sz="1100" b="1" dirty="0" smtClean="0">
                        <a:latin typeface="Times" panose="02020603050405020304" pitchFamily="18" charset="0"/>
                        <a:cs typeface="Times" panose="02020603050405020304" pitchFamily="18" charset="0"/>
                      </a:rPr>
                      <a:t>SDP8</a:t>
                    </a:r>
                    <a:endParaRPr lang="es-ES_tradnl" sz="1100" b="1" dirty="0"/>
                  </a:p>
                </p:txBody>
              </p:sp>
              <p:sp>
                <p:nvSpPr>
                  <p:cNvPr id="83" name="Rectangle 27"/>
                  <p:cNvSpPr/>
                  <p:nvPr/>
                </p:nvSpPr>
                <p:spPr>
                  <a:xfrm rot="16200000">
                    <a:off x="1396307" y="1703825"/>
                    <a:ext cx="420308" cy="2616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s-ES" sz="1100" b="1" dirty="0" smtClean="0">
                        <a:latin typeface="Times" panose="02020603050405020304" pitchFamily="18" charset="0"/>
                        <a:cs typeface="Times" panose="02020603050405020304" pitchFamily="18" charset="0"/>
                      </a:rPr>
                      <a:t>WT</a:t>
                    </a:r>
                    <a:endParaRPr lang="es-ES_tradnl" sz="1100" b="1" dirty="0"/>
                  </a:p>
                </p:txBody>
              </p:sp>
            </p:grpSp>
          </p:grpSp>
          <p:cxnSp>
            <p:nvCxnSpPr>
              <p:cNvPr id="85" name="21 Conector recto"/>
              <p:cNvCxnSpPr/>
              <p:nvPr/>
            </p:nvCxnSpPr>
            <p:spPr>
              <a:xfrm>
                <a:off x="5076136" y="1521167"/>
                <a:ext cx="720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1"/>
            <p:cNvGrpSpPr/>
            <p:nvPr/>
          </p:nvGrpSpPr>
          <p:grpSpPr>
            <a:xfrm>
              <a:off x="4835351" y="4896721"/>
              <a:ext cx="1225216" cy="332529"/>
              <a:chOff x="1116374" y="4077072"/>
              <a:chExt cx="1225216" cy="332529"/>
            </a:xfrm>
          </p:grpSpPr>
          <p:pic>
            <p:nvPicPr>
              <p:cNvPr id="70" name="Picture 1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6216" y="4077072"/>
                <a:ext cx="1130300" cy="139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" name="TextBox 40"/>
              <p:cNvSpPr txBox="1"/>
              <p:nvPr/>
            </p:nvSpPr>
            <p:spPr>
              <a:xfrm>
                <a:off x="1116374" y="4221088"/>
                <a:ext cx="323165" cy="18851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-3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74" name="TextBox 41"/>
              <p:cNvSpPr txBox="1"/>
              <p:nvPr/>
            </p:nvSpPr>
            <p:spPr>
              <a:xfrm>
                <a:off x="1266716" y="4221088"/>
                <a:ext cx="323165" cy="18851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-2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79" name="TextBox 42"/>
              <p:cNvSpPr txBox="1"/>
              <p:nvPr/>
            </p:nvSpPr>
            <p:spPr>
              <a:xfrm>
                <a:off x="1417058" y="4221088"/>
                <a:ext cx="323165" cy="188513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-1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84" name="TextBox 43"/>
              <p:cNvSpPr txBox="1"/>
              <p:nvPr/>
            </p:nvSpPr>
            <p:spPr>
              <a:xfrm>
                <a:off x="1567400" y="4240324"/>
                <a:ext cx="323165" cy="15004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0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86" name="TextBox 44"/>
              <p:cNvSpPr txBox="1"/>
              <p:nvPr/>
            </p:nvSpPr>
            <p:spPr>
              <a:xfrm>
                <a:off x="1717742" y="4240324"/>
                <a:ext cx="323165" cy="15004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1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87" name="TextBox 45"/>
              <p:cNvSpPr txBox="1"/>
              <p:nvPr/>
            </p:nvSpPr>
            <p:spPr>
              <a:xfrm>
                <a:off x="1868084" y="4240324"/>
                <a:ext cx="323165" cy="15004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2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89" name="TextBox 46"/>
              <p:cNvSpPr txBox="1"/>
              <p:nvPr/>
            </p:nvSpPr>
            <p:spPr>
              <a:xfrm>
                <a:off x="2018425" y="4240324"/>
                <a:ext cx="323165" cy="150041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es-ES" sz="9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3</a:t>
                </a:r>
                <a:endParaRPr lang="es-ES_tradnl" sz="9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208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314</Words>
  <Application>Microsoft Office PowerPoint</Application>
  <PresentationFormat>On-screen Show (4:3)</PresentationFormat>
  <Paragraphs>175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PowerPoint Presentation</vt:lpstr>
    </vt:vector>
  </TitlesOfParts>
  <Company>UAB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Antonio Casamayor</dc:creator>
  <cp:lastModifiedBy>Antonio Casamayor</cp:lastModifiedBy>
  <cp:revision>5</cp:revision>
  <dcterms:created xsi:type="dcterms:W3CDTF">2015-02-10T16:31:51Z</dcterms:created>
  <dcterms:modified xsi:type="dcterms:W3CDTF">2015-06-25T10:33:54Z</dcterms:modified>
</cp:coreProperties>
</file>