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8" r:id="rId2"/>
    <p:sldId id="257" r:id="rId3"/>
    <p:sldId id="260" r:id="rId4"/>
  </p:sldIdLst>
  <p:sldSz cx="9144000" cy="6858000" type="letter"/>
  <p:notesSz cx="6858000" cy="9144000"/>
  <p:defaultTextStyle>
    <a:defPPr>
      <a:defRPr lang="en-US"/>
    </a:defPPr>
    <a:lvl1pPr marL="0" algn="l" defTabSz="320040" rtl="0" eaLnBrk="1" latinLnBrk="0" hangingPunct="1">
      <a:defRPr sz="1260" kern="1200">
        <a:solidFill>
          <a:schemeClr val="tx1"/>
        </a:solidFill>
        <a:latin typeface="+mn-lt"/>
        <a:ea typeface="+mn-ea"/>
        <a:cs typeface="+mn-cs"/>
      </a:defRPr>
    </a:lvl1pPr>
    <a:lvl2pPr marL="320040" algn="l" defTabSz="320040" rtl="0" eaLnBrk="1" latinLnBrk="0" hangingPunct="1">
      <a:defRPr sz="1260" kern="1200">
        <a:solidFill>
          <a:schemeClr val="tx1"/>
        </a:solidFill>
        <a:latin typeface="+mn-lt"/>
        <a:ea typeface="+mn-ea"/>
        <a:cs typeface="+mn-cs"/>
      </a:defRPr>
    </a:lvl2pPr>
    <a:lvl3pPr marL="640080" algn="l" defTabSz="320040" rtl="0" eaLnBrk="1" latinLnBrk="0" hangingPunct="1">
      <a:defRPr sz="1260" kern="1200">
        <a:solidFill>
          <a:schemeClr val="tx1"/>
        </a:solidFill>
        <a:latin typeface="+mn-lt"/>
        <a:ea typeface="+mn-ea"/>
        <a:cs typeface="+mn-cs"/>
      </a:defRPr>
    </a:lvl3pPr>
    <a:lvl4pPr marL="960120" algn="l" defTabSz="320040" rtl="0" eaLnBrk="1" latinLnBrk="0" hangingPunct="1">
      <a:defRPr sz="1260" kern="1200">
        <a:solidFill>
          <a:schemeClr val="tx1"/>
        </a:solidFill>
        <a:latin typeface="+mn-lt"/>
        <a:ea typeface="+mn-ea"/>
        <a:cs typeface="+mn-cs"/>
      </a:defRPr>
    </a:lvl4pPr>
    <a:lvl5pPr marL="1280160" algn="l" defTabSz="320040" rtl="0" eaLnBrk="1" latinLnBrk="0" hangingPunct="1">
      <a:defRPr sz="1260" kern="1200">
        <a:solidFill>
          <a:schemeClr val="tx1"/>
        </a:solidFill>
        <a:latin typeface="+mn-lt"/>
        <a:ea typeface="+mn-ea"/>
        <a:cs typeface="+mn-cs"/>
      </a:defRPr>
    </a:lvl5pPr>
    <a:lvl6pPr marL="1600200" algn="l" defTabSz="320040" rtl="0" eaLnBrk="1" latinLnBrk="0" hangingPunct="1">
      <a:defRPr sz="1260" kern="1200">
        <a:solidFill>
          <a:schemeClr val="tx1"/>
        </a:solidFill>
        <a:latin typeface="+mn-lt"/>
        <a:ea typeface="+mn-ea"/>
        <a:cs typeface="+mn-cs"/>
      </a:defRPr>
    </a:lvl6pPr>
    <a:lvl7pPr marL="1920240" algn="l" defTabSz="320040" rtl="0" eaLnBrk="1" latinLnBrk="0" hangingPunct="1">
      <a:defRPr sz="1260" kern="1200">
        <a:solidFill>
          <a:schemeClr val="tx1"/>
        </a:solidFill>
        <a:latin typeface="+mn-lt"/>
        <a:ea typeface="+mn-ea"/>
        <a:cs typeface="+mn-cs"/>
      </a:defRPr>
    </a:lvl7pPr>
    <a:lvl8pPr marL="2240280" algn="l" defTabSz="320040" rtl="0" eaLnBrk="1" latinLnBrk="0" hangingPunct="1">
      <a:defRPr sz="1260" kern="1200">
        <a:solidFill>
          <a:schemeClr val="tx1"/>
        </a:solidFill>
        <a:latin typeface="+mn-lt"/>
        <a:ea typeface="+mn-ea"/>
        <a:cs typeface="+mn-cs"/>
      </a:defRPr>
    </a:lvl8pPr>
    <a:lvl9pPr marL="2560320" algn="l" defTabSz="320040" rtl="0" eaLnBrk="1" latinLnBrk="0" hangingPunct="1">
      <a:defRPr sz="126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00FF"/>
    <a:srgbClr val="007600"/>
    <a:srgbClr val="00CC00"/>
    <a:srgbClr val="74CD3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788" autoAdjust="0"/>
    <p:restoredTop sz="94660"/>
  </p:normalViewPr>
  <p:slideViewPr>
    <p:cSldViewPr snapToGrid="0" snapToObjects="1">
      <p:cViewPr varScale="1">
        <p:scale>
          <a:sx n="125" d="100"/>
          <a:sy n="125" d="100"/>
        </p:scale>
        <p:origin x="-104" y="-12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01061E-C9F3-A446-B25F-441280606EED}" type="datetimeFigureOut">
              <a:rPr lang="en-US" smtClean="0"/>
              <a:t>9/9/15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06207A-51AC-6141-94DF-87232F433709}" type="slidenum">
              <a:rPr lang="en-US" smtClean="0"/>
              <a:t>‹#›</a:t>
            </a:fld>
            <a:endParaRPr lang="en-US"/>
          </a:p>
        </p:txBody>
      </p:sp>
    </p:spTree>
    <p:extLst>
      <p:ext uri="{BB962C8B-B14F-4D97-AF65-F5344CB8AC3E}">
        <p14:creationId xmlns:p14="http://schemas.microsoft.com/office/powerpoint/2010/main" val="2713490765"/>
      </p:ext>
    </p:extLst>
  </p:cSld>
  <p:clrMap bg1="lt1" tx1="dk1" bg2="lt2" tx2="dk2" accent1="accent1" accent2="accent2" accent3="accent3" accent4="accent4" accent5="accent5" accent6="accent6" hlink="hlink" folHlink="folHlink"/>
  <p:notesStyle>
    <a:lvl1pPr marL="0" algn="l" defTabSz="320040" rtl="0" eaLnBrk="1" latinLnBrk="0" hangingPunct="1">
      <a:defRPr sz="840" kern="1200">
        <a:solidFill>
          <a:schemeClr val="tx1"/>
        </a:solidFill>
        <a:latin typeface="+mn-lt"/>
        <a:ea typeface="+mn-ea"/>
        <a:cs typeface="+mn-cs"/>
      </a:defRPr>
    </a:lvl1pPr>
    <a:lvl2pPr marL="320040" algn="l" defTabSz="320040" rtl="0" eaLnBrk="1" latinLnBrk="0" hangingPunct="1">
      <a:defRPr sz="840" kern="1200">
        <a:solidFill>
          <a:schemeClr val="tx1"/>
        </a:solidFill>
        <a:latin typeface="+mn-lt"/>
        <a:ea typeface="+mn-ea"/>
        <a:cs typeface="+mn-cs"/>
      </a:defRPr>
    </a:lvl2pPr>
    <a:lvl3pPr marL="640080" algn="l" defTabSz="320040" rtl="0" eaLnBrk="1" latinLnBrk="0" hangingPunct="1">
      <a:defRPr sz="840" kern="1200">
        <a:solidFill>
          <a:schemeClr val="tx1"/>
        </a:solidFill>
        <a:latin typeface="+mn-lt"/>
        <a:ea typeface="+mn-ea"/>
        <a:cs typeface="+mn-cs"/>
      </a:defRPr>
    </a:lvl3pPr>
    <a:lvl4pPr marL="960120" algn="l" defTabSz="320040" rtl="0" eaLnBrk="1" latinLnBrk="0" hangingPunct="1">
      <a:defRPr sz="840" kern="1200">
        <a:solidFill>
          <a:schemeClr val="tx1"/>
        </a:solidFill>
        <a:latin typeface="+mn-lt"/>
        <a:ea typeface="+mn-ea"/>
        <a:cs typeface="+mn-cs"/>
      </a:defRPr>
    </a:lvl4pPr>
    <a:lvl5pPr marL="1280160" algn="l" defTabSz="320040" rtl="0" eaLnBrk="1" latinLnBrk="0" hangingPunct="1">
      <a:defRPr sz="840" kern="1200">
        <a:solidFill>
          <a:schemeClr val="tx1"/>
        </a:solidFill>
        <a:latin typeface="+mn-lt"/>
        <a:ea typeface="+mn-ea"/>
        <a:cs typeface="+mn-cs"/>
      </a:defRPr>
    </a:lvl5pPr>
    <a:lvl6pPr marL="1600200" algn="l" defTabSz="320040" rtl="0" eaLnBrk="1" latinLnBrk="0" hangingPunct="1">
      <a:defRPr sz="840" kern="1200">
        <a:solidFill>
          <a:schemeClr val="tx1"/>
        </a:solidFill>
        <a:latin typeface="+mn-lt"/>
        <a:ea typeface="+mn-ea"/>
        <a:cs typeface="+mn-cs"/>
      </a:defRPr>
    </a:lvl6pPr>
    <a:lvl7pPr marL="1920240" algn="l" defTabSz="320040" rtl="0" eaLnBrk="1" latinLnBrk="0" hangingPunct="1">
      <a:defRPr sz="840" kern="1200">
        <a:solidFill>
          <a:schemeClr val="tx1"/>
        </a:solidFill>
        <a:latin typeface="+mn-lt"/>
        <a:ea typeface="+mn-ea"/>
        <a:cs typeface="+mn-cs"/>
      </a:defRPr>
    </a:lvl7pPr>
    <a:lvl8pPr marL="2240280" algn="l" defTabSz="320040" rtl="0" eaLnBrk="1" latinLnBrk="0" hangingPunct="1">
      <a:defRPr sz="840" kern="1200">
        <a:solidFill>
          <a:schemeClr val="tx1"/>
        </a:solidFill>
        <a:latin typeface="+mn-lt"/>
        <a:ea typeface="+mn-ea"/>
        <a:cs typeface="+mn-cs"/>
      </a:defRPr>
    </a:lvl8pPr>
    <a:lvl9pPr marL="2560320" algn="l" defTabSz="320040" rtl="0" eaLnBrk="1" latinLnBrk="0" hangingPunct="1">
      <a:defRPr sz="84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06207A-51AC-6141-94DF-87232F433709}" type="slidenum">
              <a:rPr lang="en-US" smtClean="0"/>
              <a:t>2</a:t>
            </a:fld>
            <a:endParaRPr lang="en-US"/>
          </a:p>
        </p:txBody>
      </p:sp>
    </p:spTree>
    <p:extLst>
      <p:ext uri="{BB962C8B-B14F-4D97-AF65-F5344CB8AC3E}">
        <p14:creationId xmlns:p14="http://schemas.microsoft.com/office/powerpoint/2010/main" val="1437273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33A992-B333-2B47-8C4C-75D005889835}" type="datetimeFigureOut">
              <a:rPr lang="en-US" smtClean="0"/>
              <a:t>9/9/15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2E5C3-C870-3145-8B06-19D04BF70D56}" type="slidenum">
              <a:rPr lang="en-US" smtClean="0"/>
              <a:t>‹#›</a:t>
            </a:fld>
            <a:endParaRPr lang="en-US"/>
          </a:p>
        </p:txBody>
      </p:sp>
    </p:spTree>
    <p:extLst>
      <p:ext uri="{BB962C8B-B14F-4D97-AF65-F5344CB8AC3E}">
        <p14:creationId xmlns:p14="http://schemas.microsoft.com/office/powerpoint/2010/main" val="2904307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33A992-B333-2B47-8C4C-75D005889835}" type="datetimeFigureOut">
              <a:rPr lang="en-US" smtClean="0"/>
              <a:t>9/9/15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2E5C3-C870-3145-8B06-19D04BF70D56}" type="slidenum">
              <a:rPr lang="en-US" smtClean="0"/>
              <a:t>‹#›</a:t>
            </a:fld>
            <a:endParaRPr lang="en-US"/>
          </a:p>
        </p:txBody>
      </p:sp>
    </p:spTree>
    <p:extLst>
      <p:ext uri="{BB962C8B-B14F-4D97-AF65-F5344CB8AC3E}">
        <p14:creationId xmlns:p14="http://schemas.microsoft.com/office/powerpoint/2010/main" val="3259377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5333"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33A992-B333-2B47-8C4C-75D005889835}" type="datetimeFigureOut">
              <a:rPr lang="en-US" smtClean="0"/>
              <a:t>9/9/15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2E5C3-C870-3145-8B06-19D04BF70D56}" type="slidenum">
              <a:rPr lang="en-US" smtClean="0"/>
              <a:t>‹#›</a:t>
            </a:fld>
            <a:endParaRPr lang="en-US"/>
          </a:p>
        </p:txBody>
      </p:sp>
    </p:spTree>
    <p:extLst>
      <p:ext uri="{BB962C8B-B14F-4D97-AF65-F5344CB8AC3E}">
        <p14:creationId xmlns:p14="http://schemas.microsoft.com/office/powerpoint/2010/main" val="389271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3200401"/>
            <a:ext cx="4038600" cy="905192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3200401"/>
            <a:ext cx="4038600" cy="905192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33A992-B333-2B47-8C4C-75D005889835}" type="datetimeFigureOut">
              <a:rPr lang="en-US" smtClean="0"/>
              <a:t>9/9/15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32E5C3-C870-3145-8B06-19D04BF70D56}" type="slidenum">
              <a:rPr lang="en-US" smtClean="0"/>
              <a:t>‹#›</a:t>
            </a:fld>
            <a:endParaRPr lang="en-US"/>
          </a:p>
        </p:txBody>
      </p:sp>
    </p:spTree>
    <p:extLst>
      <p:ext uri="{BB962C8B-B14F-4D97-AF65-F5344CB8AC3E}">
        <p14:creationId xmlns:p14="http://schemas.microsoft.com/office/powerpoint/2010/main" val="524275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33A992-B333-2B47-8C4C-75D005889835}" type="datetimeFigureOut">
              <a:rPr lang="en-US" smtClean="0"/>
              <a:t>9/9/15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32E5C3-C870-3145-8B06-19D04BF70D56}" type="slidenum">
              <a:rPr lang="en-US" smtClean="0"/>
              <a:t>‹#›</a:t>
            </a:fld>
            <a:endParaRPr lang="en-US"/>
          </a:p>
        </p:txBody>
      </p:sp>
    </p:spTree>
    <p:extLst>
      <p:ext uri="{BB962C8B-B14F-4D97-AF65-F5344CB8AC3E}">
        <p14:creationId xmlns:p14="http://schemas.microsoft.com/office/powerpoint/2010/main" val="2934024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33A992-B333-2B47-8C4C-75D005889835}" type="datetimeFigureOut">
              <a:rPr lang="en-US" smtClean="0"/>
              <a:t>9/9/15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32E5C3-C870-3145-8B06-19D04BF70D56}" type="slidenum">
              <a:rPr lang="en-US" smtClean="0"/>
              <a:t>‹#›</a:t>
            </a:fld>
            <a:endParaRPr lang="en-US"/>
          </a:p>
        </p:txBody>
      </p:sp>
    </p:spTree>
    <p:extLst>
      <p:ext uri="{BB962C8B-B14F-4D97-AF65-F5344CB8AC3E}">
        <p14:creationId xmlns:p14="http://schemas.microsoft.com/office/powerpoint/2010/main" val="1386396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33A992-B333-2B47-8C4C-75D005889835}" type="datetimeFigureOut">
              <a:rPr lang="en-US" smtClean="0"/>
              <a:t>9/9/15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32E5C3-C870-3145-8B06-19D04BF70D56}" type="slidenum">
              <a:rPr lang="en-US" smtClean="0"/>
              <a:t>‹#›</a:t>
            </a:fld>
            <a:endParaRPr lang="en-US"/>
          </a:p>
        </p:txBody>
      </p:sp>
    </p:spTree>
    <p:extLst>
      <p:ext uri="{BB962C8B-B14F-4D97-AF65-F5344CB8AC3E}">
        <p14:creationId xmlns:p14="http://schemas.microsoft.com/office/powerpoint/2010/main" val="2200529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667"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33A992-B333-2B47-8C4C-75D005889835}" type="datetimeFigureOut">
              <a:rPr lang="en-US" smtClean="0"/>
              <a:t>9/9/15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32E5C3-C870-3145-8B06-19D04BF70D56}" type="slidenum">
              <a:rPr lang="en-US" smtClean="0"/>
              <a:t>‹#›</a:t>
            </a:fld>
            <a:endParaRPr lang="en-US"/>
          </a:p>
        </p:txBody>
      </p:sp>
    </p:spTree>
    <p:extLst>
      <p:ext uri="{BB962C8B-B14F-4D97-AF65-F5344CB8AC3E}">
        <p14:creationId xmlns:p14="http://schemas.microsoft.com/office/powerpoint/2010/main" val="2719754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667"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33A992-B333-2B47-8C4C-75D005889835}" type="datetimeFigureOut">
              <a:rPr lang="en-US" smtClean="0"/>
              <a:t>9/9/15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32E5C3-C870-3145-8B06-19D04BF70D56}" type="slidenum">
              <a:rPr lang="en-US" smtClean="0"/>
              <a:t>‹#›</a:t>
            </a:fld>
            <a:endParaRPr lang="en-US"/>
          </a:p>
        </p:txBody>
      </p:sp>
    </p:spTree>
    <p:extLst>
      <p:ext uri="{BB962C8B-B14F-4D97-AF65-F5344CB8AC3E}">
        <p14:creationId xmlns:p14="http://schemas.microsoft.com/office/powerpoint/2010/main" val="758196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33A992-B333-2B47-8C4C-75D005889835}" type="datetimeFigureOut">
              <a:rPr lang="en-US" smtClean="0"/>
              <a:t>9/9/15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2E5C3-C870-3145-8B06-19D04BF70D56}" type="slidenum">
              <a:rPr lang="en-US" smtClean="0"/>
              <a:t>‹#›</a:t>
            </a:fld>
            <a:endParaRPr lang="en-US"/>
          </a:p>
        </p:txBody>
      </p:sp>
    </p:spTree>
    <p:extLst>
      <p:ext uri="{BB962C8B-B14F-4D97-AF65-F5344CB8AC3E}">
        <p14:creationId xmlns:p14="http://schemas.microsoft.com/office/powerpoint/2010/main" val="1122978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49276"/>
            <a:ext cx="2057400" cy="117030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49276"/>
            <a:ext cx="6019800" cy="11703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33A992-B333-2B47-8C4C-75D005889835}" type="datetimeFigureOut">
              <a:rPr lang="en-US" smtClean="0"/>
              <a:t>9/9/15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2E5C3-C870-3145-8B06-19D04BF70D56}" type="slidenum">
              <a:rPr lang="en-US" smtClean="0"/>
              <a:t>‹#›</a:t>
            </a:fld>
            <a:endParaRPr lang="en-US"/>
          </a:p>
        </p:txBody>
      </p:sp>
    </p:spTree>
    <p:extLst>
      <p:ext uri="{BB962C8B-B14F-4D97-AF65-F5344CB8AC3E}">
        <p14:creationId xmlns:p14="http://schemas.microsoft.com/office/powerpoint/2010/main" val="37439004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E733A992-B333-2B47-8C4C-75D005889835}" type="datetimeFigureOut">
              <a:rPr lang="en-US" smtClean="0"/>
              <a:t>9/9/15</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5B32E5C3-C870-3145-8B06-19D04BF70D56}" type="slidenum">
              <a:rPr lang="en-US" smtClean="0"/>
              <a:t>‹#›</a:t>
            </a:fld>
            <a:endParaRPr lang="en-US"/>
          </a:p>
        </p:txBody>
      </p:sp>
    </p:spTree>
    <p:extLst>
      <p:ext uri="{BB962C8B-B14F-4D97-AF65-F5344CB8AC3E}">
        <p14:creationId xmlns:p14="http://schemas.microsoft.com/office/powerpoint/2010/main" val="8101631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7652"/>
            <a:ext cx="9144000" cy="6142534"/>
          </a:xfrm>
          <a:prstGeom prst="rect">
            <a:avLst/>
          </a:prstGeom>
        </p:spPr>
      </p:pic>
      <p:sp>
        <p:nvSpPr>
          <p:cNvPr id="4" name="TextBox 3"/>
          <p:cNvSpPr txBox="1"/>
          <p:nvPr/>
        </p:nvSpPr>
        <p:spPr>
          <a:xfrm>
            <a:off x="264413" y="218689"/>
            <a:ext cx="332142" cy="338554"/>
          </a:xfrm>
          <a:prstGeom prst="rect">
            <a:avLst/>
          </a:prstGeom>
          <a:noFill/>
        </p:spPr>
        <p:txBody>
          <a:bodyPr wrap="none" rtlCol="0">
            <a:spAutoFit/>
          </a:bodyPr>
          <a:lstStyle/>
          <a:p>
            <a:r>
              <a:rPr lang="en-US" sz="1600" b="1" dirty="0" smtClean="0">
                <a:latin typeface="Arial" panose="020B0604020202020204" pitchFamily="34" charset="0"/>
                <a:cs typeface="Arial" panose="020B0604020202020204" pitchFamily="34" charset="0"/>
              </a:rPr>
              <a:t>A</a:t>
            </a:r>
            <a:endParaRPr lang="en-US" sz="1600" b="1" dirty="0">
              <a:latin typeface="Arial" panose="020B0604020202020204" pitchFamily="34" charset="0"/>
              <a:cs typeface="Arial" panose="020B0604020202020204" pitchFamily="34" charset="0"/>
            </a:endParaRPr>
          </a:p>
        </p:txBody>
      </p:sp>
      <p:sp>
        <p:nvSpPr>
          <p:cNvPr id="6" name="TextBox 5"/>
          <p:cNvSpPr txBox="1"/>
          <p:nvPr/>
        </p:nvSpPr>
        <p:spPr>
          <a:xfrm>
            <a:off x="7883151" y="5276119"/>
            <a:ext cx="803425" cy="215444"/>
          </a:xfrm>
          <a:prstGeom prst="rect">
            <a:avLst/>
          </a:prstGeom>
          <a:noFill/>
        </p:spPr>
        <p:txBody>
          <a:bodyPr wrap="none" rtlCol="0">
            <a:spAutoFit/>
          </a:bodyPr>
          <a:lstStyle/>
          <a:p>
            <a:r>
              <a:rPr lang="en-US" sz="800" dirty="0" smtClean="0">
                <a:latin typeface="Arial" panose="020B0604020202020204" pitchFamily="34" charset="0"/>
                <a:cs typeface="Arial" panose="020B0604020202020204" pitchFamily="34" charset="0"/>
              </a:rPr>
              <a:t>Activation arc</a:t>
            </a:r>
            <a:endParaRPr lang="en-US" sz="8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41918" t="29115" r="41583" b="27848"/>
          <a:stretch/>
        </p:blipFill>
        <p:spPr>
          <a:xfrm>
            <a:off x="7475227" y="5221916"/>
            <a:ext cx="466726" cy="323850"/>
          </a:xfrm>
          <a:prstGeom prst="rect">
            <a:avLst/>
          </a:prstGeom>
        </p:spPr>
      </p:pic>
      <p:cxnSp>
        <p:nvCxnSpPr>
          <p:cNvPr id="12" name="Straight Connector 11"/>
          <p:cNvCxnSpPr/>
          <p:nvPr/>
        </p:nvCxnSpPr>
        <p:spPr>
          <a:xfrm>
            <a:off x="7480128" y="5610665"/>
            <a:ext cx="342912" cy="0"/>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883395" y="5496529"/>
            <a:ext cx="1194558" cy="215444"/>
          </a:xfrm>
          <a:prstGeom prst="rect">
            <a:avLst/>
          </a:prstGeom>
          <a:noFill/>
        </p:spPr>
        <p:txBody>
          <a:bodyPr wrap="none" rtlCol="0">
            <a:spAutoFit/>
          </a:bodyPr>
          <a:lstStyle/>
          <a:p>
            <a:r>
              <a:rPr lang="en-US" sz="800" dirty="0" smtClean="0">
                <a:latin typeface="Arial" panose="020B0604020202020204" pitchFamily="34" charset="0"/>
                <a:cs typeface="Arial" panose="020B0604020202020204" pitchFamily="34" charset="0"/>
              </a:rPr>
              <a:t>Hypothetical influence</a:t>
            </a:r>
            <a:endParaRPr lang="en-US" sz="800" dirty="0">
              <a:latin typeface="Arial" panose="020B0604020202020204" pitchFamily="34" charset="0"/>
              <a:cs typeface="Arial" panose="020B0604020202020204" pitchFamily="34" charset="0"/>
            </a:endParaRPr>
          </a:p>
        </p:txBody>
      </p:sp>
      <p:sp>
        <p:nvSpPr>
          <p:cNvPr id="14" name="Rounded Rectangle 13"/>
          <p:cNvSpPr/>
          <p:nvPr/>
        </p:nvSpPr>
        <p:spPr>
          <a:xfrm>
            <a:off x="7387105" y="3839620"/>
            <a:ext cx="1690848" cy="1964101"/>
          </a:xfrm>
          <a:prstGeom prst="round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7708590" y="4576982"/>
            <a:ext cx="1207382" cy="215444"/>
          </a:xfrm>
          <a:prstGeom prst="rect">
            <a:avLst/>
          </a:prstGeom>
          <a:noFill/>
        </p:spPr>
        <p:txBody>
          <a:bodyPr wrap="none" rtlCol="0">
            <a:spAutoFit/>
          </a:bodyPr>
          <a:lstStyle/>
          <a:p>
            <a:r>
              <a:rPr lang="en-US" sz="800" dirty="0" smtClean="0">
                <a:latin typeface="Arial" panose="020B0604020202020204" pitchFamily="34" charset="0"/>
                <a:cs typeface="Arial" panose="020B0604020202020204" pitchFamily="34" charset="0"/>
              </a:rPr>
              <a:t>Information about SVs</a:t>
            </a:r>
            <a:endParaRPr lang="en-US" sz="800" dirty="0">
              <a:latin typeface="Arial" panose="020B0604020202020204" pitchFamily="34" charset="0"/>
              <a:cs typeface="Arial" panose="020B0604020202020204" pitchFamily="34" charset="0"/>
            </a:endParaRPr>
          </a:p>
        </p:txBody>
      </p:sp>
      <p:sp>
        <p:nvSpPr>
          <p:cNvPr id="17" name="TextBox 16"/>
          <p:cNvSpPr txBox="1"/>
          <p:nvPr/>
        </p:nvSpPr>
        <p:spPr>
          <a:xfrm>
            <a:off x="680544" y="2161256"/>
            <a:ext cx="1080879" cy="338554"/>
          </a:xfrm>
          <a:prstGeom prst="rect">
            <a:avLst/>
          </a:prstGeom>
          <a:noFill/>
        </p:spPr>
        <p:txBody>
          <a:bodyPr wrap="square" rtlCol="0">
            <a:spAutoFit/>
          </a:bodyPr>
          <a:lstStyle/>
          <a:p>
            <a:r>
              <a:rPr lang="en-US" sz="800" dirty="0" smtClean="0">
                <a:latin typeface="Arial" panose="020B0604020202020204" pitchFamily="34" charset="0"/>
                <a:cs typeface="Arial" panose="020B0604020202020204" pitchFamily="34" charset="0"/>
              </a:rPr>
              <a:t>2 SVs, 1 coding – no domains</a:t>
            </a:r>
            <a:endParaRPr lang="en-US" sz="800" dirty="0">
              <a:latin typeface="Arial" panose="020B0604020202020204" pitchFamily="34" charset="0"/>
              <a:cs typeface="Arial" panose="020B0604020202020204" pitchFamily="34" charset="0"/>
            </a:endParaRPr>
          </a:p>
        </p:txBody>
      </p:sp>
      <p:sp>
        <p:nvSpPr>
          <p:cNvPr id="18" name="TextBox 17"/>
          <p:cNvSpPr txBox="1"/>
          <p:nvPr/>
        </p:nvSpPr>
        <p:spPr>
          <a:xfrm>
            <a:off x="2555867" y="2268991"/>
            <a:ext cx="1080879" cy="215444"/>
          </a:xfrm>
          <a:prstGeom prst="rect">
            <a:avLst/>
          </a:prstGeom>
          <a:noFill/>
        </p:spPr>
        <p:txBody>
          <a:bodyPr wrap="square" rtlCol="0">
            <a:spAutoFit/>
          </a:bodyPr>
          <a:lstStyle/>
          <a:p>
            <a:r>
              <a:rPr lang="en-US" sz="800" dirty="0" smtClean="0">
                <a:latin typeface="Arial" panose="020B0604020202020204" pitchFamily="34" charset="0"/>
                <a:cs typeface="Arial" panose="020B0604020202020204" pitchFamily="34" charset="0"/>
              </a:rPr>
              <a:t>2 SVs</a:t>
            </a:r>
            <a:endParaRPr lang="en-US" sz="800" dirty="0">
              <a:latin typeface="Arial" panose="020B0604020202020204" pitchFamily="34" charset="0"/>
              <a:cs typeface="Arial" panose="020B0604020202020204" pitchFamily="34" charset="0"/>
            </a:endParaRPr>
          </a:p>
        </p:txBody>
      </p:sp>
      <p:sp>
        <p:nvSpPr>
          <p:cNvPr id="19" name="TextBox 18"/>
          <p:cNvSpPr txBox="1"/>
          <p:nvPr/>
        </p:nvSpPr>
        <p:spPr>
          <a:xfrm>
            <a:off x="7367855" y="1736116"/>
            <a:ext cx="1080879" cy="215444"/>
          </a:xfrm>
          <a:prstGeom prst="rect">
            <a:avLst/>
          </a:prstGeom>
          <a:noFill/>
        </p:spPr>
        <p:txBody>
          <a:bodyPr wrap="square" rtlCol="0">
            <a:spAutoFit/>
          </a:bodyPr>
          <a:lstStyle/>
          <a:p>
            <a:r>
              <a:rPr lang="en-US" sz="800" dirty="0" smtClean="0">
                <a:latin typeface="Arial" panose="020B0604020202020204" pitchFamily="34" charset="0"/>
                <a:cs typeface="Arial" panose="020B0604020202020204" pitchFamily="34" charset="0"/>
              </a:rPr>
              <a:t>1 SV in DT</a:t>
            </a:r>
            <a:endParaRPr lang="en-US" sz="800" dirty="0">
              <a:latin typeface="Arial" panose="020B0604020202020204" pitchFamily="34" charset="0"/>
              <a:cs typeface="Arial" panose="020B0604020202020204" pitchFamily="34" charset="0"/>
            </a:endParaRPr>
          </a:p>
        </p:txBody>
      </p:sp>
      <p:sp>
        <p:nvSpPr>
          <p:cNvPr id="20" name="TextBox 19"/>
          <p:cNvSpPr txBox="1"/>
          <p:nvPr/>
        </p:nvSpPr>
        <p:spPr>
          <a:xfrm>
            <a:off x="5843064" y="4276689"/>
            <a:ext cx="1080879" cy="215444"/>
          </a:xfrm>
          <a:prstGeom prst="rect">
            <a:avLst/>
          </a:prstGeom>
          <a:noFill/>
        </p:spPr>
        <p:txBody>
          <a:bodyPr wrap="square" rtlCol="0">
            <a:spAutoFit/>
          </a:bodyPr>
          <a:lstStyle/>
          <a:p>
            <a:r>
              <a:rPr lang="en-US" sz="800" dirty="0" smtClean="0">
                <a:latin typeface="Arial" panose="020B0604020202020204" pitchFamily="34" charset="0"/>
                <a:cs typeface="Arial" panose="020B0604020202020204" pitchFamily="34" charset="0"/>
              </a:rPr>
              <a:t>2 SVs</a:t>
            </a:r>
            <a:endParaRPr lang="en-US" sz="800" dirty="0">
              <a:latin typeface="Arial" panose="020B0604020202020204" pitchFamily="34" charset="0"/>
              <a:cs typeface="Arial" panose="020B0604020202020204" pitchFamily="34" charset="0"/>
            </a:endParaRPr>
          </a:p>
        </p:txBody>
      </p:sp>
      <p:sp>
        <p:nvSpPr>
          <p:cNvPr id="21" name="TextBox 20"/>
          <p:cNvSpPr txBox="1"/>
          <p:nvPr/>
        </p:nvSpPr>
        <p:spPr>
          <a:xfrm>
            <a:off x="2542607" y="4278028"/>
            <a:ext cx="1080879" cy="215444"/>
          </a:xfrm>
          <a:prstGeom prst="rect">
            <a:avLst/>
          </a:prstGeom>
          <a:noFill/>
        </p:spPr>
        <p:txBody>
          <a:bodyPr wrap="square" rtlCol="0">
            <a:spAutoFit/>
          </a:bodyPr>
          <a:lstStyle/>
          <a:p>
            <a:r>
              <a:rPr lang="en-US" sz="800" dirty="0" smtClean="0">
                <a:latin typeface="Arial" panose="020B0604020202020204" pitchFamily="34" charset="0"/>
                <a:cs typeface="Arial" panose="020B0604020202020204" pitchFamily="34" charset="0"/>
              </a:rPr>
              <a:t>2 SVs</a:t>
            </a:r>
            <a:endParaRPr lang="en-US" sz="800" dirty="0">
              <a:latin typeface="Arial" panose="020B0604020202020204" pitchFamily="34" charset="0"/>
              <a:cs typeface="Arial" panose="020B0604020202020204" pitchFamily="34" charset="0"/>
            </a:endParaRPr>
          </a:p>
        </p:txBody>
      </p:sp>
      <p:sp>
        <p:nvSpPr>
          <p:cNvPr id="22" name="TextBox 21"/>
          <p:cNvSpPr txBox="1"/>
          <p:nvPr/>
        </p:nvSpPr>
        <p:spPr>
          <a:xfrm>
            <a:off x="510073" y="5186869"/>
            <a:ext cx="1080879" cy="215444"/>
          </a:xfrm>
          <a:prstGeom prst="rect">
            <a:avLst/>
          </a:prstGeom>
          <a:noFill/>
        </p:spPr>
        <p:txBody>
          <a:bodyPr wrap="square" rtlCol="0">
            <a:spAutoFit/>
          </a:bodyPr>
          <a:lstStyle/>
          <a:p>
            <a:r>
              <a:rPr lang="en-US" sz="800" dirty="0" smtClean="0">
                <a:latin typeface="Arial" panose="020B0604020202020204" pitchFamily="34" charset="0"/>
                <a:cs typeface="Arial" panose="020B0604020202020204" pitchFamily="34" charset="0"/>
              </a:rPr>
              <a:t>2 SVs</a:t>
            </a:r>
            <a:endParaRPr lang="en-US" sz="800" dirty="0">
              <a:latin typeface="Arial" panose="020B0604020202020204" pitchFamily="34" charset="0"/>
              <a:cs typeface="Arial" panose="020B0604020202020204" pitchFamily="34" charset="0"/>
            </a:endParaRPr>
          </a:p>
        </p:txBody>
      </p:sp>
      <p:sp>
        <p:nvSpPr>
          <p:cNvPr id="23" name="TextBox 22"/>
          <p:cNvSpPr txBox="1"/>
          <p:nvPr/>
        </p:nvSpPr>
        <p:spPr>
          <a:xfrm>
            <a:off x="4353360" y="2271728"/>
            <a:ext cx="1080879" cy="215444"/>
          </a:xfrm>
          <a:prstGeom prst="rect">
            <a:avLst/>
          </a:prstGeom>
          <a:noFill/>
        </p:spPr>
        <p:txBody>
          <a:bodyPr wrap="square" rtlCol="0">
            <a:spAutoFit/>
          </a:bodyPr>
          <a:lstStyle/>
          <a:p>
            <a:r>
              <a:rPr lang="en-US" sz="800" dirty="0" smtClean="0">
                <a:latin typeface="Arial" panose="020B0604020202020204" pitchFamily="34" charset="0"/>
                <a:cs typeface="Arial" panose="020B0604020202020204" pitchFamily="34" charset="0"/>
              </a:rPr>
              <a:t>2 SVs</a:t>
            </a:r>
            <a:endParaRPr lang="en-US" sz="800" dirty="0">
              <a:latin typeface="Arial" panose="020B0604020202020204" pitchFamily="34" charset="0"/>
              <a:cs typeface="Arial" panose="020B0604020202020204" pitchFamily="34" charset="0"/>
            </a:endParaRPr>
          </a:p>
        </p:txBody>
      </p:sp>
      <p:sp>
        <p:nvSpPr>
          <p:cNvPr id="25" name="TextBox 24"/>
          <p:cNvSpPr txBox="1"/>
          <p:nvPr/>
        </p:nvSpPr>
        <p:spPr>
          <a:xfrm>
            <a:off x="4332590" y="4182236"/>
            <a:ext cx="1080879" cy="338554"/>
          </a:xfrm>
          <a:prstGeom prst="rect">
            <a:avLst/>
          </a:prstGeom>
          <a:noFill/>
        </p:spPr>
        <p:txBody>
          <a:bodyPr wrap="square" rtlCol="0">
            <a:spAutoFit/>
          </a:bodyPr>
          <a:lstStyle/>
          <a:p>
            <a:r>
              <a:rPr lang="en-US" sz="800" dirty="0" smtClean="0">
                <a:latin typeface="Arial" panose="020B0604020202020204" pitchFamily="34" charset="0"/>
                <a:cs typeface="Arial" panose="020B0604020202020204" pitchFamily="34" charset="0"/>
              </a:rPr>
              <a:t>2 SVs, 1 coding – no domains</a:t>
            </a:r>
            <a:endParaRPr lang="en-US" sz="800" dirty="0">
              <a:latin typeface="Arial" panose="020B0604020202020204" pitchFamily="34" charset="0"/>
              <a:cs typeface="Arial" panose="020B0604020202020204" pitchFamily="34" charset="0"/>
            </a:endParaRPr>
          </a:p>
        </p:txBody>
      </p:sp>
      <p:sp>
        <p:nvSpPr>
          <p:cNvPr id="26" name="TextBox 25"/>
          <p:cNvSpPr txBox="1"/>
          <p:nvPr/>
        </p:nvSpPr>
        <p:spPr>
          <a:xfrm>
            <a:off x="689780" y="3168069"/>
            <a:ext cx="1080879" cy="338554"/>
          </a:xfrm>
          <a:prstGeom prst="rect">
            <a:avLst/>
          </a:prstGeom>
          <a:noFill/>
        </p:spPr>
        <p:txBody>
          <a:bodyPr wrap="square" rtlCol="0">
            <a:spAutoFit/>
          </a:bodyPr>
          <a:lstStyle/>
          <a:p>
            <a:r>
              <a:rPr lang="en-US" sz="800" dirty="0" smtClean="0">
                <a:latin typeface="Arial" panose="020B0604020202020204" pitchFamily="34" charset="0"/>
                <a:cs typeface="Arial" panose="020B0604020202020204" pitchFamily="34" charset="0"/>
              </a:rPr>
              <a:t>2 SVs, 1 coding – no domains</a:t>
            </a:r>
            <a:endParaRPr lang="en-US"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2929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6282"/>
            <a:ext cx="9144000" cy="5698901"/>
          </a:xfrm>
          <a:prstGeom prst="rect">
            <a:avLst/>
          </a:prstGeom>
        </p:spPr>
      </p:pic>
      <p:sp>
        <p:nvSpPr>
          <p:cNvPr id="354" name="TextBox 353"/>
          <p:cNvSpPr txBox="1"/>
          <p:nvPr/>
        </p:nvSpPr>
        <p:spPr>
          <a:xfrm>
            <a:off x="750836" y="1724710"/>
            <a:ext cx="803425" cy="215444"/>
          </a:xfrm>
          <a:prstGeom prst="rect">
            <a:avLst/>
          </a:prstGeom>
          <a:noFill/>
        </p:spPr>
        <p:txBody>
          <a:bodyPr wrap="none" rtlCol="0">
            <a:spAutoFit/>
          </a:bodyPr>
          <a:lstStyle/>
          <a:p>
            <a:r>
              <a:rPr lang="en-US" sz="800" dirty="0" smtClean="0">
                <a:latin typeface="Arial" panose="020B0604020202020204" pitchFamily="34" charset="0"/>
                <a:cs typeface="Arial" panose="020B0604020202020204" pitchFamily="34" charset="0"/>
              </a:rPr>
              <a:t>Activation arc</a:t>
            </a:r>
            <a:endParaRPr lang="en-US" sz="800" dirty="0">
              <a:latin typeface="Arial" panose="020B0604020202020204" pitchFamily="34" charset="0"/>
              <a:cs typeface="Arial" panose="020B0604020202020204" pitchFamily="34" charset="0"/>
            </a:endParaRPr>
          </a:p>
        </p:txBody>
      </p:sp>
      <p:sp>
        <p:nvSpPr>
          <p:cNvPr id="355" name="TextBox 354"/>
          <p:cNvSpPr txBox="1"/>
          <p:nvPr/>
        </p:nvSpPr>
        <p:spPr>
          <a:xfrm>
            <a:off x="755923" y="1959078"/>
            <a:ext cx="769763" cy="215444"/>
          </a:xfrm>
          <a:prstGeom prst="rect">
            <a:avLst/>
          </a:prstGeom>
          <a:noFill/>
        </p:spPr>
        <p:txBody>
          <a:bodyPr wrap="none" rtlCol="0">
            <a:spAutoFit/>
          </a:bodyPr>
          <a:lstStyle/>
          <a:p>
            <a:r>
              <a:rPr lang="en-US" sz="800" dirty="0" smtClean="0">
                <a:latin typeface="Arial" panose="020B0604020202020204" pitchFamily="34" charset="0"/>
                <a:cs typeface="Arial" panose="020B0604020202020204" pitchFamily="34" charset="0"/>
              </a:rPr>
              <a:t>Inhibition arc</a:t>
            </a:r>
            <a:endParaRPr lang="en-US" sz="800" dirty="0">
              <a:latin typeface="Arial" panose="020B0604020202020204" pitchFamily="34" charset="0"/>
              <a:cs typeface="Arial" panose="020B0604020202020204" pitchFamily="34" charset="0"/>
            </a:endParaRPr>
          </a:p>
        </p:txBody>
      </p:sp>
      <p:pic>
        <p:nvPicPr>
          <p:cNvPr id="68" name="Picture 67"/>
          <p:cNvPicPr>
            <a:picLocks noChangeAspect="1"/>
          </p:cNvPicPr>
          <p:nvPr/>
        </p:nvPicPr>
        <p:blipFill rotWithShape="1">
          <a:blip r:embed="rId4">
            <a:extLst>
              <a:ext uri="{28A0092B-C50C-407E-A947-70E740481C1C}">
                <a14:useLocalDpi xmlns:a14="http://schemas.microsoft.com/office/drawing/2010/main" val="0"/>
              </a:ext>
            </a:extLst>
          </a:blip>
          <a:srcRect l="41918" t="29115" r="41583" b="27848"/>
          <a:stretch/>
        </p:blipFill>
        <p:spPr>
          <a:xfrm>
            <a:off x="342912" y="1670507"/>
            <a:ext cx="466726" cy="323850"/>
          </a:xfrm>
          <a:prstGeom prst="rect">
            <a:avLst/>
          </a:prstGeom>
        </p:spPr>
      </p:pic>
      <p:sp>
        <p:nvSpPr>
          <p:cNvPr id="69" name="TextBox 68"/>
          <p:cNvSpPr txBox="1"/>
          <p:nvPr/>
        </p:nvSpPr>
        <p:spPr>
          <a:xfrm>
            <a:off x="2447698" y="1799604"/>
            <a:ext cx="1287532" cy="338554"/>
          </a:xfrm>
          <a:prstGeom prst="rect">
            <a:avLst/>
          </a:prstGeom>
          <a:noFill/>
        </p:spPr>
        <p:txBody>
          <a:bodyPr wrap="none" rtlCol="0">
            <a:spAutoFit/>
          </a:bodyPr>
          <a:lstStyle/>
          <a:p>
            <a:r>
              <a:rPr lang="en-US" sz="800" dirty="0">
                <a:solidFill>
                  <a:srgbClr val="007600"/>
                </a:solidFill>
                <a:latin typeface="Arial" panose="020B0604020202020204" pitchFamily="34" charset="0"/>
                <a:cs typeface="Arial" panose="020B0604020202020204" pitchFamily="34" charset="0"/>
              </a:rPr>
              <a:t>Glyma11g04700.1</a:t>
            </a:r>
            <a:r>
              <a:rPr lang="en-US" sz="800" dirty="0">
                <a:solidFill>
                  <a:srgbClr val="00CC00"/>
                </a:solidFill>
                <a:latin typeface="Arial" panose="020B0604020202020204" pitchFamily="34" charset="0"/>
                <a:cs typeface="Arial" panose="020B0604020202020204" pitchFamily="34" charset="0"/>
              </a:rPr>
              <a:t> </a:t>
            </a:r>
            <a:r>
              <a:rPr lang="en-US" sz="800" dirty="0">
                <a:latin typeface="Arial" panose="020B0604020202020204" pitchFamily="34" charset="0"/>
                <a:cs typeface="Arial" panose="020B0604020202020204" pitchFamily="34" charset="0"/>
              </a:rPr>
              <a:t>&amp;</a:t>
            </a:r>
            <a:r>
              <a:rPr lang="en-US" sz="800" dirty="0" smtClean="0">
                <a:solidFill>
                  <a:srgbClr val="00CC00"/>
                </a:solidFill>
                <a:latin typeface="Arial" panose="020B0604020202020204" pitchFamily="34" charset="0"/>
                <a:cs typeface="Arial" panose="020B0604020202020204" pitchFamily="34" charset="0"/>
              </a:rPr>
              <a:t> </a:t>
            </a:r>
            <a:r>
              <a:rPr lang="en-US" sz="800" dirty="0" smtClean="0">
                <a:solidFill>
                  <a:srgbClr val="007600"/>
                </a:solidFill>
                <a:latin typeface="Arial" panose="020B0604020202020204" pitchFamily="34" charset="0"/>
                <a:cs typeface="Arial" panose="020B0604020202020204" pitchFamily="34" charset="0"/>
              </a:rPr>
              <a:t>N2</a:t>
            </a:r>
          </a:p>
          <a:p>
            <a:r>
              <a:rPr lang="en-US" sz="800" dirty="0" smtClean="0">
                <a:latin typeface="Arial" panose="020B0604020202020204" pitchFamily="34" charset="0"/>
                <a:cs typeface="Arial" panose="020B0604020202020204" pitchFamily="34" charset="0"/>
              </a:rPr>
              <a:t>N2 – coding antisense </a:t>
            </a:r>
            <a:endParaRPr lang="en-US" sz="800" dirty="0">
              <a:latin typeface="Arial" panose="020B0604020202020204" pitchFamily="34" charset="0"/>
              <a:cs typeface="Arial" panose="020B0604020202020204" pitchFamily="34" charset="0"/>
            </a:endParaRPr>
          </a:p>
        </p:txBody>
      </p:sp>
      <p:sp>
        <p:nvSpPr>
          <p:cNvPr id="356" name="TextBox 355"/>
          <p:cNvSpPr txBox="1"/>
          <p:nvPr/>
        </p:nvSpPr>
        <p:spPr>
          <a:xfrm>
            <a:off x="281077" y="5290844"/>
            <a:ext cx="1293944" cy="461665"/>
          </a:xfrm>
          <a:prstGeom prst="rect">
            <a:avLst/>
          </a:prstGeom>
          <a:noFill/>
        </p:spPr>
        <p:txBody>
          <a:bodyPr wrap="none" rtlCol="0">
            <a:spAutoFit/>
          </a:bodyPr>
          <a:lstStyle/>
          <a:p>
            <a:r>
              <a:rPr lang="en-US" sz="800" dirty="0" smtClean="0">
                <a:solidFill>
                  <a:srgbClr val="007600"/>
                </a:solidFill>
                <a:latin typeface="Arial" panose="020B0604020202020204" pitchFamily="34" charset="0"/>
                <a:cs typeface="Arial" panose="020B0604020202020204" pitchFamily="34" charset="0"/>
              </a:rPr>
              <a:t>Early super-cluster</a:t>
            </a:r>
          </a:p>
          <a:p>
            <a:r>
              <a:rPr lang="en-US" sz="800" dirty="0" smtClean="0">
                <a:solidFill>
                  <a:srgbClr val="0000FF"/>
                </a:solidFill>
                <a:latin typeface="Arial" panose="020B0604020202020204" pitchFamily="34" charset="0"/>
                <a:cs typeface="Arial" panose="020B0604020202020204" pitchFamily="34" charset="0"/>
              </a:rPr>
              <a:t>Mid-to-late super-cluster</a:t>
            </a:r>
          </a:p>
          <a:p>
            <a:r>
              <a:rPr lang="en-US" sz="800" dirty="0" smtClean="0">
                <a:solidFill>
                  <a:srgbClr val="FF0000"/>
                </a:solidFill>
                <a:latin typeface="Arial" panose="020B0604020202020204" pitchFamily="34" charset="0"/>
                <a:cs typeface="Arial" panose="020B0604020202020204" pitchFamily="34" charset="0"/>
              </a:rPr>
              <a:t>DT super-cluster</a:t>
            </a:r>
            <a:endParaRPr lang="en-US" sz="800" dirty="0">
              <a:solidFill>
                <a:srgbClr val="FF0000"/>
              </a:solidFill>
              <a:latin typeface="Arial" panose="020B0604020202020204" pitchFamily="34" charset="0"/>
              <a:cs typeface="Arial" panose="020B0604020202020204" pitchFamily="34" charset="0"/>
            </a:endParaRPr>
          </a:p>
        </p:txBody>
      </p:sp>
      <p:sp>
        <p:nvSpPr>
          <p:cNvPr id="357" name="TextBox 356"/>
          <p:cNvSpPr txBox="1"/>
          <p:nvPr/>
        </p:nvSpPr>
        <p:spPr>
          <a:xfrm>
            <a:off x="2371725" y="5425907"/>
            <a:ext cx="1287532" cy="338554"/>
          </a:xfrm>
          <a:prstGeom prst="rect">
            <a:avLst/>
          </a:prstGeom>
          <a:noFill/>
        </p:spPr>
        <p:txBody>
          <a:bodyPr wrap="none" rtlCol="0">
            <a:spAutoFit/>
          </a:bodyPr>
          <a:lstStyle/>
          <a:p>
            <a:r>
              <a:rPr lang="en-US" sz="800" dirty="0" smtClean="0">
                <a:solidFill>
                  <a:srgbClr val="007600"/>
                </a:solidFill>
                <a:latin typeface="Arial" panose="020B0604020202020204" pitchFamily="34" charset="0"/>
                <a:cs typeface="Arial" panose="020B0604020202020204" pitchFamily="34" charset="0"/>
              </a:rPr>
              <a:t>Glyma17g00950.1</a:t>
            </a:r>
            <a:r>
              <a:rPr lang="en-US" sz="800" dirty="0" smtClean="0">
                <a:solidFill>
                  <a:srgbClr val="00CC00"/>
                </a:solidFill>
                <a:latin typeface="Arial" panose="020B0604020202020204" pitchFamily="34" charset="0"/>
                <a:cs typeface="Arial" panose="020B0604020202020204" pitchFamily="34" charset="0"/>
              </a:rPr>
              <a:t> </a:t>
            </a:r>
            <a:r>
              <a:rPr lang="en-US" sz="800" dirty="0" smtClean="0">
                <a:latin typeface="Arial" panose="020B0604020202020204" pitchFamily="34" charset="0"/>
                <a:cs typeface="Arial" panose="020B0604020202020204" pitchFamily="34" charset="0"/>
              </a:rPr>
              <a:t>&amp;</a:t>
            </a:r>
            <a:r>
              <a:rPr lang="en-US" sz="800" dirty="0" smtClean="0">
                <a:solidFill>
                  <a:srgbClr val="00CC00"/>
                </a:solidFill>
                <a:latin typeface="Arial" panose="020B0604020202020204" pitchFamily="34" charset="0"/>
                <a:cs typeface="Arial" panose="020B0604020202020204" pitchFamily="34" charset="0"/>
              </a:rPr>
              <a:t> </a:t>
            </a:r>
            <a:r>
              <a:rPr lang="en-US" sz="800" dirty="0" smtClean="0">
                <a:solidFill>
                  <a:srgbClr val="007600"/>
                </a:solidFill>
                <a:latin typeface="Arial" panose="020B0604020202020204" pitchFamily="34" charset="0"/>
                <a:cs typeface="Arial" panose="020B0604020202020204" pitchFamily="34" charset="0"/>
              </a:rPr>
              <a:t>N2</a:t>
            </a:r>
          </a:p>
          <a:p>
            <a:r>
              <a:rPr lang="en-US" sz="800" dirty="0" smtClean="0">
                <a:latin typeface="Arial" panose="020B0604020202020204" pitchFamily="34" charset="0"/>
                <a:cs typeface="Arial" panose="020B0604020202020204" pitchFamily="34" charset="0"/>
              </a:rPr>
              <a:t>N2 – antisense </a:t>
            </a:r>
            <a:r>
              <a:rPr lang="en-US" sz="800" dirty="0" err="1" smtClean="0">
                <a:latin typeface="Arial" panose="020B0604020202020204" pitchFamily="34" charset="0"/>
                <a:cs typeface="Arial" panose="020B0604020202020204" pitchFamily="34" charset="0"/>
              </a:rPr>
              <a:t>lncRNA</a:t>
            </a:r>
            <a:r>
              <a:rPr lang="en-US" sz="800" dirty="0" smtClean="0">
                <a:latin typeface="Arial" panose="020B0604020202020204" pitchFamily="34" charset="0"/>
                <a:cs typeface="Arial" panose="020B0604020202020204" pitchFamily="34" charset="0"/>
              </a:rPr>
              <a:t> </a:t>
            </a:r>
            <a:endParaRPr lang="en-US" sz="800" dirty="0">
              <a:latin typeface="Arial" panose="020B0604020202020204" pitchFamily="34" charset="0"/>
              <a:cs typeface="Arial" panose="020B0604020202020204" pitchFamily="34" charset="0"/>
            </a:endParaRPr>
          </a:p>
        </p:txBody>
      </p:sp>
      <p:sp>
        <p:nvSpPr>
          <p:cNvPr id="358" name="TextBox 357"/>
          <p:cNvSpPr txBox="1"/>
          <p:nvPr/>
        </p:nvSpPr>
        <p:spPr>
          <a:xfrm>
            <a:off x="5956962" y="2813587"/>
            <a:ext cx="1330814" cy="338554"/>
          </a:xfrm>
          <a:prstGeom prst="rect">
            <a:avLst/>
          </a:prstGeom>
          <a:noFill/>
        </p:spPr>
        <p:txBody>
          <a:bodyPr wrap="none" rtlCol="0">
            <a:spAutoFit/>
          </a:bodyPr>
          <a:lstStyle/>
          <a:p>
            <a:r>
              <a:rPr lang="en-US" sz="800" dirty="0" smtClean="0">
                <a:solidFill>
                  <a:srgbClr val="007600"/>
                </a:solidFill>
                <a:latin typeface="Arial" panose="020B0604020202020204" pitchFamily="34" charset="0"/>
                <a:cs typeface="Arial" panose="020B0604020202020204" pitchFamily="34" charset="0"/>
              </a:rPr>
              <a:t>Glyma06g16920.1</a:t>
            </a:r>
            <a:r>
              <a:rPr lang="en-US" sz="800" dirty="0" smtClean="0">
                <a:solidFill>
                  <a:srgbClr val="00CC00"/>
                </a:solidFill>
                <a:latin typeface="Arial" panose="020B0604020202020204" pitchFamily="34" charset="0"/>
                <a:cs typeface="Arial" panose="020B0604020202020204" pitchFamily="34" charset="0"/>
              </a:rPr>
              <a:t> </a:t>
            </a:r>
            <a:r>
              <a:rPr lang="en-US" sz="800" dirty="0" smtClean="0">
                <a:latin typeface="Arial" panose="020B0604020202020204" pitchFamily="34" charset="0"/>
                <a:cs typeface="Arial" panose="020B0604020202020204" pitchFamily="34" charset="0"/>
              </a:rPr>
              <a:t>&amp;</a:t>
            </a:r>
            <a:r>
              <a:rPr lang="en-US" sz="800" dirty="0" smtClean="0">
                <a:solidFill>
                  <a:srgbClr val="00CC00"/>
                </a:solidFill>
                <a:latin typeface="Arial" panose="020B0604020202020204" pitchFamily="34" charset="0"/>
                <a:cs typeface="Arial" panose="020B0604020202020204" pitchFamily="34" charset="0"/>
              </a:rPr>
              <a:t> </a:t>
            </a:r>
            <a:r>
              <a:rPr lang="en-US" sz="800" dirty="0" smtClean="0">
                <a:solidFill>
                  <a:srgbClr val="0000FF"/>
                </a:solidFill>
                <a:latin typeface="Arial" panose="020B0604020202020204" pitchFamily="34" charset="0"/>
                <a:cs typeface="Arial" panose="020B0604020202020204" pitchFamily="34" charset="0"/>
              </a:rPr>
              <a:t>N2</a:t>
            </a:r>
          </a:p>
          <a:p>
            <a:r>
              <a:rPr lang="en-US" sz="800" dirty="0" smtClean="0">
                <a:latin typeface="Arial" panose="020B0604020202020204" pitchFamily="34" charset="0"/>
                <a:cs typeface="Arial" panose="020B0604020202020204" pitchFamily="34" charset="0"/>
              </a:rPr>
              <a:t>N2 – lacks </a:t>
            </a:r>
            <a:r>
              <a:rPr lang="en-US" sz="800" dirty="0" err="1" smtClean="0">
                <a:latin typeface="Arial" panose="020B0604020202020204" pitchFamily="34" charset="0"/>
                <a:cs typeface="Arial" panose="020B0604020202020204" pitchFamily="34" charset="0"/>
              </a:rPr>
              <a:t>EFh</a:t>
            </a:r>
            <a:r>
              <a:rPr lang="en-US" sz="800" dirty="0" smtClean="0">
                <a:latin typeface="Arial" panose="020B0604020202020204" pitchFamily="34" charset="0"/>
                <a:cs typeface="Arial" panose="020B0604020202020204" pitchFamily="34" charset="0"/>
              </a:rPr>
              <a:t> domains </a:t>
            </a:r>
            <a:endParaRPr lang="en-US" sz="800" dirty="0">
              <a:latin typeface="Arial" panose="020B0604020202020204" pitchFamily="34" charset="0"/>
              <a:cs typeface="Arial" panose="020B0604020202020204" pitchFamily="34" charset="0"/>
            </a:endParaRPr>
          </a:p>
        </p:txBody>
      </p:sp>
      <p:sp>
        <p:nvSpPr>
          <p:cNvPr id="359" name="TextBox 358"/>
          <p:cNvSpPr txBox="1"/>
          <p:nvPr/>
        </p:nvSpPr>
        <p:spPr>
          <a:xfrm>
            <a:off x="2017310" y="3311703"/>
            <a:ext cx="1317990" cy="338554"/>
          </a:xfrm>
          <a:prstGeom prst="rect">
            <a:avLst/>
          </a:prstGeom>
          <a:noFill/>
        </p:spPr>
        <p:txBody>
          <a:bodyPr wrap="none" rtlCol="0">
            <a:spAutoFit/>
          </a:bodyPr>
          <a:lstStyle/>
          <a:p>
            <a:r>
              <a:rPr lang="en-US" sz="800" dirty="0" smtClean="0">
                <a:solidFill>
                  <a:srgbClr val="0000FF"/>
                </a:solidFill>
                <a:latin typeface="Arial" panose="020B0604020202020204" pitchFamily="34" charset="0"/>
                <a:cs typeface="Arial" panose="020B0604020202020204" pitchFamily="34" charset="0"/>
              </a:rPr>
              <a:t>Glyma02g15980.1</a:t>
            </a:r>
            <a:r>
              <a:rPr lang="en-US" sz="800" dirty="0" smtClean="0">
                <a:solidFill>
                  <a:srgbClr val="00CC00"/>
                </a:solidFill>
                <a:latin typeface="Arial" panose="020B0604020202020204" pitchFamily="34" charset="0"/>
                <a:cs typeface="Arial" panose="020B0604020202020204" pitchFamily="34" charset="0"/>
              </a:rPr>
              <a:t> </a:t>
            </a:r>
            <a:r>
              <a:rPr lang="en-US" sz="800" dirty="0" smtClean="0">
                <a:latin typeface="Arial" panose="020B0604020202020204" pitchFamily="34" charset="0"/>
                <a:cs typeface="Arial" panose="020B0604020202020204" pitchFamily="34" charset="0"/>
              </a:rPr>
              <a:t>&amp;</a:t>
            </a:r>
            <a:r>
              <a:rPr lang="en-US" sz="800" dirty="0" smtClean="0">
                <a:solidFill>
                  <a:srgbClr val="00CC00"/>
                </a:solidFill>
                <a:latin typeface="Arial" panose="020B0604020202020204" pitchFamily="34" charset="0"/>
                <a:cs typeface="Arial" panose="020B0604020202020204" pitchFamily="34" charset="0"/>
              </a:rPr>
              <a:t> </a:t>
            </a:r>
            <a:r>
              <a:rPr lang="en-US" sz="800" dirty="0" smtClean="0">
                <a:solidFill>
                  <a:srgbClr val="007600"/>
                </a:solidFill>
                <a:latin typeface="Arial" panose="020B0604020202020204" pitchFamily="34" charset="0"/>
                <a:cs typeface="Arial" panose="020B0604020202020204" pitchFamily="34" charset="0"/>
              </a:rPr>
              <a:t>N2</a:t>
            </a:r>
          </a:p>
          <a:p>
            <a:r>
              <a:rPr lang="en-US" sz="800" dirty="0" smtClean="0">
                <a:latin typeface="Arial" panose="020B0604020202020204" pitchFamily="34" charset="0"/>
                <a:cs typeface="Arial" panose="020B0604020202020204" pitchFamily="34" charset="0"/>
              </a:rPr>
              <a:t>N2 – lacks RING domain</a:t>
            </a:r>
            <a:endParaRPr lang="en-US" sz="800" dirty="0">
              <a:latin typeface="Arial" panose="020B0604020202020204" pitchFamily="34" charset="0"/>
              <a:cs typeface="Arial" panose="020B0604020202020204" pitchFamily="34" charset="0"/>
            </a:endParaRPr>
          </a:p>
        </p:txBody>
      </p:sp>
      <p:sp>
        <p:nvSpPr>
          <p:cNvPr id="360" name="TextBox 359"/>
          <p:cNvSpPr txBox="1"/>
          <p:nvPr/>
        </p:nvSpPr>
        <p:spPr>
          <a:xfrm>
            <a:off x="6934200" y="1851885"/>
            <a:ext cx="1287532" cy="338554"/>
          </a:xfrm>
          <a:prstGeom prst="rect">
            <a:avLst/>
          </a:prstGeom>
          <a:noFill/>
        </p:spPr>
        <p:txBody>
          <a:bodyPr wrap="none" rtlCol="0">
            <a:spAutoFit/>
          </a:bodyPr>
          <a:lstStyle/>
          <a:p>
            <a:r>
              <a:rPr lang="en-US" sz="800" dirty="0" smtClean="0">
                <a:solidFill>
                  <a:srgbClr val="007600"/>
                </a:solidFill>
                <a:latin typeface="Arial" panose="020B0604020202020204" pitchFamily="34" charset="0"/>
                <a:cs typeface="Arial" panose="020B0604020202020204" pitchFamily="34" charset="0"/>
              </a:rPr>
              <a:t>Glyma13g44910.1</a:t>
            </a:r>
            <a:r>
              <a:rPr lang="en-US" sz="800" dirty="0" smtClean="0">
                <a:solidFill>
                  <a:srgbClr val="00CC00"/>
                </a:solidFill>
                <a:latin typeface="Arial" panose="020B0604020202020204" pitchFamily="34" charset="0"/>
                <a:cs typeface="Arial" panose="020B0604020202020204" pitchFamily="34" charset="0"/>
              </a:rPr>
              <a:t> </a:t>
            </a:r>
            <a:r>
              <a:rPr lang="en-US" sz="800" dirty="0" smtClean="0">
                <a:latin typeface="Arial" panose="020B0604020202020204" pitchFamily="34" charset="0"/>
                <a:cs typeface="Arial" panose="020B0604020202020204" pitchFamily="34" charset="0"/>
              </a:rPr>
              <a:t>&amp;</a:t>
            </a:r>
            <a:r>
              <a:rPr lang="en-US" sz="800" dirty="0" smtClean="0">
                <a:solidFill>
                  <a:srgbClr val="00CC00"/>
                </a:solidFill>
                <a:latin typeface="Arial" panose="020B0604020202020204" pitchFamily="34" charset="0"/>
                <a:cs typeface="Arial" panose="020B0604020202020204" pitchFamily="34" charset="0"/>
              </a:rPr>
              <a:t> </a:t>
            </a:r>
            <a:r>
              <a:rPr lang="en-US" sz="800" dirty="0" smtClean="0">
                <a:solidFill>
                  <a:srgbClr val="0000FF"/>
                </a:solidFill>
                <a:latin typeface="Arial" panose="020B0604020202020204" pitchFamily="34" charset="0"/>
                <a:cs typeface="Arial" panose="020B0604020202020204" pitchFamily="34" charset="0"/>
              </a:rPr>
              <a:t>N3</a:t>
            </a:r>
          </a:p>
          <a:p>
            <a:r>
              <a:rPr lang="en-US" sz="800" dirty="0" smtClean="0">
                <a:latin typeface="Arial" panose="020B0604020202020204" pitchFamily="34" charset="0"/>
                <a:cs typeface="Arial" panose="020B0604020202020204" pitchFamily="34" charset="0"/>
              </a:rPr>
              <a:t>N3 – lacks UBQ domain</a:t>
            </a:r>
            <a:endParaRPr lang="en-US" sz="800" dirty="0">
              <a:latin typeface="Arial" panose="020B0604020202020204" pitchFamily="34" charset="0"/>
              <a:cs typeface="Arial" panose="020B0604020202020204" pitchFamily="34" charset="0"/>
            </a:endParaRPr>
          </a:p>
        </p:txBody>
      </p:sp>
      <p:sp>
        <p:nvSpPr>
          <p:cNvPr id="363" name="TextBox 362"/>
          <p:cNvSpPr txBox="1"/>
          <p:nvPr/>
        </p:nvSpPr>
        <p:spPr>
          <a:xfrm>
            <a:off x="2380124" y="4497400"/>
            <a:ext cx="1287532" cy="338554"/>
          </a:xfrm>
          <a:prstGeom prst="rect">
            <a:avLst/>
          </a:prstGeom>
          <a:noFill/>
        </p:spPr>
        <p:txBody>
          <a:bodyPr wrap="none" rtlCol="0">
            <a:spAutoFit/>
          </a:bodyPr>
          <a:lstStyle/>
          <a:p>
            <a:r>
              <a:rPr lang="en-US" sz="800" dirty="0" smtClean="0">
                <a:solidFill>
                  <a:srgbClr val="0000FF"/>
                </a:solidFill>
                <a:latin typeface="Arial" panose="020B0604020202020204" pitchFamily="34" charset="0"/>
                <a:cs typeface="Arial" panose="020B0604020202020204" pitchFamily="34" charset="0"/>
              </a:rPr>
              <a:t>Glyma12g36540.7</a:t>
            </a:r>
            <a:r>
              <a:rPr lang="en-US" sz="800" dirty="0" smtClean="0">
                <a:solidFill>
                  <a:srgbClr val="00CC00"/>
                </a:solidFill>
                <a:latin typeface="Arial" panose="020B0604020202020204" pitchFamily="34" charset="0"/>
                <a:cs typeface="Arial" panose="020B0604020202020204" pitchFamily="34" charset="0"/>
              </a:rPr>
              <a:t> </a:t>
            </a:r>
            <a:r>
              <a:rPr lang="en-US" sz="800" dirty="0" smtClean="0">
                <a:latin typeface="Arial" panose="020B0604020202020204" pitchFamily="34" charset="0"/>
                <a:cs typeface="Arial" panose="020B0604020202020204" pitchFamily="34" charset="0"/>
              </a:rPr>
              <a:t>&amp;</a:t>
            </a:r>
            <a:r>
              <a:rPr lang="en-US" sz="800" dirty="0" smtClean="0">
                <a:solidFill>
                  <a:srgbClr val="00CC00"/>
                </a:solidFill>
                <a:latin typeface="Arial" panose="020B0604020202020204" pitchFamily="34" charset="0"/>
                <a:cs typeface="Arial" panose="020B0604020202020204" pitchFamily="34" charset="0"/>
              </a:rPr>
              <a:t> </a:t>
            </a:r>
            <a:r>
              <a:rPr lang="en-US" sz="800" dirty="0" smtClean="0">
                <a:solidFill>
                  <a:srgbClr val="0000FF"/>
                </a:solidFill>
                <a:latin typeface="Arial" panose="020B0604020202020204" pitchFamily="34" charset="0"/>
                <a:cs typeface="Arial" panose="020B0604020202020204" pitchFamily="34" charset="0"/>
              </a:rPr>
              <a:t>N8</a:t>
            </a:r>
          </a:p>
          <a:p>
            <a:r>
              <a:rPr lang="en-US" sz="800" dirty="0" smtClean="0">
                <a:latin typeface="Arial" panose="020B0604020202020204" pitchFamily="34" charset="0"/>
                <a:cs typeface="Arial" panose="020B0604020202020204" pitchFamily="34" charset="0"/>
              </a:rPr>
              <a:t>N8 – longer UTRs</a:t>
            </a:r>
            <a:endParaRPr lang="en-US" sz="800" dirty="0">
              <a:latin typeface="Arial" panose="020B0604020202020204" pitchFamily="34" charset="0"/>
              <a:cs typeface="Arial" panose="020B0604020202020204" pitchFamily="34" charset="0"/>
            </a:endParaRPr>
          </a:p>
        </p:txBody>
      </p:sp>
      <p:sp>
        <p:nvSpPr>
          <p:cNvPr id="364" name="TextBox 363"/>
          <p:cNvSpPr txBox="1"/>
          <p:nvPr/>
        </p:nvSpPr>
        <p:spPr>
          <a:xfrm>
            <a:off x="4365531" y="4964183"/>
            <a:ext cx="1454244" cy="338554"/>
          </a:xfrm>
          <a:prstGeom prst="rect">
            <a:avLst/>
          </a:prstGeom>
          <a:noFill/>
        </p:spPr>
        <p:txBody>
          <a:bodyPr wrap="none" rtlCol="0">
            <a:spAutoFit/>
          </a:bodyPr>
          <a:lstStyle/>
          <a:p>
            <a:r>
              <a:rPr lang="en-US" sz="800" dirty="0" smtClean="0">
                <a:solidFill>
                  <a:srgbClr val="0000FF"/>
                </a:solidFill>
                <a:latin typeface="Arial" panose="020B0604020202020204" pitchFamily="34" charset="0"/>
                <a:cs typeface="Arial" panose="020B0604020202020204" pitchFamily="34" charset="0"/>
              </a:rPr>
              <a:t>Glyma03g00580.1</a:t>
            </a:r>
            <a:r>
              <a:rPr lang="en-US" sz="800" dirty="0" smtClean="0">
                <a:solidFill>
                  <a:srgbClr val="00CC00"/>
                </a:solidFill>
                <a:latin typeface="Arial" panose="020B0604020202020204" pitchFamily="34" charset="0"/>
                <a:cs typeface="Arial" panose="020B0604020202020204" pitchFamily="34" charset="0"/>
              </a:rPr>
              <a:t> </a:t>
            </a:r>
            <a:r>
              <a:rPr lang="en-US" sz="800" dirty="0" smtClean="0">
                <a:latin typeface="Arial" panose="020B0604020202020204" pitchFamily="34" charset="0"/>
                <a:cs typeface="Arial" panose="020B0604020202020204" pitchFamily="34" charset="0"/>
              </a:rPr>
              <a:t>&amp;</a:t>
            </a:r>
            <a:r>
              <a:rPr lang="en-US" sz="800" dirty="0" smtClean="0">
                <a:solidFill>
                  <a:srgbClr val="00CC00"/>
                </a:solidFill>
                <a:latin typeface="Arial" panose="020B0604020202020204" pitchFamily="34" charset="0"/>
                <a:cs typeface="Arial" panose="020B0604020202020204" pitchFamily="34" charset="0"/>
              </a:rPr>
              <a:t> </a:t>
            </a:r>
            <a:r>
              <a:rPr lang="en-US" sz="800" dirty="0" smtClean="0">
                <a:solidFill>
                  <a:srgbClr val="0000FF"/>
                </a:solidFill>
                <a:latin typeface="Arial" panose="020B0604020202020204" pitchFamily="34" charset="0"/>
                <a:cs typeface="Arial" panose="020B0604020202020204" pitchFamily="34" charset="0"/>
              </a:rPr>
              <a:t>N2</a:t>
            </a:r>
          </a:p>
          <a:p>
            <a:r>
              <a:rPr lang="en-US" sz="800" dirty="0" smtClean="0">
                <a:latin typeface="Arial" panose="020B0604020202020204" pitchFamily="34" charset="0"/>
                <a:cs typeface="Arial" panose="020B0604020202020204" pitchFamily="34" charset="0"/>
              </a:rPr>
              <a:t>N2-10 AA more than SV.1 </a:t>
            </a:r>
            <a:endParaRPr lang="en-US" sz="800" dirty="0">
              <a:latin typeface="Arial" panose="020B0604020202020204" pitchFamily="34" charset="0"/>
              <a:cs typeface="Arial" panose="020B0604020202020204" pitchFamily="34" charset="0"/>
            </a:endParaRPr>
          </a:p>
        </p:txBody>
      </p:sp>
      <p:sp>
        <p:nvSpPr>
          <p:cNvPr id="367" name="TextBox 366"/>
          <p:cNvSpPr txBox="1"/>
          <p:nvPr/>
        </p:nvSpPr>
        <p:spPr>
          <a:xfrm>
            <a:off x="4356263" y="3316945"/>
            <a:ext cx="1387700" cy="338554"/>
          </a:xfrm>
          <a:prstGeom prst="rect">
            <a:avLst/>
          </a:prstGeom>
          <a:noFill/>
        </p:spPr>
        <p:txBody>
          <a:bodyPr wrap="square" rtlCol="0">
            <a:spAutoFit/>
          </a:bodyPr>
          <a:lstStyle/>
          <a:p>
            <a:r>
              <a:rPr lang="en-US" sz="800" dirty="0" smtClean="0">
                <a:latin typeface="Arial" panose="020B0604020202020204" pitchFamily="34" charset="0"/>
                <a:cs typeface="Arial" panose="020B0604020202020204" pitchFamily="34" charset="0"/>
              </a:rPr>
              <a:t>Glyma16g05480.2 - </a:t>
            </a:r>
            <a:r>
              <a:rPr lang="en-US" sz="800" dirty="0" smtClean="0">
                <a:solidFill>
                  <a:srgbClr val="007600"/>
                </a:solidFill>
                <a:latin typeface="Arial" panose="020B0604020202020204" pitchFamily="34" charset="0"/>
                <a:cs typeface="Arial" panose="020B0604020202020204" pitchFamily="34" charset="0"/>
              </a:rPr>
              <a:t>early </a:t>
            </a:r>
            <a:r>
              <a:rPr lang="en-US" sz="800" dirty="0" smtClean="0">
                <a:latin typeface="Arial" panose="020B0604020202020204" pitchFamily="34" charset="0"/>
                <a:cs typeface="Arial" panose="020B0604020202020204" pitchFamily="34" charset="0"/>
              </a:rPr>
              <a:t>&amp; </a:t>
            </a:r>
            <a:r>
              <a:rPr lang="en-US" sz="800" dirty="0" smtClean="0">
                <a:solidFill>
                  <a:srgbClr val="0000FF"/>
                </a:solidFill>
                <a:latin typeface="Arial" panose="020B0604020202020204" pitchFamily="34" charset="0"/>
                <a:cs typeface="Arial" panose="020B0604020202020204" pitchFamily="34" charset="0"/>
              </a:rPr>
              <a:t>mid-to-late</a:t>
            </a:r>
          </a:p>
        </p:txBody>
      </p:sp>
      <p:sp>
        <p:nvSpPr>
          <p:cNvPr id="368" name="TextBox 367"/>
          <p:cNvSpPr txBox="1"/>
          <p:nvPr/>
        </p:nvSpPr>
        <p:spPr>
          <a:xfrm>
            <a:off x="6064493" y="4954947"/>
            <a:ext cx="1319057" cy="338554"/>
          </a:xfrm>
          <a:prstGeom prst="rect">
            <a:avLst/>
          </a:prstGeom>
          <a:noFill/>
        </p:spPr>
        <p:txBody>
          <a:bodyPr wrap="square" rtlCol="0">
            <a:spAutoFit/>
          </a:bodyPr>
          <a:lstStyle/>
          <a:p>
            <a:r>
              <a:rPr lang="en-US" sz="800" dirty="0" smtClean="0">
                <a:latin typeface="Arial" panose="020B0604020202020204" pitchFamily="34" charset="0"/>
                <a:cs typeface="Arial" panose="020B0604020202020204" pitchFamily="34" charset="0"/>
              </a:rPr>
              <a:t>Glyma18g38490 – </a:t>
            </a:r>
            <a:r>
              <a:rPr lang="en-US" sz="800" dirty="0" smtClean="0">
                <a:solidFill>
                  <a:srgbClr val="007600"/>
                </a:solidFill>
                <a:latin typeface="Arial" panose="020B0604020202020204" pitchFamily="34" charset="0"/>
                <a:cs typeface="Arial" panose="020B0604020202020204" pitchFamily="34" charset="0"/>
              </a:rPr>
              <a:t>early</a:t>
            </a:r>
            <a:r>
              <a:rPr lang="en-US" sz="800" dirty="0" smtClean="0">
                <a:latin typeface="Arial" panose="020B0604020202020204" pitchFamily="34" charset="0"/>
                <a:cs typeface="Arial" panose="020B0604020202020204" pitchFamily="34" charset="0"/>
              </a:rPr>
              <a:t>,</a:t>
            </a:r>
            <a:r>
              <a:rPr lang="en-US" sz="800" dirty="0" smtClean="0">
                <a:solidFill>
                  <a:srgbClr val="007600"/>
                </a:solidFill>
                <a:latin typeface="Arial" panose="020B0604020202020204" pitchFamily="34" charset="0"/>
                <a:cs typeface="Arial" panose="020B0604020202020204" pitchFamily="34" charset="0"/>
              </a:rPr>
              <a:t> </a:t>
            </a:r>
            <a:r>
              <a:rPr lang="en-US" sz="800" dirty="0" smtClean="0">
                <a:solidFill>
                  <a:srgbClr val="0000FF"/>
                </a:solidFill>
                <a:latin typeface="Arial" panose="020B0604020202020204" pitchFamily="34" charset="0"/>
                <a:cs typeface="Arial" panose="020B0604020202020204" pitchFamily="34" charset="0"/>
              </a:rPr>
              <a:t>mid-to-late, </a:t>
            </a:r>
            <a:r>
              <a:rPr lang="en-US" sz="800" dirty="0" smtClean="0">
                <a:latin typeface="Arial" panose="020B0604020202020204" pitchFamily="34" charset="0"/>
                <a:cs typeface="Arial" panose="020B0604020202020204" pitchFamily="34" charset="0"/>
              </a:rPr>
              <a:t>&amp;</a:t>
            </a:r>
            <a:r>
              <a:rPr lang="en-US" sz="800" dirty="0" smtClean="0">
                <a:solidFill>
                  <a:srgbClr val="0000FF"/>
                </a:solidFill>
                <a:latin typeface="Arial" panose="020B0604020202020204" pitchFamily="34" charset="0"/>
                <a:cs typeface="Arial" panose="020B0604020202020204" pitchFamily="34" charset="0"/>
              </a:rPr>
              <a:t> </a:t>
            </a:r>
            <a:r>
              <a:rPr lang="en-US" sz="800" dirty="0" smtClean="0">
                <a:solidFill>
                  <a:srgbClr val="FF0000"/>
                </a:solidFill>
                <a:latin typeface="Arial" panose="020B0604020202020204" pitchFamily="34" charset="0"/>
                <a:cs typeface="Arial" panose="020B0604020202020204" pitchFamily="34" charset="0"/>
              </a:rPr>
              <a:t>DT</a:t>
            </a:r>
          </a:p>
        </p:txBody>
      </p:sp>
      <p:sp>
        <p:nvSpPr>
          <p:cNvPr id="369" name="TextBox 368"/>
          <p:cNvSpPr txBox="1"/>
          <p:nvPr/>
        </p:nvSpPr>
        <p:spPr>
          <a:xfrm>
            <a:off x="4392103" y="906852"/>
            <a:ext cx="1275246" cy="338554"/>
          </a:xfrm>
          <a:prstGeom prst="rect">
            <a:avLst/>
          </a:prstGeom>
          <a:noFill/>
        </p:spPr>
        <p:txBody>
          <a:bodyPr wrap="square" rtlCol="0">
            <a:spAutoFit/>
          </a:bodyPr>
          <a:lstStyle/>
          <a:p>
            <a:r>
              <a:rPr lang="en-US" sz="800" dirty="0" smtClean="0">
                <a:latin typeface="Arial" panose="020B0604020202020204" pitchFamily="34" charset="0"/>
                <a:cs typeface="Arial" panose="020B0604020202020204" pitchFamily="34" charset="0"/>
              </a:rPr>
              <a:t>4 genes – </a:t>
            </a:r>
            <a:r>
              <a:rPr lang="en-US" sz="800" dirty="0" smtClean="0">
                <a:solidFill>
                  <a:srgbClr val="007600"/>
                </a:solidFill>
                <a:latin typeface="Arial" panose="020B0604020202020204" pitchFamily="34" charset="0"/>
                <a:cs typeface="Arial" panose="020B0604020202020204" pitchFamily="34" charset="0"/>
              </a:rPr>
              <a:t>early</a:t>
            </a:r>
            <a:r>
              <a:rPr lang="en-US" sz="800" dirty="0" smtClean="0">
                <a:latin typeface="Arial" panose="020B0604020202020204" pitchFamily="34" charset="0"/>
                <a:cs typeface="Arial" panose="020B0604020202020204" pitchFamily="34" charset="0"/>
              </a:rPr>
              <a:t>, </a:t>
            </a:r>
            <a:r>
              <a:rPr lang="en-US" sz="800" dirty="0" smtClean="0">
                <a:solidFill>
                  <a:srgbClr val="0000FF"/>
                </a:solidFill>
                <a:latin typeface="Arial" panose="020B0604020202020204" pitchFamily="34" charset="0"/>
                <a:cs typeface="Arial" panose="020B0604020202020204" pitchFamily="34" charset="0"/>
              </a:rPr>
              <a:t>mid-to-late</a:t>
            </a:r>
            <a:r>
              <a:rPr lang="en-US" sz="800" dirty="0" smtClean="0">
                <a:latin typeface="Arial" panose="020B0604020202020204" pitchFamily="34" charset="0"/>
                <a:cs typeface="Arial" panose="020B0604020202020204" pitchFamily="34" charset="0"/>
              </a:rPr>
              <a:t>, &amp; </a:t>
            </a:r>
            <a:r>
              <a:rPr lang="en-US" sz="800" dirty="0" smtClean="0">
                <a:solidFill>
                  <a:srgbClr val="FF0000"/>
                </a:solidFill>
                <a:latin typeface="Arial" panose="020B0604020202020204" pitchFamily="34" charset="0"/>
                <a:cs typeface="Arial" panose="020B0604020202020204" pitchFamily="34" charset="0"/>
              </a:rPr>
              <a:t>DT</a:t>
            </a:r>
          </a:p>
        </p:txBody>
      </p:sp>
      <p:sp>
        <p:nvSpPr>
          <p:cNvPr id="376" name="Rounded Rectangle 375"/>
          <p:cNvSpPr/>
          <p:nvPr/>
        </p:nvSpPr>
        <p:spPr>
          <a:xfrm>
            <a:off x="2511975" y="4919326"/>
            <a:ext cx="953007" cy="148727"/>
          </a:xfrm>
          <a:prstGeom prst="roundRect">
            <a:avLst/>
          </a:prstGeom>
          <a:solidFill>
            <a:srgbClr val="FFFF00">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4" name="TextBox 383"/>
          <p:cNvSpPr txBox="1"/>
          <p:nvPr/>
        </p:nvSpPr>
        <p:spPr>
          <a:xfrm>
            <a:off x="229699" y="1019875"/>
            <a:ext cx="1207382" cy="215444"/>
          </a:xfrm>
          <a:prstGeom prst="rect">
            <a:avLst/>
          </a:prstGeom>
          <a:noFill/>
        </p:spPr>
        <p:txBody>
          <a:bodyPr wrap="none" rtlCol="0">
            <a:spAutoFit/>
          </a:bodyPr>
          <a:lstStyle/>
          <a:p>
            <a:r>
              <a:rPr lang="en-US" sz="800" dirty="0" smtClean="0">
                <a:latin typeface="Arial" panose="020B0604020202020204" pitchFamily="34" charset="0"/>
                <a:cs typeface="Arial" panose="020B0604020202020204" pitchFamily="34" charset="0"/>
              </a:rPr>
              <a:t>Information about SVs</a:t>
            </a:r>
            <a:endParaRPr lang="en-US" sz="800" dirty="0">
              <a:latin typeface="Arial" panose="020B0604020202020204" pitchFamily="34" charset="0"/>
              <a:cs typeface="Arial" panose="020B0604020202020204" pitchFamily="34" charset="0"/>
            </a:endParaRPr>
          </a:p>
        </p:txBody>
      </p:sp>
      <p:cxnSp>
        <p:nvCxnSpPr>
          <p:cNvPr id="26" name="Straight Connector 25"/>
          <p:cNvCxnSpPr/>
          <p:nvPr/>
        </p:nvCxnSpPr>
        <p:spPr>
          <a:xfrm>
            <a:off x="352425" y="2063978"/>
            <a:ext cx="342912"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695337" y="1987778"/>
            <a:ext cx="0" cy="15240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347813" y="2290266"/>
            <a:ext cx="342912" cy="0"/>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751080" y="2176130"/>
            <a:ext cx="1194558" cy="215444"/>
          </a:xfrm>
          <a:prstGeom prst="rect">
            <a:avLst/>
          </a:prstGeom>
          <a:noFill/>
        </p:spPr>
        <p:txBody>
          <a:bodyPr wrap="none" rtlCol="0">
            <a:spAutoFit/>
          </a:bodyPr>
          <a:lstStyle/>
          <a:p>
            <a:r>
              <a:rPr lang="en-US" sz="800" dirty="0" smtClean="0">
                <a:latin typeface="Arial" panose="020B0604020202020204" pitchFamily="34" charset="0"/>
                <a:cs typeface="Arial" panose="020B0604020202020204" pitchFamily="34" charset="0"/>
              </a:rPr>
              <a:t>Hypothetical influence</a:t>
            </a:r>
            <a:endParaRPr lang="en-US" sz="800" dirty="0">
              <a:latin typeface="Arial" panose="020B0604020202020204" pitchFamily="34" charset="0"/>
              <a:cs typeface="Arial" panose="020B0604020202020204" pitchFamily="34" charset="0"/>
            </a:endParaRPr>
          </a:p>
        </p:txBody>
      </p:sp>
      <p:sp>
        <p:nvSpPr>
          <p:cNvPr id="48" name="TextBox 47"/>
          <p:cNvSpPr txBox="1"/>
          <p:nvPr/>
        </p:nvSpPr>
        <p:spPr>
          <a:xfrm>
            <a:off x="115006" y="55859"/>
            <a:ext cx="332844" cy="338554"/>
          </a:xfrm>
          <a:prstGeom prst="rect">
            <a:avLst/>
          </a:prstGeom>
          <a:noFill/>
        </p:spPr>
        <p:txBody>
          <a:bodyPr wrap="none" rtlCol="0">
            <a:spAutoFit/>
          </a:bodyPr>
          <a:lstStyle/>
          <a:p>
            <a:r>
              <a:rPr lang="en-US" sz="1600" b="1" dirty="0">
                <a:latin typeface="Arial" panose="020B0604020202020204" pitchFamily="34" charset="0"/>
                <a:cs typeface="Arial" panose="020B0604020202020204" pitchFamily="34" charset="0"/>
              </a:rPr>
              <a:t>B</a:t>
            </a:r>
          </a:p>
        </p:txBody>
      </p:sp>
      <p:sp>
        <p:nvSpPr>
          <p:cNvPr id="49" name="Rounded Rectangle 48"/>
          <p:cNvSpPr/>
          <p:nvPr/>
        </p:nvSpPr>
        <p:spPr>
          <a:xfrm>
            <a:off x="100906" y="351062"/>
            <a:ext cx="1914712" cy="2141881"/>
          </a:xfrm>
          <a:prstGeom prst="round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ounded Rectangle 49"/>
          <p:cNvSpPr/>
          <p:nvPr/>
        </p:nvSpPr>
        <p:spPr>
          <a:xfrm>
            <a:off x="174188" y="5243719"/>
            <a:ext cx="1400833" cy="520742"/>
          </a:xfrm>
          <a:prstGeom prst="round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26603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2136" y="582886"/>
            <a:ext cx="7212919" cy="2462213"/>
          </a:xfrm>
          <a:prstGeom prst="rect">
            <a:avLst/>
          </a:prstGeom>
        </p:spPr>
        <p:txBody>
          <a:bodyPr wrap="square">
            <a:spAutoFit/>
          </a:bodyPr>
          <a:lstStyle/>
          <a:p>
            <a:pPr algn="just"/>
            <a:r>
              <a:rPr lang="en-US" sz="1400" dirty="0"/>
              <a:t>Supplemental Figure </a:t>
            </a:r>
            <a:r>
              <a:rPr lang="en-US" sz="1400" dirty="0"/>
              <a:t>5</a:t>
            </a:r>
            <a:r>
              <a:rPr lang="en-US" sz="1400" dirty="0" smtClean="0"/>
              <a:t>. </a:t>
            </a:r>
            <a:r>
              <a:rPr lang="en-US" sz="1400" dirty="0"/>
              <a:t>The participation of </a:t>
            </a:r>
            <a:r>
              <a:rPr lang="en-US" sz="1400" dirty="0" smtClean="0"/>
              <a:t>transcripts in </a:t>
            </a:r>
            <a:r>
              <a:rPr lang="en-US" sz="1400" dirty="0"/>
              <a:t>proposed signaling pathways involved in ABA- and FUS3-related responses.  (A) ABA responsive SVs unique to DT with associated functions. NCED5 probably synthesizes ABA during DT.  RCAR3 is a well-studied component of ABA receptor complex leading to signaling mediated by several ABA-related components subjected to AS, although their relationships and interactions are not clear (red arrows).  GCR1 is </a:t>
            </a:r>
            <a:r>
              <a:rPr lang="en-US" sz="1400" dirty="0" smtClean="0"/>
              <a:t>an ABA responsive </a:t>
            </a:r>
            <a:r>
              <a:rPr lang="en-US" sz="1400" dirty="0"/>
              <a:t>G protein-coupled </a:t>
            </a:r>
            <a:r>
              <a:rPr lang="en-US" sz="1400" dirty="0" smtClean="0"/>
              <a:t>receptor</a:t>
            </a:r>
            <a:r>
              <a:rPr lang="en-US" sz="1400" dirty="0"/>
              <a:t> </a:t>
            </a:r>
            <a:r>
              <a:rPr lang="en-US" sz="1400" dirty="0" smtClean="0"/>
              <a:t>that </a:t>
            </a:r>
            <a:r>
              <a:rPr lang="en-US" sz="1400" dirty="0"/>
              <a:t>was connected to 38 </a:t>
            </a:r>
            <a:r>
              <a:rPr lang="en-US" sz="1400" dirty="0" smtClean="0"/>
              <a:t>transcripts, </a:t>
            </a:r>
            <a:r>
              <a:rPr lang="en-US" sz="1400" dirty="0"/>
              <a:t>some of which are already known to be associated with ABA signaling leading to dormancy (Figure </a:t>
            </a:r>
            <a:r>
              <a:rPr lang="en-US" sz="1400" dirty="0" smtClean="0"/>
              <a:t>9A and B).  </a:t>
            </a:r>
            <a:r>
              <a:rPr lang="en-US" sz="1400" dirty="0"/>
              <a:t>Possible </a:t>
            </a:r>
            <a:r>
              <a:rPr lang="en-US" sz="1400" dirty="0" smtClean="0"/>
              <a:t>interactions </a:t>
            </a:r>
            <a:r>
              <a:rPr lang="en-US" sz="1400" dirty="0"/>
              <a:t>between the two receptors </a:t>
            </a:r>
            <a:r>
              <a:rPr lang="en-US" sz="1400" dirty="0" smtClean="0"/>
              <a:t>are </a:t>
            </a:r>
            <a:r>
              <a:rPr lang="en-US" sz="1400" dirty="0"/>
              <a:t>not established as yet.  (B) </a:t>
            </a:r>
            <a:r>
              <a:rPr lang="en-US" sz="1400" dirty="0" smtClean="0"/>
              <a:t>FUS3 </a:t>
            </a:r>
            <a:r>
              <a:rPr lang="en-US" sz="1400" dirty="0" err="1"/>
              <a:t>regulon</a:t>
            </a:r>
            <a:r>
              <a:rPr lang="en-US" sz="1400" dirty="0"/>
              <a:t> of </a:t>
            </a:r>
            <a:r>
              <a:rPr lang="en-US" sz="1400" dirty="0" smtClean="0"/>
              <a:t>transcripts </a:t>
            </a:r>
            <a:r>
              <a:rPr lang="en-US" sz="1400" dirty="0"/>
              <a:t>related to the inferred B3 network in developing soybean embryos. These signaling pathways were drawn in the Beacon editor.  Signaling components subjected to AS are shown in black boxes accompanying the relevant </a:t>
            </a:r>
            <a:r>
              <a:rPr lang="en-US" sz="1400" dirty="0" smtClean="0"/>
              <a:t>activities.  </a:t>
            </a:r>
            <a:endParaRPr lang="en-US" sz="1400" dirty="0"/>
          </a:p>
        </p:txBody>
      </p:sp>
      <p:sp>
        <p:nvSpPr>
          <p:cNvPr id="3" name="TextBox 2"/>
          <p:cNvSpPr txBox="1"/>
          <p:nvPr/>
        </p:nvSpPr>
        <p:spPr>
          <a:xfrm>
            <a:off x="8726776" y="6428003"/>
            <a:ext cx="382305" cy="286232"/>
          </a:xfrm>
          <a:prstGeom prst="rect">
            <a:avLst/>
          </a:prstGeom>
          <a:noFill/>
        </p:spPr>
        <p:txBody>
          <a:bodyPr wrap="none" rtlCol="0">
            <a:spAutoFit/>
          </a:bodyPr>
          <a:lstStyle/>
          <a:p>
            <a:r>
              <a:rPr lang="en-US" smtClean="0">
                <a:latin typeface="Arial" panose="020B0604020202020204" pitchFamily="34" charset="0"/>
                <a:cs typeface="Arial" panose="020B0604020202020204" pitchFamily="34" charset="0"/>
              </a:rPr>
              <a:t>S5</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10010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10699</TotalTime>
  <Words>339</Words>
  <Application>Microsoft Macintosh PowerPoint</Application>
  <PresentationFormat>Letter Paper (8.5x11 in)</PresentationFormat>
  <Paragraphs>41</Paragraphs>
  <Slides>3</Slides>
  <Notes>1</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Virginia 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Delasa Aghamirzaie</dc:creator>
  <cp:lastModifiedBy>Delasa Aghamirzaie</cp:lastModifiedBy>
  <cp:revision>117</cp:revision>
  <dcterms:created xsi:type="dcterms:W3CDTF">2014-11-18T20:54:14Z</dcterms:created>
  <dcterms:modified xsi:type="dcterms:W3CDTF">2015-09-09T18:10:03Z</dcterms:modified>
</cp:coreProperties>
</file>