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40" autoAdjust="0"/>
  </p:normalViewPr>
  <p:slideViewPr>
    <p:cSldViewPr snapToGrid="0" snapToObjects="1">
      <p:cViewPr varScale="1">
        <p:scale>
          <a:sx n="105" d="100"/>
          <a:sy n="105" d="100"/>
        </p:scale>
        <p:origin x="-120" y="-169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AC8DBF-9649-A845-AED7-1E98D6B3F9E9}"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179939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AC8DBF-9649-A845-AED7-1E98D6B3F9E9}"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3560837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AC8DBF-9649-A845-AED7-1E98D6B3F9E9}"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670584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AC8DBF-9649-A845-AED7-1E98D6B3F9E9}" type="datetimeFigureOut">
              <a:rPr lang="en-US" smtClean="0"/>
              <a:t>9/9/15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63848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AC8DBF-9649-A845-AED7-1E98D6B3F9E9}" type="datetimeFigureOut">
              <a:rPr lang="en-US" smtClean="0"/>
              <a:t>9/9/15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711584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AC8DBF-9649-A845-AED7-1E98D6B3F9E9}" type="datetimeFigureOut">
              <a:rPr lang="en-US" smtClean="0"/>
              <a:t>9/9/15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985059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C8DBF-9649-A845-AED7-1E98D6B3F9E9}" type="datetimeFigureOut">
              <a:rPr lang="en-US" smtClean="0"/>
              <a:t>9/9/15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2315166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AC8DBF-9649-A845-AED7-1E98D6B3F9E9}" type="datetimeFigureOut">
              <a:rPr lang="en-US" smtClean="0"/>
              <a:t>9/9/15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274221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AC8DBF-9649-A845-AED7-1E98D6B3F9E9}" type="datetimeFigureOut">
              <a:rPr lang="en-US" smtClean="0"/>
              <a:t>9/9/15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1493521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AC8DBF-9649-A845-AED7-1E98D6B3F9E9}"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399165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AC8DBF-9649-A845-AED7-1E98D6B3F9E9}" type="datetimeFigureOut">
              <a:rPr lang="en-US" smtClean="0"/>
              <a:t>9/9/15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A63A99-9379-F74E-B61F-699AEFC1FC40}" type="slidenum">
              <a:rPr lang="en-US" smtClean="0"/>
              <a:t>‹#›</a:t>
            </a:fld>
            <a:endParaRPr lang="en-US"/>
          </a:p>
        </p:txBody>
      </p:sp>
    </p:spTree>
    <p:extLst>
      <p:ext uri="{BB962C8B-B14F-4D97-AF65-F5344CB8AC3E}">
        <p14:creationId xmlns:p14="http://schemas.microsoft.com/office/powerpoint/2010/main" val="3622402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C8DBF-9649-A845-AED7-1E98D6B3F9E9}" type="datetimeFigureOut">
              <a:rPr lang="en-US" smtClean="0"/>
              <a:t>9/9/15</a:t>
            </a:fld>
            <a:endParaRPr lang="en-US"/>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A63A99-9379-F74E-B61F-699AEFC1FC40}" type="slidenum">
              <a:rPr lang="en-US" smtClean="0"/>
              <a:t>‹#›</a:t>
            </a:fld>
            <a:endParaRPr lang="en-US"/>
          </a:p>
        </p:txBody>
      </p:sp>
    </p:spTree>
    <p:extLst>
      <p:ext uri="{BB962C8B-B14F-4D97-AF65-F5344CB8AC3E}">
        <p14:creationId xmlns:p14="http://schemas.microsoft.com/office/powerpoint/2010/main" val="3536771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20" Type="http://schemas.openxmlformats.org/officeDocument/2006/relationships/image" Target="../media/image19.png"/><Relationship Id="rId21" Type="http://schemas.openxmlformats.org/officeDocument/2006/relationships/image" Target="../media/image20.png"/><Relationship Id="rId22" Type="http://schemas.openxmlformats.org/officeDocument/2006/relationships/image" Target="../media/image21.png"/><Relationship Id="rId23" Type="http://schemas.openxmlformats.org/officeDocument/2006/relationships/image" Target="../media/image22.png"/><Relationship Id="rId24" Type="http://schemas.openxmlformats.org/officeDocument/2006/relationships/image" Target="../media/image23.png"/><Relationship Id="rId25" Type="http://schemas.openxmlformats.org/officeDocument/2006/relationships/image" Target="../media/image24.png"/><Relationship Id="rId26" Type="http://schemas.openxmlformats.org/officeDocument/2006/relationships/image" Target="../media/image25.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image" Target="../media/image15.png"/><Relationship Id="rId17" Type="http://schemas.openxmlformats.org/officeDocument/2006/relationships/image" Target="../media/image16.png"/><Relationship Id="rId18" Type="http://schemas.openxmlformats.org/officeDocument/2006/relationships/image" Target="../media/image17.png"/><Relationship Id="rId19"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70925054"/>
              </p:ext>
            </p:extLst>
          </p:nvPr>
        </p:nvGraphicFramePr>
        <p:xfrm>
          <a:off x="-1" y="0"/>
          <a:ext cx="9906000" cy="6858000"/>
        </p:xfrm>
        <a:graphic>
          <a:graphicData uri="http://schemas.openxmlformats.org/drawingml/2006/table">
            <a:tbl>
              <a:tblPr firstRow="1" bandRow="1">
                <a:tableStyleId>{5940675A-B579-460E-94D1-54222C63F5DA}</a:tableStyleId>
              </a:tblPr>
              <a:tblGrid>
                <a:gridCol w="1981200"/>
                <a:gridCol w="1981200"/>
                <a:gridCol w="1981200"/>
                <a:gridCol w="1981200"/>
                <a:gridCol w="1981200"/>
              </a:tblGrid>
              <a:tr h="137160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137160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137160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137160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137160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pic>
        <p:nvPicPr>
          <p:cNvPr id="5" name="Picture 4" descr="cluster_0.png"/>
          <p:cNvPicPr>
            <a:picLocks noChangeAspect="1"/>
          </p:cNvPicPr>
          <p:nvPr/>
        </p:nvPicPr>
        <p:blipFill rotWithShape="1">
          <a:blip r:embed="rId2">
            <a:extLst>
              <a:ext uri="{28A0092B-C50C-407E-A947-70E740481C1C}">
                <a14:useLocalDpi xmlns:a14="http://schemas.microsoft.com/office/drawing/2010/main" val="0"/>
              </a:ext>
            </a:extLst>
          </a:blip>
          <a:srcRect t="5423"/>
          <a:stretch/>
        </p:blipFill>
        <p:spPr>
          <a:xfrm>
            <a:off x="42334" y="94778"/>
            <a:ext cx="1792224" cy="914787"/>
          </a:xfrm>
          <a:prstGeom prst="rect">
            <a:avLst/>
          </a:prstGeom>
        </p:spPr>
      </p:pic>
      <p:pic>
        <p:nvPicPr>
          <p:cNvPr id="6" name="Picture 5" descr="cluster_1.png"/>
          <p:cNvPicPr>
            <a:picLocks/>
          </p:cNvPicPr>
          <p:nvPr/>
        </p:nvPicPr>
        <p:blipFill rotWithShape="1">
          <a:blip r:embed="rId3">
            <a:extLst>
              <a:ext uri="{28A0092B-C50C-407E-A947-70E740481C1C}">
                <a14:useLocalDpi xmlns:a14="http://schemas.microsoft.com/office/drawing/2010/main" val="0"/>
              </a:ext>
            </a:extLst>
          </a:blip>
          <a:srcRect t="5462"/>
          <a:stretch/>
        </p:blipFill>
        <p:spPr>
          <a:xfrm>
            <a:off x="2060222" y="94778"/>
            <a:ext cx="1792111" cy="907675"/>
          </a:xfrm>
          <a:prstGeom prst="rect">
            <a:avLst/>
          </a:prstGeom>
        </p:spPr>
      </p:pic>
      <p:pic>
        <p:nvPicPr>
          <p:cNvPr id="7" name="Picture 6" descr="cluster_2.png"/>
          <p:cNvPicPr>
            <a:picLocks/>
          </p:cNvPicPr>
          <p:nvPr/>
        </p:nvPicPr>
        <p:blipFill rotWithShape="1">
          <a:blip r:embed="rId4">
            <a:extLst>
              <a:ext uri="{28A0092B-C50C-407E-A947-70E740481C1C}">
                <a14:useLocalDpi xmlns:a14="http://schemas.microsoft.com/office/drawing/2010/main" val="0"/>
              </a:ext>
            </a:extLst>
          </a:blip>
          <a:srcRect t="5462"/>
          <a:stretch/>
        </p:blipFill>
        <p:spPr>
          <a:xfrm>
            <a:off x="4058354" y="94778"/>
            <a:ext cx="1792224" cy="907675"/>
          </a:xfrm>
          <a:prstGeom prst="rect">
            <a:avLst/>
          </a:prstGeom>
        </p:spPr>
      </p:pic>
      <p:pic>
        <p:nvPicPr>
          <p:cNvPr id="8" name="Picture 7" descr="cluster_3.png"/>
          <p:cNvPicPr>
            <a:picLocks/>
          </p:cNvPicPr>
          <p:nvPr/>
        </p:nvPicPr>
        <p:blipFill rotWithShape="1">
          <a:blip r:embed="rId5">
            <a:extLst>
              <a:ext uri="{28A0092B-C50C-407E-A947-70E740481C1C}">
                <a14:useLocalDpi xmlns:a14="http://schemas.microsoft.com/office/drawing/2010/main" val="0"/>
              </a:ext>
            </a:extLst>
          </a:blip>
          <a:srcRect t="4722"/>
          <a:stretch/>
        </p:blipFill>
        <p:spPr>
          <a:xfrm>
            <a:off x="6033912" y="94778"/>
            <a:ext cx="1792224" cy="914787"/>
          </a:xfrm>
          <a:prstGeom prst="rect">
            <a:avLst/>
          </a:prstGeom>
        </p:spPr>
      </p:pic>
      <p:pic>
        <p:nvPicPr>
          <p:cNvPr id="9" name="Picture 8" descr="cluster_4.png"/>
          <p:cNvPicPr>
            <a:picLocks/>
          </p:cNvPicPr>
          <p:nvPr/>
        </p:nvPicPr>
        <p:blipFill rotWithShape="1">
          <a:blip r:embed="rId6">
            <a:extLst>
              <a:ext uri="{28A0092B-C50C-407E-A947-70E740481C1C}">
                <a14:useLocalDpi xmlns:a14="http://schemas.microsoft.com/office/drawing/2010/main" val="0"/>
              </a:ext>
            </a:extLst>
          </a:blip>
          <a:srcRect t="5462"/>
          <a:stretch/>
        </p:blipFill>
        <p:spPr>
          <a:xfrm>
            <a:off x="7995354" y="94778"/>
            <a:ext cx="1792224" cy="907675"/>
          </a:xfrm>
          <a:prstGeom prst="rect">
            <a:avLst/>
          </a:prstGeom>
        </p:spPr>
      </p:pic>
      <p:sp>
        <p:nvSpPr>
          <p:cNvPr id="10" name="TextBox 9"/>
          <p:cNvSpPr txBox="1"/>
          <p:nvPr/>
        </p:nvSpPr>
        <p:spPr>
          <a:xfrm>
            <a:off x="155222" y="972445"/>
            <a:ext cx="1523999" cy="369332"/>
          </a:xfrm>
          <a:prstGeom prst="rect">
            <a:avLst/>
          </a:prstGeom>
          <a:noFill/>
        </p:spPr>
        <p:txBody>
          <a:bodyPr wrap="square" rtlCol="0">
            <a:spAutoFit/>
          </a:bodyPr>
          <a:lstStyle/>
          <a:p>
            <a:pPr algn="ctr"/>
            <a:r>
              <a:rPr lang="en-US" dirty="0" smtClean="0"/>
              <a:t>Cluster 0 (37)</a:t>
            </a:r>
            <a:endParaRPr lang="en-US" dirty="0"/>
          </a:p>
        </p:txBody>
      </p:sp>
      <p:sp>
        <p:nvSpPr>
          <p:cNvPr id="11" name="TextBox 10"/>
          <p:cNvSpPr txBox="1"/>
          <p:nvPr/>
        </p:nvSpPr>
        <p:spPr>
          <a:xfrm>
            <a:off x="2060109" y="972445"/>
            <a:ext cx="1792337" cy="369332"/>
          </a:xfrm>
          <a:prstGeom prst="rect">
            <a:avLst/>
          </a:prstGeom>
          <a:noFill/>
        </p:spPr>
        <p:txBody>
          <a:bodyPr wrap="square" rtlCol="0">
            <a:spAutoFit/>
          </a:bodyPr>
          <a:lstStyle/>
          <a:p>
            <a:pPr algn="ctr"/>
            <a:r>
              <a:rPr lang="en-US" dirty="0" smtClean="0"/>
              <a:t>Cluster 1 (119)</a:t>
            </a:r>
            <a:endParaRPr lang="en-US" dirty="0"/>
          </a:p>
        </p:txBody>
      </p:sp>
      <p:sp>
        <p:nvSpPr>
          <p:cNvPr id="12" name="TextBox 11"/>
          <p:cNvSpPr txBox="1"/>
          <p:nvPr/>
        </p:nvSpPr>
        <p:spPr>
          <a:xfrm>
            <a:off x="4039256" y="977106"/>
            <a:ext cx="1792224" cy="369332"/>
          </a:xfrm>
          <a:prstGeom prst="rect">
            <a:avLst/>
          </a:prstGeom>
          <a:noFill/>
        </p:spPr>
        <p:txBody>
          <a:bodyPr wrap="square" rtlCol="0">
            <a:spAutoFit/>
          </a:bodyPr>
          <a:lstStyle/>
          <a:p>
            <a:pPr algn="ctr"/>
            <a:r>
              <a:rPr lang="en-US" dirty="0" smtClean="0"/>
              <a:t>Cluster 2 (127)</a:t>
            </a:r>
            <a:endParaRPr lang="en-US" dirty="0"/>
          </a:p>
        </p:txBody>
      </p:sp>
      <p:sp>
        <p:nvSpPr>
          <p:cNvPr id="13" name="TextBox 12"/>
          <p:cNvSpPr txBox="1"/>
          <p:nvPr/>
        </p:nvSpPr>
        <p:spPr>
          <a:xfrm>
            <a:off x="155222" y="6442670"/>
            <a:ext cx="1679336" cy="369332"/>
          </a:xfrm>
          <a:prstGeom prst="rect">
            <a:avLst/>
          </a:prstGeom>
          <a:noFill/>
        </p:spPr>
        <p:txBody>
          <a:bodyPr wrap="square" rtlCol="0">
            <a:spAutoFit/>
          </a:bodyPr>
          <a:lstStyle/>
          <a:p>
            <a:pPr algn="ctr"/>
            <a:r>
              <a:rPr lang="en-US" dirty="0" smtClean="0"/>
              <a:t>Cluster 20 (45)</a:t>
            </a:r>
            <a:endParaRPr lang="en-US" dirty="0"/>
          </a:p>
        </p:txBody>
      </p:sp>
      <p:sp>
        <p:nvSpPr>
          <p:cNvPr id="14" name="TextBox 13"/>
          <p:cNvSpPr txBox="1"/>
          <p:nvPr/>
        </p:nvSpPr>
        <p:spPr>
          <a:xfrm>
            <a:off x="155336" y="5051778"/>
            <a:ext cx="1679220" cy="369332"/>
          </a:xfrm>
          <a:prstGeom prst="rect">
            <a:avLst/>
          </a:prstGeom>
          <a:noFill/>
        </p:spPr>
        <p:txBody>
          <a:bodyPr wrap="square" rtlCol="0">
            <a:spAutoFit/>
          </a:bodyPr>
          <a:lstStyle/>
          <a:p>
            <a:pPr algn="ctr"/>
            <a:r>
              <a:rPr lang="en-US" dirty="0" smtClean="0"/>
              <a:t>Cluster 15 (53)</a:t>
            </a:r>
            <a:endParaRPr lang="en-US" dirty="0"/>
          </a:p>
        </p:txBody>
      </p:sp>
      <p:sp>
        <p:nvSpPr>
          <p:cNvPr id="15" name="TextBox 14"/>
          <p:cNvSpPr txBox="1"/>
          <p:nvPr/>
        </p:nvSpPr>
        <p:spPr>
          <a:xfrm>
            <a:off x="193532" y="3687802"/>
            <a:ext cx="1679220" cy="369332"/>
          </a:xfrm>
          <a:prstGeom prst="rect">
            <a:avLst/>
          </a:prstGeom>
          <a:noFill/>
        </p:spPr>
        <p:txBody>
          <a:bodyPr wrap="square" rtlCol="0">
            <a:spAutoFit/>
          </a:bodyPr>
          <a:lstStyle/>
          <a:p>
            <a:pPr algn="ctr"/>
            <a:r>
              <a:rPr lang="en-US" dirty="0" smtClean="0"/>
              <a:t>Cluster 10 (147)</a:t>
            </a:r>
            <a:endParaRPr lang="en-US" dirty="0"/>
          </a:p>
        </p:txBody>
      </p:sp>
      <p:sp>
        <p:nvSpPr>
          <p:cNvPr id="16" name="TextBox 15"/>
          <p:cNvSpPr txBox="1"/>
          <p:nvPr/>
        </p:nvSpPr>
        <p:spPr>
          <a:xfrm>
            <a:off x="117140" y="2311779"/>
            <a:ext cx="1721555" cy="369332"/>
          </a:xfrm>
          <a:prstGeom prst="rect">
            <a:avLst/>
          </a:prstGeom>
          <a:noFill/>
        </p:spPr>
        <p:txBody>
          <a:bodyPr wrap="square" rtlCol="0">
            <a:spAutoFit/>
          </a:bodyPr>
          <a:lstStyle/>
          <a:p>
            <a:pPr algn="ctr"/>
            <a:r>
              <a:rPr lang="en-US" dirty="0" smtClean="0"/>
              <a:t>Cluster 5 (116)</a:t>
            </a:r>
            <a:endParaRPr lang="en-US" dirty="0"/>
          </a:p>
        </p:txBody>
      </p:sp>
      <p:sp>
        <p:nvSpPr>
          <p:cNvPr id="17" name="TextBox 16"/>
          <p:cNvSpPr txBox="1"/>
          <p:nvPr/>
        </p:nvSpPr>
        <p:spPr>
          <a:xfrm>
            <a:off x="2139209" y="6442670"/>
            <a:ext cx="1713237" cy="369332"/>
          </a:xfrm>
          <a:prstGeom prst="rect">
            <a:avLst/>
          </a:prstGeom>
          <a:noFill/>
        </p:spPr>
        <p:txBody>
          <a:bodyPr wrap="square" rtlCol="0">
            <a:spAutoFit/>
          </a:bodyPr>
          <a:lstStyle/>
          <a:p>
            <a:pPr algn="ctr"/>
            <a:r>
              <a:rPr lang="en-US" dirty="0" smtClean="0"/>
              <a:t>Cluster 21 (56)</a:t>
            </a:r>
            <a:endParaRPr lang="en-US" dirty="0"/>
          </a:p>
        </p:txBody>
      </p:sp>
      <p:sp>
        <p:nvSpPr>
          <p:cNvPr id="18" name="TextBox 17"/>
          <p:cNvSpPr txBox="1"/>
          <p:nvPr/>
        </p:nvSpPr>
        <p:spPr>
          <a:xfrm>
            <a:off x="2180068" y="5070874"/>
            <a:ext cx="1634069" cy="369332"/>
          </a:xfrm>
          <a:prstGeom prst="rect">
            <a:avLst/>
          </a:prstGeom>
          <a:noFill/>
        </p:spPr>
        <p:txBody>
          <a:bodyPr wrap="square" rtlCol="0">
            <a:spAutoFit/>
          </a:bodyPr>
          <a:lstStyle/>
          <a:p>
            <a:pPr algn="ctr"/>
            <a:r>
              <a:rPr lang="en-US" dirty="0" smtClean="0"/>
              <a:t>Cluster 16 (41)</a:t>
            </a:r>
            <a:endParaRPr lang="en-US" dirty="0"/>
          </a:p>
        </p:txBody>
      </p:sp>
      <p:sp>
        <p:nvSpPr>
          <p:cNvPr id="19" name="TextBox 18"/>
          <p:cNvSpPr txBox="1"/>
          <p:nvPr/>
        </p:nvSpPr>
        <p:spPr>
          <a:xfrm>
            <a:off x="2050480" y="3683379"/>
            <a:ext cx="1865637" cy="369332"/>
          </a:xfrm>
          <a:prstGeom prst="rect">
            <a:avLst/>
          </a:prstGeom>
          <a:noFill/>
        </p:spPr>
        <p:txBody>
          <a:bodyPr wrap="square" rtlCol="0">
            <a:spAutoFit/>
          </a:bodyPr>
          <a:lstStyle/>
          <a:p>
            <a:pPr algn="ctr"/>
            <a:r>
              <a:rPr lang="en-US" dirty="0" smtClean="0"/>
              <a:t>Cluster 11 (75)</a:t>
            </a:r>
            <a:endParaRPr lang="en-US" dirty="0"/>
          </a:p>
        </p:txBody>
      </p:sp>
      <p:sp>
        <p:nvSpPr>
          <p:cNvPr id="20" name="TextBox 19"/>
          <p:cNvSpPr txBox="1"/>
          <p:nvPr/>
        </p:nvSpPr>
        <p:spPr>
          <a:xfrm>
            <a:off x="2160970" y="2311779"/>
            <a:ext cx="1523999" cy="369332"/>
          </a:xfrm>
          <a:prstGeom prst="rect">
            <a:avLst/>
          </a:prstGeom>
          <a:noFill/>
        </p:spPr>
        <p:txBody>
          <a:bodyPr wrap="square" rtlCol="0">
            <a:spAutoFit/>
          </a:bodyPr>
          <a:lstStyle/>
          <a:p>
            <a:pPr algn="ctr"/>
            <a:r>
              <a:rPr lang="en-US" dirty="0" smtClean="0"/>
              <a:t>Cluster 6 (68)</a:t>
            </a:r>
            <a:endParaRPr lang="en-US" dirty="0"/>
          </a:p>
        </p:txBody>
      </p:sp>
      <p:sp>
        <p:nvSpPr>
          <p:cNvPr id="21" name="TextBox 20"/>
          <p:cNvSpPr txBox="1"/>
          <p:nvPr/>
        </p:nvSpPr>
        <p:spPr>
          <a:xfrm>
            <a:off x="4152993" y="6464869"/>
            <a:ext cx="1735781" cy="369332"/>
          </a:xfrm>
          <a:prstGeom prst="rect">
            <a:avLst/>
          </a:prstGeom>
          <a:noFill/>
        </p:spPr>
        <p:txBody>
          <a:bodyPr wrap="square" rtlCol="0">
            <a:spAutoFit/>
          </a:bodyPr>
          <a:lstStyle/>
          <a:p>
            <a:pPr algn="ctr"/>
            <a:r>
              <a:rPr lang="en-US" dirty="0" smtClean="0"/>
              <a:t>Cluster 22 (146)</a:t>
            </a:r>
            <a:endParaRPr lang="en-US" dirty="0"/>
          </a:p>
        </p:txBody>
      </p:sp>
      <p:sp>
        <p:nvSpPr>
          <p:cNvPr id="22" name="TextBox 21"/>
          <p:cNvSpPr txBox="1"/>
          <p:nvPr/>
        </p:nvSpPr>
        <p:spPr>
          <a:xfrm>
            <a:off x="4165596" y="5051778"/>
            <a:ext cx="1684982" cy="369332"/>
          </a:xfrm>
          <a:prstGeom prst="rect">
            <a:avLst/>
          </a:prstGeom>
          <a:noFill/>
        </p:spPr>
        <p:txBody>
          <a:bodyPr wrap="square" rtlCol="0">
            <a:spAutoFit/>
          </a:bodyPr>
          <a:lstStyle/>
          <a:p>
            <a:pPr algn="ctr"/>
            <a:r>
              <a:rPr lang="en-US" dirty="0" smtClean="0"/>
              <a:t>Cluster 17 (132)</a:t>
            </a:r>
          </a:p>
        </p:txBody>
      </p:sp>
      <p:sp>
        <p:nvSpPr>
          <p:cNvPr id="23" name="TextBox 22"/>
          <p:cNvSpPr txBox="1"/>
          <p:nvPr/>
        </p:nvSpPr>
        <p:spPr>
          <a:xfrm>
            <a:off x="4159106" y="3683379"/>
            <a:ext cx="1591304" cy="369332"/>
          </a:xfrm>
          <a:prstGeom prst="rect">
            <a:avLst/>
          </a:prstGeom>
          <a:noFill/>
        </p:spPr>
        <p:txBody>
          <a:bodyPr wrap="square" rtlCol="0">
            <a:spAutoFit/>
          </a:bodyPr>
          <a:lstStyle/>
          <a:p>
            <a:pPr algn="ctr"/>
            <a:r>
              <a:rPr lang="en-US" dirty="0" smtClean="0"/>
              <a:t>Cluster 12 (84)</a:t>
            </a:r>
            <a:endParaRPr lang="en-US" dirty="0"/>
          </a:p>
        </p:txBody>
      </p:sp>
      <p:sp>
        <p:nvSpPr>
          <p:cNvPr id="24" name="TextBox 23"/>
          <p:cNvSpPr txBox="1"/>
          <p:nvPr/>
        </p:nvSpPr>
        <p:spPr>
          <a:xfrm>
            <a:off x="4030705" y="2356826"/>
            <a:ext cx="1805646" cy="369332"/>
          </a:xfrm>
          <a:prstGeom prst="rect">
            <a:avLst/>
          </a:prstGeom>
          <a:noFill/>
        </p:spPr>
        <p:txBody>
          <a:bodyPr wrap="square" rtlCol="0">
            <a:spAutoFit/>
          </a:bodyPr>
          <a:lstStyle/>
          <a:p>
            <a:pPr algn="ctr"/>
            <a:r>
              <a:rPr lang="en-US" dirty="0" smtClean="0"/>
              <a:t>Cluster 7 (442)</a:t>
            </a:r>
            <a:endParaRPr lang="en-US" dirty="0"/>
          </a:p>
        </p:txBody>
      </p:sp>
      <p:sp>
        <p:nvSpPr>
          <p:cNvPr id="25" name="TextBox 24"/>
          <p:cNvSpPr txBox="1"/>
          <p:nvPr/>
        </p:nvSpPr>
        <p:spPr>
          <a:xfrm>
            <a:off x="6146217" y="6464869"/>
            <a:ext cx="1804056" cy="369332"/>
          </a:xfrm>
          <a:prstGeom prst="rect">
            <a:avLst/>
          </a:prstGeom>
          <a:noFill/>
        </p:spPr>
        <p:txBody>
          <a:bodyPr wrap="square" rtlCol="0">
            <a:spAutoFit/>
          </a:bodyPr>
          <a:lstStyle/>
          <a:p>
            <a:pPr algn="ctr"/>
            <a:r>
              <a:rPr lang="en-US" dirty="0" smtClean="0"/>
              <a:t>Cluster 23 (101)</a:t>
            </a:r>
            <a:endParaRPr lang="en-US" dirty="0"/>
          </a:p>
        </p:txBody>
      </p:sp>
      <p:sp>
        <p:nvSpPr>
          <p:cNvPr id="26" name="TextBox 25"/>
          <p:cNvSpPr txBox="1"/>
          <p:nvPr/>
        </p:nvSpPr>
        <p:spPr>
          <a:xfrm>
            <a:off x="6124220" y="5084423"/>
            <a:ext cx="1701916" cy="369332"/>
          </a:xfrm>
          <a:prstGeom prst="rect">
            <a:avLst/>
          </a:prstGeom>
          <a:noFill/>
        </p:spPr>
        <p:txBody>
          <a:bodyPr wrap="square" rtlCol="0">
            <a:spAutoFit/>
          </a:bodyPr>
          <a:lstStyle/>
          <a:p>
            <a:pPr algn="ctr"/>
            <a:r>
              <a:rPr lang="en-US" dirty="0" smtClean="0"/>
              <a:t>Cluster 18 (71)</a:t>
            </a:r>
            <a:endParaRPr lang="en-US" dirty="0"/>
          </a:p>
        </p:txBody>
      </p:sp>
      <p:sp>
        <p:nvSpPr>
          <p:cNvPr id="27" name="TextBox 26"/>
          <p:cNvSpPr txBox="1"/>
          <p:nvPr/>
        </p:nvSpPr>
        <p:spPr>
          <a:xfrm>
            <a:off x="6157198" y="3683379"/>
            <a:ext cx="1735781" cy="369332"/>
          </a:xfrm>
          <a:prstGeom prst="rect">
            <a:avLst/>
          </a:prstGeom>
          <a:noFill/>
        </p:spPr>
        <p:txBody>
          <a:bodyPr wrap="square" rtlCol="0">
            <a:spAutoFit/>
          </a:bodyPr>
          <a:lstStyle/>
          <a:p>
            <a:pPr algn="ctr"/>
            <a:r>
              <a:rPr lang="en-US" dirty="0" smtClean="0"/>
              <a:t>Cluster 13 (145)</a:t>
            </a:r>
            <a:endParaRPr lang="en-US" dirty="0"/>
          </a:p>
        </p:txBody>
      </p:sp>
      <p:sp>
        <p:nvSpPr>
          <p:cNvPr id="28" name="TextBox 27"/>
          <p:cNvSpPr txBox="1"/>
          <p:nvPr/>
        </p:nvSpPr>
        <p:spPr>
          <a:xfrm>
            <a:off x="6152867" y="2376311"/>
            <a:ext cx="1523999" cy="369332"/>
          </a:xfrm>
          <a:prstGeom prst="rect">
            <a:avLst/>
          </a:prstGeom>
          <a:noFill/>
        </p:spPr>
        <p:txBody>
          <a:bodyPr wrap="square" rtlCol="0">
            <a:spAutoFit/>
          </a:bodyPr>
          <a:lstStyle/>
          <a:p>
            <a:pPr algn="ctr"/>
            <a:r>
              <a:rPr lang="en-US" dirty="0" smtClean="0"/>
              <a:t>Cluster 8 (56)</a:t>
            </a:r>
            <a:endParaRPr lang="en-US" dirty="0"/>
          </a:p>
        </p:txBody>
      </p:sp>
      <p:sp>
        <p:nvSpPr>
          <p:cNvPr id="29" name="TextBox 28"/>
          <p:cNvSpPr txBox="1"/>
          <p:nvPr/>
        </p:nvSpPr>
        <p:spPr>
          <a:xfrm>
            <a:off x="8145354" y="6488668"/>
            <a:ext cx="1789292" cy="369332"/>
          </a:xfrm>
          <a:prstGeom prst="rect">
            <a:avLst/>
          </a:prstGeom>
          <a:noFill/>
        </p:spPr>
        <p:txBody>
          <a:bodyPr wrap="square" rtlCol="0">
            <a:spAutoFit/>
          </a:bodyPr>
          <a:lstStyle/>
          <a:p>
            <a:pPr algn="ctr"/>
            <a:r>
              <a:rPr lang="en-US" dirty="0" smtClean="0"/>
              <a:t>Cluster 24 (504)</a:t>
            </a:r>
            <a:endParaRPr lang="en-US" dirty="0"/>
          </a:p>
        </p:txBody>
      </p:sp>
      <p:sp>
        <p:nvSpPr>
          <p:cNvPr id="30" name="TextBox 29"/>
          <p:cNvSpPr txBox="1"/>
          <p:nvPr/>
        </p:nvSpPr>
        <p:spPr>
          <a:xfrm>
            <a:off x="8176592" y="5084423"/>
            <a:ext cx="1718842" cy="369332"/>
          </a:xfrm>
          <a:prstGeom prst="rect">
            <a:avLst/>
          </a:prstGeom>
          <a:noFill/>
        </p:spPr>
        <p:txBody>
          <a:bodyPr wrap="square" rtlCol="0">
            <a:spAutoFit/>
          </a:bodyPr>
          <a:lstStyle/>
          <a:p>
            <a:pPr algn="ctr"/>
            <a:r>
              <a:rPr lang="en-US" dirty="0" smtClean="0"/>
              <a:t>Cluster 19 (119)</a:t>
            </a:r>
            <a:endParaRPr lang="en-US" dirty="0"/>
          </a:p>
        </p:txBody>
      </p:sp>
      <p:sp>
        <p:nvSpPr>
          <p:cNvPr id="31" name="TextBox 30"/>
          <p:cNvSpPr txBox="1"/>
          <p:nvPr/>
        </p:nvSpPr>
        <p:spPr>
          <a:xfrm>
            <a:off x="8109749" y="3683379"/>
            <a:ext cx="1718842" cy="369332"/>
          </a:xfrm>
          <a:prstGeom prst="rect">
            <a:avLst/>
          </a:prstGeom>
          <a:noFill/>
        </p:spPr>
        <p:txBody>
          <a:bodyPr wrap="square" rtlCol="0">
            <a:spAutoFit/>
          </a:bodyPr>
          <a:lstStyle/>
          <a:p>
            <a:pPr algn="ctr"/>
            <a:r>
              <a:rPr lang="en-US" dirty="0" smtClean="0"/>
              <a:t>Cluster 14 (80)</a:t>
            </a:r>
            <a:endParaRPr lang="en-US" dirty="0"/>
          </a:p>
        </p:txBody>
      </p:sp>
      <p:sp>
        <p:nvSpPr>
          <p:cNvPr id="32" name="TextBox 31"/>
          <p:cNvSpPr txBox="1"/>
          <p:nvPr/>
        </p:nvSpPr>
        <p:spPr>
          <a:xfrm>
            <a:off x="8138396" y="2311779"/>
            <a:ext cx="1523999" cy="369332"/>
          </a:xfrm>
          <a:prstGeom prst="rect">
            <a:avLst/>
          </a:prstGeom>
          <a:noFill/>
        </p:spPr>
        <p:txBody>
          <a:bodyPr wrap="square" rtlCol="0">
            <a:spAutoFit/>
          </a:bodyPr>
          <a:lstStyle/>
          <a:p>
            <a:pPr algn="ctr"/>
            <a:r>
              <a:rPr lang="en-US" dirty="0" smtClean="0"/>
              <a:t>Cluster 9 (22)</a:t>
            </a:r>
            <a:endParaRPr lang="en-US" dirty="0"/>
          </a:p>
        </p:txBody>
      </p:sp>
      <p:sp>
        <p:nvSpPr>
          <p:cNvPr id="33" name="TextBox 32"/>
          <p:cNvSpPr txBox="1"/>
          <p:nvPr/>
        </p:nvSpPr>
        <p:spPr>
          <a:xfrm>
            <a:off x="8128847" y="1049024"/>
            <a:ext cx="1523999" cy="369332"/>
          </a:xfrm>
          <a:prstGeom prst="rect">
            <a:avLst/>
          </a:prstGeom>
          <a:noFill/>
        </p:spPr>
        <p:txBody>
          <a:bodyPr wrap="square" rtlCol="0">
            <a:spAutoFit/>
          </a:bodyPr>
          <a:lstStyle/>
          <a:p>
            <a:pPr algn="ctr"/>
            <a:r>
              <a:rPr lang="en-US" dirty="0" smtClean="0"/>
              <a:t>Cluster 4 (45)</a:t>
            </a:r>
            <a:endParaRPr lang="en-US" dirty="0"/>
          </a:p>
        </p:txBody>
      </p:sp>
      <p:sp>
        <p:nvSpPr>
          <p:cNvPr id="34" name="TextBox 33"/>
          <p:cNvSpPr txBox="1"/>
          <p:nvPr/>
        </p:nvSpPr>
        <p:spPr>
          <a:xfrm>
            <a:off x="6033061" y="967232"/>
            <a:ext cx="1904999" cy="369332"/>
          </a:xfrm>
          <a:prstGeom prst="rect">
            <a:avLst/>
          </a:prstGeom>
          <a:noFill/>
        </p:spPr>
        <p:txBody>
          <a:bodyPr wrap="square" rtlCol="0">
            <a:spAutoFit/>
          </a:bodyPr>
          <a:lstStyle/>
          <a:p>
            <a:pPr algn="ctr"/>
            <a:r>
              <a:rPr lang="en-US" dirty="0" smtClean="0"/>
              <a:t>Cluster 3 (111)</a:t>
            </a:r>
            <a:endParaRPr lang="en-US" dirty="0"/>
          </a:p>
        </p:txBody>
      </p:sp>
      <p:pic>
        <p:nvPicPr>
          <p:cNvPr id="35" name="Picture 34" descr="cluster_5.png"/>
          <p:cNvPicPr>
            <a:picLocks/>
          </p:cNvPicPr>
          <p:nvPr/>
        </p:nvPicPr>
        <p:blipFill rotWithShape="1">
          <a:blip r:embed="rId7">
            <a:extLst>
              <a:ext uri="{28A0092B-C50C-407E-A947-70E740481C1C}">
                <a14:useLocalDpi xmlns:a14="http://schemas.microsoft.com/office/drawing/2010/main" val="0"/>
              </a:ext>
            </a:extLst>
          </a:blip>
          <a:srcRect t="5783"/>
          <a:stretch/>
        </p:blipFill>
        <p:spPr>
          <a:xfrm>
            <a:off x="84667" y="1449700"/>
            <a:ext cx="1792224" cy="904597"/>
          </a:xfrm>
          <a:prstGeom prst="rect">
            <a:avLst/>
          </a:prstGeom>
        </p:spPr>
      </p:pic>
      <p:pic>
        <p:nvPicPr>
          <p:cNvPr id="36" name="Picture 35" descr="cluster_6.png"/>
          <p:cNvPicPr>
            <a:picLocks/>
          </p:cNvPicPr>
          <p:nvPr/>
        </p:nvPicPr>
        <p:blipFill rotWithShape="1">
          <a:blip r:embed="rId8">
            <a:extLst>
              <a:ext uri="{28A0092B-C50C-407E-A947-70E740481C1C}">
                <a14:useLocalDpi xmlns:a14="http://schemas.microsoft.com/office/drawing/2010/main" val="0"/>
              </a:ext>
            </a:extLst>
          </a:blip>
          <a:srcRect t="5783"/>
          <a:stretch/>
        </p:blipFill>
        <p:spPr>
          <a:xfrm>
            <a:off x="2060109" y="1449700"/>
            <a:ext cx="1792224" cy="904597"/>
          </a:xfrm>
          <a:prstGeom prst="rect">
            <a:avLst/>
          </a:prstGeom>
        </p:spPr>
      </p:pic>
      <p:pic>
        <p:nvPicPr>
          <p:cNvPr id="37" name="Picture 36" descr="cluster_7.png"/>
          <p:cNvPicPr>
            <a:picLocks/>
          </p:cNvPicPr>
          <p:nvPr/>
        </p:nvPicPr>
        <p:blipFill rotWithShape="1">
          <a:blip r:embed="rId9">
            <a:extLst>
              <a:ext uri="{28A0092B-C50C-407E-A947-70E740481C1C}">
                <a14:useLocalDpi xmlns:a14="http://schemas.microsoft.com/office/drawing/2010/main" val="0"/>
              </a:ext>
            </a:extLst>
          </a:blip>
          <a:srcRect t="5783"/>
          <a:stretch/>
        </p:blipFill>
        <p:spPr>
          <a:xfrm>
            <a:off x="4015480" y="1449700"/>
            <a:ext cx="1792224" cy="904598"/>
          </a:xfrm>
          <a:prstGeom prst="rect">
            <a:avLst/>
          </a:prstGeom>
        </p:spPr>
      </p:pic>
      <p:pic>
        <p:nvPicPr>
          <p:cNvPr id="38" name="Picture 37" descr="cluster_8.png"/>
          <p:cNvPicPr>
            <a:picLocks/>
          </p:cNvPicPr>
          <p:nvPr/>
        </p:nvPicPr>
        <p:blipFill rotWithShape="1">
          <a:blip r:embed="rId10">
            <a:extLst>
              <a:ext uri="{28A0092B-C50C-407E-A947-70E740481C1C}">
                <a14:useLocalDpi xmlns:a14="http://schemas.microsoft.com/office/drawing/2010/main" val="0"/>
              </a:ext>
            </a:extLst>
          </a:blip>
          <a:srcRect t="6241" b="1"/>
          <a:stretch/>
        </p:blipFill>
        <p:spPr>
          <a:xfrm>
            <a:off x="6033912" y="1466034"/>
            <a:ext cx="1792224" cy="900190"/>
          </a:xfrm>
          <a:prstGeom prst="rect">
            <a:avLst/>
          </a:prstGeom>
        </p:spPr>
      </p:pic>
      <p:pic>
        <p:nvPicPr>
          <p:cNvPr id="39" name="Picture 38" descr="cluster_9.png"/>
          <p:cNvPicPr>
            <a:picLocks/>
          </p:cNvPicPr>
          <p:nvPr/>
        </p:nvPicPr>
        <p:blipFill rotWithShape="1">
          <a:blip r:embed="rId11">
            <a:extLst>
              <a:ext uri="{28A0092B-C50C-407E-A947-70E740481C1C}">
                <a14:useLocalDpi xmlns:a14="http://schemas.microsoft.com/office/drawing/2010/main" val="0"/>
              </a:ext>
            </a:extLst>
          </a:blip>
          <a:srcRect t="4965"/>
          <a:stretch/>
        </p:blipFill>
        <p:spPr>
          <a:xfrm>
            <a:off x="7998171" y="1466034"/>
            <a:ext cx="1792224" cy="912443"/>
          </a:xfrm>
          <a:prstGeom prst="rect">
            <a:avLst/>
          </a:prstGeom>
        </p:spPr>
      </p:pic>
      <p:pic>
        <p:nvPicPr>
          <p:cNvPr id="40" name="Picture 39" descr="cluster_10.png"/>
          <p:cNvPicPr>
            <a:picLocks/>
          </p:cNvPicPr>
          <p:nvPr/>
        </p:nvPicPr>
        <p:blipFill rotWithShape="1">
          <a:blip r:embed="rId12">
            <a:extLst>
              <a:ext uri="{28A0092B-C50C-407E-A947-70E740481C1C}">
                <a14:useLocalDpi xmlns:a14="http://schemas.microsoft.com/office/drawing/2010/main" val="0"/>
              </a:ext>
            </a:extLst>
          </a:blip>
          <a:srcRect t="4530"/>
          <a:stretch/>
        </p:blipFill>
        <p:spPr>
          <a:xfrm>
            <a:off x="84667" y="2789141"/>
            <a:ext cx="1792224" cy="916622"/>
          </a:xfrm>
          <a:prstGeom prst="rect">
            <a:avLst/>
          </a:prstGeom>
        </p:spPr>
      </p:pic>
      <p:pic>
        <p:nvPicPr>
          <p:cNvPr id="41" name="Picture 40" descr="cluster_11.png"/>
          <p:cNvPicPr>
            <a:picLocks/>
          </p:cNvPicPr>
          <p:nvPr/>
        </p:nvPicPr>
        <p:blipFill rotWithShape="1">
          <a:blip r:embed="rId13">
            <a:extLst>
              <a:ext uri="{28A0092B-C50C-407E-A947-70E740481C1C}">
                <a14:useLocalDpi xmlns:a14="http://schemas.microsoft.com/office/drawing/2010/main" val="0"/>
              </a:ext>
            </a:extLst>
          </a:blip>
          <a:srcRect t="4530"/>
          <a:stretch/>
        </p:blipFill>
        <p:spPr>
          <a:xfrm>
            <a:off x="2060222" y="2789141"/>
            <a:ext cx="1792224" cy="916623"/>
          </a:xfrm>
          <a:prstGeom prst="rect">
            <a:avLst/>
          </a:prstGeom>
        </p:spPr>
      </p:pic>
      <p:pic>
        <p:nvPicPr>
          <p:cNvPr id="42" name="Picture 41" descr="cluster_12.png"/>
          <p:cNvPicPr>
            <a:picLocks/>
          </p:cNvPicPr>
          <p:nvPr/>
        </p:nvPicPr>
        <p:blipFill rotWithShape="1">
          <a:blip r:embed="rId14">
            <a:extLst>
              <a:ext uri="{28A0092B-C50C-407E-A947-70E740481C1C}">
                <a14:useLocalDpi xmlns:a14="http://schemas.microsoft.com/office/drawing/2010/main" val="0"/>
              </a:ext>
            </a:extLst>
          </a:blip>
          <a:srcRect t="4198"/>
          <a:stretch/>
        </p:blipFill>
        <p:spPr>
          <a:xfrm>
            <a:off x="4015480" y="2789141"/>
            <a:ext cx="1792224" cy="919822"/>
          </a:xfrm>
          <a:prstGeom prst="rect">
            <a:avLst/>
          </a:prstGeom>
        </p:spPr>
      </p:pic>
      <p:pic>
        <p:nvPicPr>
          <p:cNvPr id="43" name="Picture 42" descr="cluster_13.png"/>
          <p:cNvPicPr>
            <a:picLocks/>
          </p:cNvPicPr>
          <p:nvPr/>
        </p:nvPicPr>
        <p:blipFill rotWithShape="1">
          <a:blip r:embed="rId15">
            <a:extLst>
              <a:ext uri="{28A0092B-C50C-407E-A947-70E740481C1C}">
                <a14:useLocalDpi xmlns:a14="http://schemas.microsoft.com/office/drawing/2010/main" val="0"/>
              </a:ext>
            </a:extLst>
          </a:blip>
          <a:srcRect t="3903"/>
          <a:stretch/>
        </p:blipFill>
        <p:spPr>
          <a:xfrm>
            <a:off x="6025443" y="2789141"/>
            <a:ext cx="1792224" cy="922646"/>
          </a:xfrm>
          <a:prstGeom prst="rect">
            <a:avLst/>
          </a:prstGeom>
        </p:spPr>
      </p:pic>
      <p:pic>
        <p:nvPicPr>
          <p:cNvPr id="44" name="Picture 43" descr="cluster_14.png"/>
          <p:cNvPicPr>
            <a:picLocks/>
          </p:cNvPicPr>
          <p:nvPr/>
        </p:nvPicPr>
        <p:blipFill rotWithShape="1">
          <a:blip r:embed="rId16">
            <a:extLst>
              <a:ext uri="{28A0092B-C50C-407E-A947-70E740481C1C}">
                <a14:useLocalDpi xmlns:a14="http://schemas.microsoft.com/office/drawing/2010/main" val="0"/>
              </a:ext>
            </a:extLst>
          </a:blip>
          <a:srcRect t="3903"/>
          <a:stretch/>
        </p:blipFill>
        <p:spPr>
          <a:xfrm>
            <a:off x="7995354" y="2789141"/>
            <a:ext cx="1792224" cy="922647"/>
          </a:xfrm>
          <a:prstGeom prst="rect">
            <a:avLst/>
          </a:prstGeom>
        </p:spPr>
      </p:pic>
      <p:pic>
        <p:nvPicPr>
          <p:cNvPr id="45" name="Picture 44" descr="cluster_15.png"/>
          <p:cNvPicPr>
            <a:picLocks/>
          </p:cNvPicPr>
          <p:nvPr/>
        </p:nvPicPr>
        <p:blipFill rotWithShape="1">
          <a:blip r:embed="rId17">
            <a:extLst>
              <a:ext uri="{28A0092B-C50C-407E-A947-70E740481C1C}">
                <a14:useLocalDpi xmlns:a14="http://schemas.microsoft.com/office/drawing/2010/main" val="0"/>
              </a:ext>
            </a:extLst>
          </a:blip>
          <a:srcRect t="4265"/>
          <a:stretch/>
        </p:blipFill>
        <p:spPr>
          <a:xfrm>
            <a:off x="84667" y="4206172"/>
            <a:ext cx="1792224" cy="919169"/>
          </a:xfrm>
          <a:prstGeom prst="rect">
            <a:avLst/>
          </a:prstGeom>
        </p:spPr>
      </p:pic>
      <p:pic>
        <p:nvPicPr>
          <p:cNvPr id="46" name="Picture 45" descr="cluster_16.png"/>
          <p:cNvPicPr>
            <a:picLocks/>
          </p:cNvPicPr>
          <p:nvPr/>
        </p:nvPicPr>
        <p:blipFill rotWithShape="1">
          <a:blip r:embed="rId18">
            <a:extLst>
              <a:ext uri="{28A0092B-C50C-407E-A947-70E740481C1C}">
                <a14:useLocalDpi xmlns:a14="http://schemas.microsoft.com/office/drawing/2010/main" val="0"/>
              </a:ext>
            </a:extLst>
          </a:blip>
          <a:srcRect t="4265"/>
          <a:stretch/>
        </p:blipFill>
        <p:spPr>
          <a:xfrm>
            <a:off x="2060222" y="4206172"/>
            <a:ext cx="1792224" cy="919170"/>
          </a:xfrm>
          <a:prstGeom prst="rect">
            <a:avLst/>
          </a:prstGeom>
        </p:spPr>
      </p:pic>
      <p:pic>
        <p:nvPicPr>
          <p:cNvPr id="47" name="Picture 46" descr="cluster_17.png"/>
          <p:cNvPicPr>
            <a:picLocks/>
          </p:cNvPicPr>
          <p:nvPr/>
        </p:nvPicPr>
        <p:blipFill rotWithShape="1">
          <a:blip r:embed="rId19">
            <a:extLst>
              <a:ext uri="{28A0092B-C50C-407E-A947-70E740481C1C}">
                <a14:useLocalDpi xmlns:a14="http://schemas.microsoft.com/office/drawing/2010/main" val="0"/>
              </a:ext>
            </a:extLst>
          </a:blip>
          <a:srcRect t="6490"/>
          <a:stretch/>
        </p:blipFill>
        <p:spPr>
          <a:xfrm>
            <a:off x="4015480" y="4206172"/>
            <a:ext cx="1792224" cy="897815"/>
          </a:xfrm>
          <a:prstGeom prst="rect">
            <a:avLst/>
          </a:prstGeom>
        </p:spPr>
      </p:pic>
      <p:pic>
        <p:nvPicPr>
          <p:cNvPr id="48" name="Picture 47" descr="cluster_18.png"/>
          <p:cNvPicPr>
            <a:picLocks/>
          </p:cNvPicPr>
          <p:nvPr/>
        </p:nvPicPr>
        <p:blipFill rotWithShape="1">
          <a:blip r:embed="rId20">
            <a:extLst>
              <a:ext uri="{28A0092B-C50C-407E-A947-70E740481C1C}">
                <a14:useLocalDpi xmlns:a14="http://schemas.microsoft.com/office/drawing/2010/main" val="0"/>
              </a:ext>
            </a:extLst>
          </a:blip>
          <a:srcRect t="4265"/>
          <a:stretch/>
        </p:blipFill>
        <p:spPr>
          <a:xfrm>
            <a:off x="6022080" y="4206172"/>
            <a:ext cx="1792224" cy="919171"/>
          </a:xfrm>
          <a:prstGeom prst="rect">
            <a:avLst/>
          </a:prstGeom>
        </p:spPr>
      </p:pic>
      <p:pic>
        <p:nvPicPr>
          <p:cNvPr id="49" name="Picture 48" descr="cluster_19.png"/>
          <p:cNvPicPr>
            <a:picLocks/>
          </p:cNvPicPr>
          <p:nvPr/>
        </p:nvPicPr>
        <p:blipFill rotWithShape="1">
          <a:blip r:embed="rId21">
            <a:extLst>
              <a:ext uri="{28A0092B-C50C-407E-A947-70E740481C1C}">
                <a14:useLocalDpi xmlns:a14="http://schemas.microsoft.com/office/drawing/2010/main" val="0"/>
              </a:ext>
            </a:extLst>
          </a:blip>
          <a:srcRect t="6526"/>
          <a:stretch/>
        </p:blipFill>
        <p:spPr>
          <a:xfrm>
            <a:off x="7995354" y="4220490"/>
            <a:ext cx="1792224" cy="897452"/>
          </a:xfrm>
          <a:prstGeom prst="rect">
            <a:avLst/>
          </a:prstGeom>
        </p:spPr>
      </p:pic>
      <p:pic>
        <p:nvPicPr>
          <p:cNvPr id="50" name="Picture 49" descr="cluster_20.png"/>
          <p:cNvPicPr>
            <a:picLocks/>
          </p:cNvPicPr>
          <p:nvPr/>
        </p:nvPicPr>
        <p:blipFill rotWithShape="1">
          <a:blip r:embed="rId22">
            <a:extLst>
              <a:ext uri="{28A0092B-C50C-407E-A947-70E740481C1C}">
                <a14:useLocalDpi xmlns:a14="http://schemas.microsoft.com/office/drawing/2010/main" val="0"/>
              </a:ext>
            </a:extLst>
          </a:blip>
          <a:srcRect t="5390"/>
          <a:stretch/>
        </p:blipFill>
        <p:spPr>
          <a:xfrm>
            <a:off x="42332" y="5561948"/>
            <a:ext cx="1792224" cy="908371"/>
          </a:xfrm>
          <a:prstGeom prst="rect">
            <a:avLst/>
          </a:prstGeom>
        </p:spPr>
      </p:pic>
      <p:pic>
        <p:nvPicPr>
          <p:cNvPr id="51" name="Picture 50" descr="cluster_21.png"/>
          <p:cNvPicPr>
            <a:picLocks/>
          </p:cNvPicPr>
          <p:nvPr/>
        </p:nvPicPr>
        <p:blipFill rotWithShape="1">
          <a:blip r:embed="rId23">
            <a:extLst>
              <a:ext uri="{28A0092B-C50C-407E-A947-70E740481C1C}">
                <a14:useLocalDpi xmlns:a14="http://schemas.microsoft.com/office/drawing/2010/main" val="0"/>
              </a:ext>
            </a:extLst>
          </a:blip>
          <a:srcRect t="5389" b="1"/>
          <a:stretch/>
        </p:blipFill>
        <p:spPr>
          <a:xfrm>
            <a:off x="2060222" y="5561948"/>
            <a:ext cx="1792224" cy="908372"/>
          </a:xfrm>
          <a:prstGeom prst="rect">
            <a:avLst/>
          </a:prstGeom>
        </p:spPr>
      </p:pic>
      <p:pic>
        <p:nvPicPr>
          <p:cNvPr id="52" name="Picture 51" descr="cluster_22.png"/>
          <p:cNvPicPr>
            <a:picLocks/>
          </p:cNvPicPr>
          <p:nvPr/>
        </p:nvPicPr>
        <p:blipFill rotWithShape="1">
          <a:blip r:embed="rId24">
            <a:extLst>
              <a:ext uri="{28A0092B-C50C-407E-A947-70E740481C1C}">
                <a14:useLocalDpi xmlns:a14="http://schemas.microsoft.com/office/drawing/2010/main" val="0"/>
              </a:ext>
            </a:extLst>
          </a:blip>
          <a:srcRect t="5957"/>
          <a:stretch/>
        </p:blipFill>
        <p:spPr>
          <a:xfrm>
            <a:off x="4015480" y="5569082"/>
            <a:ext cx="1792224" cy="902921"/>
          </a:xfrm>
          <a:prstGeom prst="rect">
            <a:avLst/>
          </a:prstGeom>
        </p:spPr>
      </p:pic>
      <p:pic>
        <p:nvPicPr>
          <p:cNvPr id="53" name="Picture 52" descr="cluster_23.png"/>
          <p:cNvPicPr>
            <a:picLocks/>
          </p:cNvPicPr>
          <p:nvPr/>
        </p:nvPicPr>
        <p:blipFill rotWithShape="1">
          <a:blip r:embed="rId25">
            <a:extLst>
              <a:ext uri="{28A0092B-C50C-407E-A947-70E740481C1C}">
                <a14:useLocalDpi xmlns:a14="http://schemas.microsoft.com/office/drawing/2010/main" val="0"/>
              </a:ext>
            </a:extLst>
          </a:blip>
          <a:srcRect t="5389" b="1"/>
          <a:stretch/>
        </p:blipFill>
        <p:spPr>
          <a:xfrm>
            <a:off x="6022080" y="5576216"/>
            <a:ext cx="1792224" cy="908373"/>
          </a:xfrm>
          <a:prstGeom prst="rect">
            <a:avLst/>
          </a:prstGeom>
        </p:spPr>
      </p:pic>
      <p:pic>
        <p:nvPicPr>
          <p:cNvPr id="54" name="Picture 53" descr="cluster_24.png"/>
          <p:cNvPicPr>
            <a:picLocks/>
          </p:cNvPicPr>
          <p:nvPr/>
        </p:nvPicPr>
        <p:blipFill rotWithShape="1">
          <a:blip r:embed="rId26">
            <a:extLst>
              <a:ext uri="{28A0092B-C50C-407E-A947-70E740481C1C}">
                <a14:useLocalDpi xmlns:a14="http://schemas.microsoft.com/office/drawing/2010/main" val="0"/>
              </a:ext>
            </a:extLst>
          </a:blip>
          <a:srcRect t="6488" b="1"/>
          <a:stretch/>
        </p:blipFill>
        <p:spPr>
          <a:xfrm>
            <a:off x="7998171" y="5574196"/>
            <a:ext cx="1792224" cy="897819"/>
          </a:xfrm>
          <a:prstGeom prst="rect">
            <a:avLst/>
          </a:prstGeom>
        </p:spPr>
      </p:pic>
    </p:spTree>
    <p:extLst>
      <p:ext uri="{BB962C8B-B14F-4D97-AF65-F5344CB8AC3E}">
        <p14:creationId xmlns:p14="http://schemas.microsoft.com/office/powerpoint/2010/main" val="2999864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80788" y="6018336"/>
            <a:ext cx="467007" cy="369332"/>
          </a:xfrm>
          <a:prstGeom prst="rect">
            <a:avLst/>
          </a:prstGeom>
          <a:noFill/>
        </p:spPr>
        <p:txBody>
          <a:bodyPr wrap="none" rtlCol="0">
            <a:spAutoFit/>
          </a:bodyPr>
          <a:lstStyle/>
          <a:p>
            <a:r>
              <a:rPr lang="en-US" dirty="0" smtClean="0">
                <a:latin typeface="Arial" panose="020B0604020202020204" pitchFamily="34" charset="0"/>
                <a:cs typeface="Arial" panose="020B0604020202020204" pitchFamily="34" charset="0"/>
              </a:rPr>
              <a:t>S2</a:t>
            </a:r>
            <a:endParaRPr lang="en-US" dirty="0">
              <a:latin typeface="Arial" panose="020B0604020202020204" pitchFamily="34" charset="0"/>
              <a:cs typeface="Arial" panose="020B0604020202020204" pitchFamily="34" charset="0"/>
            </a:endParaRPr>
          </a:p>
        </p:txBody>
      </p:sp>
      <p:sp>
        <p:nvSpPr>
          <p:cNvPr id="5" name="Rectangle 4"/>
          <p:cNvSpPr/>
          <p:nvPr/>
        </p:nvSpPr>
        <p:spPr>
          <a:xfrm>
            <a:off x="331001" y="359852"/>
            <a:ext cx="9344627" cy="1169551"/>
          </a:xfrm>
          <a:prstGeom prst="rect">
            <a:avLst/>
          </a:prstGeom>
        </p:spPr>
        <p:txBody>
          <a:bodyPr wrap="square">
            <a:spAutoFit/>
          </a:bodyPr>
          <a:lstStyle/>
          <a:p>
            <a:pPr algn="just"/>
            <a:r>
              <a:rPr lang="en-US" sz="1400" dirty="0"/>
              <a:t>Supplemental Figure </a:t>
            </a:r>
            <a:r>
              <a:rPr lang="en-US" sz="1400" dirty="0" smtClean="0"/>
              <a:t>2. </a:t>
            </a:r>
            <a:r>
              <a:rPr lang="en-US" sz="1400" dirty="0"/>
              <a:t>Changes in transcript levels in developing soybean embryos. The set of 2,938 transcripts were clustered using k-means algorithm into 25 clusters based on the changes in their expression within 10 developmental time points (5, 10, 15, 20, 15, 30, 35, 40, 45, and 55 days after marking and each time point corresponds to each </a:t>
            </a:r>
            <a:r>
              <a:rPr lang="en-US" sz="1400" dirty="0" smtClean="0"/>
              <a:t>column; rows are individual transcripts).  </a:t>
            </a:r>
            <a:r>
              <a:rPr lang="en-US" sz="1400" dirty="0"/>
              <a:t>The numbers in the parentheses indicate the number of transcripts present in each </a:t>
            </a:r>
            <a:r>
              <a:rPr lang="en-US" sz="1400" dirty="0" smtClean="0"/>
              <a:t>cluster.  </a:t>
            </a:r>
            <a:r>
              <a:rPr lang="en-US" sz="1400" dirty="0"/>
              <a:t>Red color indicates high expression and green color low or no expression.</a:t>
            </a:r>
          </a:p>
        </p:txBody>
      </p:sp>
    </p:spTree>
    <p:extLst>
      <p:ext uri="{BB962C8B-B14F-4D97-AF65-F5344CB8AC3E}">
        <p14:creationId xmlns:p14="http://schemas.microsoft.com/office/powerpoint/2010/main" val="3884014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70</TotalTime>
  <Words>233</Words>
  <Application>Microsoft Macintosh PowerPoint</Application>
  <PresentationFormat>A4 Paper (210x297 mm)</PresentationFormat>
  <Paragraphs>27</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Virginia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Delasa Aghamirzaie</dc:creator>
  <cp:lastModifiedBy>Delasa Aghamirzaie</cp:lastModifiedBy>
  <cp:revision>27</cp:revision>
  <dcterms:created xsi:type="dcterms:W3CDTF">2014-07-24T21:36:37Z</dcterms:created>
  <dcterms:modified xsi:type="dcterms:W3CDTF">2015-09-09T18:06:55Z</dcterms:modified>
</cp:coreProperties>
</file>