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FDFDFD"/>
    <a:srgbClr val="FF505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1404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va\AppData\Local\Temp\qPCR-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va\AppData\Local\Temp\qPCR-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va\AppData\Local\Temp\qPCR-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va\AppData\Local\Temp\qPCR-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va\AppData\Local\Temp\qPCR-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va\AppData\Local\Temp\qPCR-1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va\AppData\Local\Temp\qPCR-1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va\AppData\Local\Temp\qPCR-1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va\AppData\Local\Temp\qPCR-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 dirty="0" smtClean="0"/>
              <a:t>Glyma17g00950.N2: antisense</a:t>
            </a:r>
            <a:r>
              <a:rPr lang="en-US" sz="1200" baseline="0" dirty="0" smtClean="0"/>
              <a:t> L1L</a:t>
            </a:r>
            <a:endParaRPr lang="en-US" sz="12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7854396325459301"/>
          <c:y val="0.29907407407407399"/>
          <c:w val="0.64842169728783905"/>
          <c:h val="0.55150080198308504"/>
        </c:manualLayout>
      </c:layout>
      <c:barChart>
        <c:barDir val="col"/>
        <c:grouping val="clustered"/>
        <c:varyColors val="0"/>
        <c:ser>
          <c:idx val="0"/>
          <c:order val="0"/>
          <c:tx>
            <c:v>qPCR</c:v>
          </c:tx>
          <c:spPr>
            <a:solidFill>
              <a:schemeClr val="bg1">
                <a:lumMod val="50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Graphs!$E$4:$E$6</c:f>
                <c:numCache>
                  <c:formatCode>General</c:formatCode>
                  <c:ptCount val="3"/>
                  <c:pt idx="0">
                    <c:v>0.45653562190682501</c:v>
                  </c:pt>
                  <c:pt idx="1">
                    <c:v>3.7986856054912803E-2</c:v>
                  </c:pt>
                  <c:pt idx="2">
                    <c:v>2.8018514306823301E-2</c:v>
                  </c:pt>
                </c:numCache>
              </c:numRef>
            </c:plus>
            <c:minus>
              <c:numRef>
                <c:f>Graphs!$D$4:$D$6</c:f>
                <c:numCache>
                  <c:formatCode>General</c:formatCode>
                  <c:ptCount val="3"/>
                  <c:pt idx="0">
                    <c:v>0.31343937974489899</c:v>
                  </c:pt>
                  <c:pt idx="1">
                    <c:v>3.6569745866198398E-2</c:v>
                  </c:pt>
                  <c:pt idx="2">
                    <c:v>1.6217158832609099E-2</c:v>
                  </c:pt>
                </c:numCache>
              </c:numRef>
            </c:minus>
          </c:errBars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Graphs!$C$4:$C$6</c:f>
              <c:numCache>
                <c:formatCode>0.00</c:formatCode>
                <c:ptCount val="3"/>
                <c:pt idx="0">
                  <c:v>1</c:v>
                </c:pt>
                <c:pt idx="1">
                  <c:v>0.98028345519437998</c:v>
                </c:pt>
                <c:pt idx="2">
                  <c:v>3.8502415909790998E-2</c:v>
                </c:pt>
              </c:numCache>
            </c:numRef>
          </c:val>
        </c:ser>
        <c:ser>
          <c:idx val="1"/>
          <c:order val="1"/>
          <c:invertIfNegative val="0"/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Graphs!$F$8:$F$10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477528"/>
        <c:axId val="129494096"/>
      </c:barChart>
      <c:barChart>
        <c:barDir val="col"/>
        <c:grouping val="clustered"/>
        <c:varyColors val="0"/>
        <c:ser>
          <c:idx val="2"/>
          <c:order val="2"/>
          <c:invertIfNegative val="0"/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Graphs!$G$8:$G$10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3"/>
          <c:order val="3"/>
          <c:tx>
            <c:v>RNA seq</c:v>
          </c:tx>
          <c:spPr>
            <a:solidFill>
              <a:schemeClr val="bg1">
                <a:lumMod val="8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Graphs!$E$8:$E$10</c:f>
                <c:numCache>
                  <c:formatCode>General</c:formatCode>
                  <c:ptCount val="3"/>
                  <c:pt idx="0">
                    <c:v>62.590299999999999</c:v>
                  </c:pt>
                  <c:pt idx="1">
                    <c:v>70.194699999999997</c:v>
                  </c:pt>
                  <c:pt idx="2">
                    <c:v>1.8399399999999999</c:v>
                  </c:pt>
                </c:numCache>
              </c:numRef>
            </c:plus>
            <c:minus>
              <c:numRef>
                <c:f>Graphs!$D$8:$D$10</c:f>
                <c:numCache>
                  <c:formatCode>General</c:formatCode>
                  <c:ptCount val="3"/>
                  <c:pt idx="0">
                    <c:v>7.4078499999999998</c:v>
                  </c:pt>
                  <c:pt idx="1">
                    <c:v>18.6693</c:v>
                  </c:pt>
                  <c:pt idx="2">
                    <c:v>0.35927700000000001</c:v>
                  </c:pt>
                </c:numCache>
              </c:numRef>
            </c:minus>
          </c:errBars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Graphs!$C$8:$C$10</c:f>
              <c:numCache>
                <c:formatCode>0.00</c:formatCode>
                <c:ptCount val="3"/>
                <c:pt idx="0">
                  <c:v>35.005600000000001</c:v>
                </c:pt>
                <c:pt idx="1">
                  <c:v>44.4238</c:v>
                </c:pt>
                <c:pt idx="2">
                  <c:v>1.1032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502080"/>
        <c:axId val="129497888"/>
      </c:barChart>
      <c:catAx>
        <c:axId val="129477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9494096"/>
        <c:crosses val="autoZero"/>
        <c:auto val="1"/>
        <c:lblAlgn val="ctr"/>
        <c:lblOffset val="100"/>
        <c:noMultiLvlLbl val="0"/>
      </c:catAx>
      <c:valAx>
        <c:axId val="12949409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Relative Expression (d5=1)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crossAx val="129477528"/>
        <c:crosses val="autoZero"/>
        <c:crossBetween val="between"/>
      </c:valAx>
      <c:valAx>
        <c:axId val="129497888"/>
        <c:scaling>
          <c:orientation val="minMax"/>
          <c:min val="0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RNA seq (FPKM)</a:t>
                </a:r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crossAx val="129502080"/>
        <c:crosses val="max"/>
        <c:crossBetween val="between"/>
      </c:valAx>
      <c:catAx>
        <c:axId val="1295020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9497888"/>
        <c:crosses val="autoZero"/>
        <c:auto val="1"/>
        <c:lblAlgn val="ctr"/>
        <c:lblOffset val="100"/>
        <c:noMultiLvlLbl val="0"/>
      </c:catAx>
    </c:plotArea>
    <c:legend>
      <c:legendPos val="t"/>
      <c:legendEntry>
        <c:idx val="1"/>
        <c:delete val="1"/>
      </c:legendEntry>
      <c:legendEntry>
        <c:idx val="2"/>
        <c:delete val="1"/>
      </c:legendEntry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 dirty="0" smtClean="0"/>
              <a:t>Glyma17g00950.1: sense L1L</a:t>
            </a:r>
            <a:endParaRPr lang="en-US" sz="12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7854396325459301"/>
          <c:y val="0.29907407407407399"/>
          <c:w val="0.64842169728783905"/>
          <c:h val="0.55150080198308504"/>
        </c:manualLayout>
      </c:layout>
      <c:barChart>
        <c:barDir val="col"/>
        <c:grouping val="clustered"/>
        <c:varyColors val="0"/>
        <c:ser>
          <c:idx val="0"/>
          <c:order val="0"/>
          <c:tx>
            <c:v>qPCR</c:v>
          </c:tx>
          <c:spPr>
            <a:solidFill>
              <a:schemeClr val="bg1">
                <a:lumMod val="50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Graphs!$E$14:$E$16</c:f>
                <c:numCache>
                  <c:formatCode>General</c:formatCode>
                  <c:ptCount val="3"/>
                  <c:pt idx="0">
                    <c:v>2.85433625234481E-2</c:v>
                  </c:pt>
                  <c:pt idx="1">
                    <c:v>7.5930508058703203E-2</c:v>
                  </c:pt>
                  <c:pt idx="2">
                    <c:v>1.1300948836303719</c:v>
                  </c:pt>
                </c:numCache>
              </c:numRef>
            </c:plus>
            <c:minus>
              <c:numRef>
                <c:f>Graphs!$D$14:$D$16</c:f>
                <c:numCache>
                  <c:formatCode>General</c:formatCode>
                  <c:ptCount val="3"/>
                  <c:pt idx="0">
                    <c:v>2.7751248574896501E-2</c:v>
                  </c:pt>
                  <c:pt idx="1">
                    <c:v>5.8773493374553502E-2</c:v>
                  </c:pt>
                  <c:pt idx="2">
                    <c:v>0.49599345550031299</c:v>
                  </c:pt>
                </c:numCache>
              </c:numRef>
            </c:minus>
          </c:errBars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Graphs!$C$14:$C$16</c:f>
              <c:numCache>
                <c:formatCode>0.00</c:formatCode>
                <c:ptCount val="3"/>
                <c:pt idx="0">
                  <c:v>1</c:v>
                </c:pt>
                <c:pt idx="1">
                  <c:v>0.26010942430663597</c:v>
                </c:pt>
                <c:pt idx="2">
                  <c:v>0.883959003259152</c:v>
                </c:pt>
              </c:numCache>
            </c:numRef>
          </c:val>
        </c:ser>
        <c:ser>
          <c:idx val="1"/>
          <c:order val="1"/>
          <c:invertIfNegative val="0"/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Graphs!$F$8:$F$10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686288"/>
        <c:axId val="128694864"/>
      </c:barChart>
      <c:barChart>
        <c:barDir val="col"/>
        <c:grouping val="clustered"/>
        <c:varyColors val="0"/>
        <c:ser>
          <c:idx val="2"/>
          <c:order val="2"/>
          <c:invertIfNegative val="0"/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Graphs!$G$8:$G$10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3"/>
          <c:order val="3"/>
          <c:tx>
            <c:v>RNA seq</c:v>
          </c:tx>
          <c:spPr>
            <a:solidFill>
              <a:schemeClr val="bg1">
                <a:lumMod val="7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Graphs!$E$18:$E$20</c:f>
                <c:numCache>
                  <c:formatCode>General</c:formatCode>
                  <c:ptCount val="3"/>
                  <c:pt idx="0">
                    <c:v>305.33800000000002</c:v>
                  </c:pt>
                  <c:pt idx="1">
                    <c:v>146.56399999999999</c:v>
                  </c:pt>
                  <c:pt idx="2">
                    <c:v>2.4871500000000002</c:v>
                  </c:pt>
                </c:numCache>
              </c:numRef>
            </c:plus>
            <c:minus>
              <c:numRef>
                <c:f>Graphs!$D$18:$D$20</c:f>
                <c:numCache>
                  <c:formatCode>General</c:formatCode>
                  <c:ptCount val="3"/>
                  <c:pt idx="0">
                    <c:v>95.560900000000004</c:v>
                  </c:pt>
                  <c:pt idx="1">
                    <c:v>30.7224</c:v>
                  </c:pt>
                  <c:pt idx="2">
                    <c:v>7.1061399999999997E-2</c:v>
                  </c:pt>
                </c:numCache>
              </c:numRef>
            </c:minus>
          </c:errBars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Graphs!$C$18:$C$20</c:f>
              <c:numCache>
                <c:formatCode>General</c:formatCode>
                <c:ptCount val="3"/>
                <c:pt idx="0">
                  <c:v>200.38</c:v>
                </c:pt>
                <c:pt idx="1">
                  <c:v>88.607699999999994</c:v>
                </c:pt>
                <c:pt idx="2">
                  <c:v>1.2741100000000001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701776"/>
        <c:axId val="128697296"/>
      </c:barChart>
      <c:catAx>
        <c:axId val="128686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28694864"/>
        <c:crosses val="autoZero"/>
        <c:auto val="1"/>
        <c:lblAlgn val="ctr"/>
        <c:lblOffset val="100"/>
        <c:noMultiLvlLbl val="0"/>
      </c:catAx>
      <c:valAx>
        <c:axId val="12869486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Relative Expression (d5=1)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crossAx val="128686288"/>
        <c:crosses val="autoZero"/>
        <c:crossBetween val="between"/>
      </c:valAx>
      <c:valAx>
        <c:axId val="128697296"/>
        <c:scaling>
          <c:orientation val="minMax"/>
          <c:min val="0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RNA seq (FPKM)</a:t>
                </a:r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crossAx val="128701776"/>
        <c:crosses val="max"/>
        <c:crossBetween val="between"/>
      </c:valAx>
      <c:catAx>
        <c:axId val="1287017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8697296"/>
        <c:crosses val="autoZero"/>
        <c:auto val="1"/>
        <c:lblAlgn val="ctr"/>
        <c:lblOffset val="100"/>
        <c:noMultiLvlLbl val="0"/>
      </c:catAx>
    </c:plotArea>
    <c:legend>
      <c:legendPos val="t"/>
      <c:legendEntry>
        <c:idx val="1"/>
        <c:delete val="1"/>
      </c:legendEntry>
      <c:legendEntry>
        <c:idx val="2"/>
        <c:delete val="1"/>
      </c:legendEntry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 dirty="0" smtClean="0"/>
              <a:t>Glyma06g15341.1:</a:t>
            </a:r>
            <a:r>
              <a:rPr lang="en-US" sz="1200" baseline="0" dirty="0" smtClean="0"/>
              <a:t> sense ERF/AP2</a:t>
            </a:r>
            <a:endParaRPr lang="en-US" sz="12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7854396325459301"/>
          <c:y val="0.29907407407407399"/>
          <c:w val="0.64842169728783905"/>
          <c:h val="0.55150080198308504"/>
        </c:manualLayout>
      </c:layout>
      <c:barChart>
        <c:barDir val="col"/>
        <c:grouping val="clustered"/>
        <c:varyColors val="0"/>
        <c:ser>
          <c:idx val="0"/>
          <c:order val="0"/>
          <c:tx>
            <c:v>qPCR</c:v>
          </c:tx>
          <c:spPr>
            <a:solidFill>
              <a:schemeClr val="bg1">
                <a:lumMod val="50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Graphs!$E$24:$E$26</c:f>
                <c:numCache>
                  <c:formatCode>General</c:formatCode>
                  <c:ptCount val="3"/>
                  <c:pt idx="0">
                    <c:v>0.17587131932834599</c:v>
                  </c:pt>
                  <c:pt idx="1">
                    <c:v>48.239581445976107</c:v>
                  </c:pt>
                  <c:pt idx="2">
                    <c:v>81.993503858613423</c:v>
                  </c:pt>
                </c:numCache>
              </c:numRef>
            </c:plus>
            <c:minus>
              <c:numRef>
                <c:f>Graphs!$D$24:$D$26</c:f>
                <c:numCache>
                  <c:formatCode>General</c:formatCode>
                  <c:ptCount val="3"/>
                  <c:pt idx="0">
                    <c:v>0.149566807555782</c:v>
                  </c:pt>
                  <c:pt idx="1">
                    <c:v>22.600500131416421</c:v>
                  </c:pt>
                  <c:pt idx="2">
                    <c:v>56.502265163087507</c:v>
                  </c:pt>
                </c:numCache>
              </c:numRef>
            </c:minus>
          </c:errBars>
          <c:cat>
            <c:strRef>
              <c:f>Graphs!$B$24:$B$26</c:f>
              <c:strCache>
                <c:ptCount val="3"/>
                <c:pt idx="0">
                  <c:v>d5</c:v>
                </c:pt>
                <c:pt idx="1">
                  <c:v>d45</c:v>
                </c:pt>
                <c:pt idx="2">
                  <c:v>d55</c:v>
                </c:pt>
              </c:strCache>
            </c:strRef>
          </c:cat>
          <c:val>
            <c:numRef>
              <c:f>Graphs!$C$24:$C$26</c:f>
              <c:numCache>
                <c:formatCode>0.00</c:formatCode>
                <c:ptCount val="3"/>
                <c:pt idx="0">
                  <c:v>1</c:v>
                </c:pt>
                <c:pt idx="1">
                  <c:v>42.522532435284383</c:v>
                </c:pt>
                <c:pt idx="2">
                  <c:v>181.74160745994331</c:v>
                </c:pt>
              </c:numCache>
            </c:numRef>
          </c:val>
        </c:ser>
        <c:ser>
          <c:idx val="1"/>
          <c:order val="1"/>
          <c:invertIfNegative val="0"/>
          <c:cat>
            <c:strRef>
              <c:f>Graphs!$B$24:$B$26</c:f>
              <c:strCache>
                <c:ptCount val="3"/>
                <c:pt idx="0">
                  <c:v>d5</c:v>
                </c:pt>
                <c:pt idx="1">
                  <c:v>d45</c:v>
                </c:pt>
                <c:pt idx="2">
                  <c:v>d55</c:v>
                </c:pt>
              </c:strCache>
            </c:strRef>
          </c:cat>
          <c:val>
            <c:numRef>
              <c:f>Graphs!$F$8:$F$10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880136"/>
        <c:axId val="161880528"/>
      </c:barChart>
      <c:barChart>
        <c:barDir val="col"/>
        <c:grouping val="clustered"/>
        <c:varyColors val="0"/>
        <c:ser>
          <c:idx val="2"/>
          <c:order val="2"/>
          <c:invertIfNegative val="0"/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Graphs!$G$8:$G$10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3"/>
          <c:order val="3"/>
          <c:tx>
            <c:v>RNA seq</c:v>
          </c:tx>
          <c:spPr>
            <a:solidFill>
              <a:schemeClr val="bg1">
                <a:lumMod val="8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Graphs!$E$28:$E$30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4.6182699999999999</c:v>
                  </c:pt>
                  <c:pt idx="2">
                    <c:v>87.671399999999977</c:v>
                  </c:pt>
                </c:numCache>
              </c:numRef>
            </c:plus>
            <c:minus>
              <c:numRef>
                <c:f>Graphs!$D$28:$D$30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1.54419</c:v>
                  </c:pt>
                  <c:pt idx="2">
                    <c:v>31.9558</c:v>
                  </c:pt>
                </c:numCache>
              </c:numRef>
            </c:minus>
          </c:errBars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Graphs!$C$28:$C$30</c:f>
              <c:numCache>
                <c:formatCode>0.00</c:formatCode>
                <c:ptCount val="3"/>
                <c:pt idx="0">
                  <c:v>0</c:v>
                </c:pt>
                <c:pt idx="1">
                  <c:v>3.0876800000000002</c:v>
                </c:pt>
                <c:pt idx="2">
                  <c:v>59.809800000000003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881312"/>
        <c:axId val="161880920"/>
      </c:barChart>
      <c:catAx>
        <c:axId val="161880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1880528"/>
        <c:crosses val="autoZero"/>
        <c:auto val="1"/>
        <c:lblAlgn val="ctr"/>
        <c:lblOffset val="100"/>
        <c:noMultiLvlLbl val="0"/>
      </c:catAx>
      <c:valAx>
        <c:axId val="16188052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Relative Expression (d5=1)</a:t>
                </a:r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crossAx val="161880136"/>
        <c:crosses val="autoZero"/>
        <c:crossBetween val="between"/>
      </c:valAx>
      <c:valAx>
        <c:axId val="161880920"/>
        <c:scaling>
          <c:orientation val="minMax"/>
          <c:min val="0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RNA seq (FPKM)</a:t>
                </a:r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161881312"/>
        <c:crosses val="max"/>
        <c:crossBetween val="between"/>
      </c:valAx>
      <c:catAx>
        <c:axId val="1618813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1880920"/>
        <c:crosses val="autoZero"/>
        <c:auto val="1"/>
        <c:lblAlgn val="ctr"/>
        <c:lblOffset val="100"/>
        <c:noMultiLvlLbl val="0"/>
      </c:catAx>
    </c:plotArea>
    <c:legend>
      <c:legendPos val="t"/>
      <c:legendEntry>
        <c:idx val="1"/>
        <c:delete val="1"/>
      </c:legendEntry>
      <c:legendEntry>
        <c:idx val="2"/>
        <c:delete val="1"/>
      </c:legendEntry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 dirty="0" smtClean="0"/>
              <a:t>Glyma06g15341.N2:</a:t>
            </a:r>
            <a:r>
              <a:rPr lang="en-US" sz="1200" baseline="0" dirty="0" smtClean="0"/>
              <a:t> antisense ERF/AP2</a:t>
            </a:r>
            <a:endParaRPr lang="en-US" sz="12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7854396325459301"/>
          <c:y val="0.29907407407407399"/>
          <c:w val="0.64842169728783905"/>
          <c:h val="0.55150080198308504"/>
        </c:manualLayout>
      </c:layout>
      <c:barChart>
        <c:barDir val="col"/>
        <c:grouping val="clustered"/>
        <c:varyColors val="0"/>
        <c:ser>
          <c:idx val="0"/>
          <c:order val="0"/>
          <c:tx>
            <c:v>qPCR</c:v>
          </c:tx>
          <c:spPr>
            <a:solidFill>
              <a:schemeClr val="bg1">
                <a:lumMod val="50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Graphs!$E$34:$E$36</c:f>
                <c:numCache>
                  <c:formatCode>General</c:formatCode>
                  <c:ptCount val="3"/>
                  <c:pt idx="0">
                    <c:v>0.39332436096264001</c:v>
                  </c:pt>
                  <c:pt idx="1">
                    <c:v>34.888438730205557</c:v>
                  </c:pt>
                  <c:pt idx="2">
                    <c:v>48.901724576738388</c:v>
                  </c:pt>
                </c:numCache>
              </c:numRef>
            </c:plus>
            <c:minus>
              <c:numRef>
                <c:f>Graphs!$D$34:$D$36</c:f>
                <c:numCache>
                  <c:formatCode>General</c:formatCode>
                  <c:ptCount val="3"/>
                  <c:pt idx="0">
                    <c:v>0.28229202903686701</c:v>
                  </c:pt>
                  <c:pt idx="1">
                    <c:v>22.320614186940102</c:v>
                  </c:pt>
                  <c:pt idx="2">
                    <c:v>32.845022143809359</c:v>
                  </c:pt>
                </c:numCache>
              </c:numRef>
            </c:minus>
          </c:errBars>
          <c:cat>
            <c:strRef>
              <c:f>Graphs!$B$24:$B$26</c:f>
              <c:strCache>
                <c:ptCount val="3"/>
                <c:pt idx="0">
                  <c:v>d5</c:v>
                </c:pt>
                <c:pt idx="1">
                  <c:v>d45</c:v>
                </c:pt>
                <c:pt idx="2">
                  <c:v>d55</c:v>
                </c:pt>
              </c:strCache>
            </c:strRef>
          </c:cat>
          <c:val>
            <c:numRef>
              <c:f>Graphs!$C$34:$C$36</c:f>
              <c:numCache>
                <c:formatCode>0.00</c:formatCode>
                <c:ptCount val="3"/>
                <c:pt idx="0">
                  <c:v>1</c:v>
                </c:pt>
                <c:pt idx="1">
                  <c:v>61.962305234354062</c:v>
                </c:pt>
                <c:pt idx="2">
                  <c:v>100.03163683842661</c:v>
                </c:pt>
              </c:numCache>
            </c:numRef>
          </c:val>
        </c:ser>
        <c:ser>
          <c:idx val="1"/>
          <c:order val="1"/>
          <c:invertIfNegative val="0"/>
          <c:cat>
            <c:strRef>
              <c:f>Graphs!$B$24:$B$26</c:f>
              <c:strCache>
                <c:ptCount val="3"/>
                <c:pt idx="0">
                  <c:v>d5</c:v>
                </c:pt>
                <c:pt idx="1">
                  <c:v>d45</c:v>
                </c:pt>
                <c:pt idx="2">
                  <c:v>d55</c:v>
                </c:pt>
              </c:strCache>
            </c:strRef>
          </c:cat>
          <c:val>
            <c:numRef>
              <c:f>Graphs!$F$8:$F$10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761064"/>
        <c:axId val="130761456"/>
      </c:barChart>
      <c:barChart>
        <c:barDir val="col"/>
        <c:grouping val="clustered"/>
        <c:varyColors val="0"/>
        <c:ser>
          <c:idx val="2"/>
          <c:order val="2"/>
          <c:invertIfNegative val="0"/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Graphs!$G$8:$G$10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3"/>
          <c:order val="3"/>
          <c:tx>
            <c:v>RNA seq</c:v>
          </c:tx>
          <c:spPr>
            <a:solidFill>
              <a:schemeClr val="bg1">
                <a:lumMod val="8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Graphs!$E$38:$E$40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1.41862</c:v>
                  </c:pt>
                  <c:pt idx="2">
                    <c:v>19.913900000000009</c:v>
                  </c:pt>
                </c:numCache>
              </c:numRef>
            </c:plus>
            <c:minus>
              <c:numRef>
                <c:f>Graphs!$D$38:$D$40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</c:numCache>
              </c:numRef>
            </c:minus>
          </c:errBars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Graphs!$C$38:$C$40</c:f>
              <c:numCache>
                <c:formatCode>0.00</c:formatCode>
                <c:ptCount val="3"/>
                <c:pt idx="0">
                  <c:v>0</c:v>
                </c:pt>
                <c:pt idx="1">
                  <c:v>0.60257799999999995</c:v>
                </c:pt>
                <c:pt idx="2">
                  <c:v>8.7234700000000007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762240"/>
        <c:axId val="130761848"/>
      </c:barChart>
      <c:catAx>
        <c:axId val="130761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0761456"/>
        <c:crosses val="autoZero"/>
        <c:auto val="1"/>
        <c:lblAlgn val="ctr"/>
        <c:lblOffset val="100"/>
        <c:noMultiLvlLbl val="0"/>
      </c:catAx>
      <c:valAx>
        <c:axId val="13076145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Relative Expression (d5=1)</a:t>
                </a:r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crossAx val="130761064"/>
        <c:crosses val="autoZero"/>
        <c:crossBetween val="between"/>
      </c:valAx>
      <c:valAx>
        <c:axId val="130761848"/>
        <c:scaling>
          <c:orientation val="minMax"/>
          <c:min val="0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RNA seq (FPKM)</a:t>
                </a:r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130762240"/>
        <c:crosses val="max"/>
        <c:crossBetween val="between"/>
      </c:valAx>
      <c:catAx>
        <c:axId val="1307622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0761848"/>
        <c:crosses val="autoZero"/>
        <c:auto val="1"/>
        <c:lblAlgn val="ctr"/>
        <c:lblOffset val="100"/>
        <c:noMultiLvlLbl val="0"/>
      </c:catAx>
    </c:plotArea>
    <c:legend>
      <c:legendPos val="t"/>
      <c:legendEntry>
        <c:idx val="1"/>
        <c:delete val="1"/>
      </c:legendEntry>
      <c:legendEntry>
        <c:idx val="2"/>
        <c:delete val="1"/>
      </c:legendEntry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 dirty="0" smtClean="0"/>
              <a:t>Glyma01g39540.N2: antisense</a:t>
            </a:r>
            <a:r>
              <a:rPr lang="en-US" sz="1200" baseline="0" dirty="0" smtClean="0"/>
              <a:t> ERF/AP2</a:t>
            </a:r>
            <a:endParaRPr lang="en-US" sz="12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7854396325459301"/>
          <c:y val="0.29907407407407399"/>
          <c:w val="0.64842169728783905"/>
          <c:h val="0.55150080198308504"/>
        </c:manualLayout>
      </c:layout>
      <c:barChart>
        <c:barDir val="col"/>
        <c:grouping val="clustered"/>
        <c:varyColors val="0"/>
        <c:ser>
          <c:idx val="0"/>
          <c:order val="0"/>
          <c:tx>
            <c:v>qPCR</c:v>
          </c:tx>
          <c:spPr>
            <a:solidFill>
              <a:schemeClr val="bg1">
                <a:lumMod val="50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Graphs!$E$44:$E$46</c:f>
                <c:numCache>
                  <c:formatCode>General</c:formatCode>
                  <c:ptCount val="3"/>
                  <c:pt idx="0">
                    <c:v>0.28360526605456798</c:v>
                  </c:pt>
                  <c:pt idx="1">
                    <c:v>7.6452603263905559</c:v>
                  </c:pt>
                  <c:pt idx="2">
                    <c:v>4.9731235156764519</c:v>
                  </c:pt>
                </c:numCache>
              </c:numRef>
            </c:plus>
            <c:minus>
              <c:numRef>
                <c:f>Graphs!$D$44:$D$46</c:f>
                <c:numCache>
                  <c:formatCode>General</c:formatCode>
                  <c:ptCount val="3"/>
                  <c:pt idx="0">
                    <c:v>0.22094429927534401</c:v>
                  </c:pt>
                  <c:pt idx="1">
                    <c:v>5.0787256703474544</c:v>
                  </c:pt>
                  <c:pt idx="2">
                    <c:v>3.0500446253182969</c:v>
                  </c:pt>
                </c:numCache>
              </c:numRef>
            </c:minus>
          </c:errBars>
          <c:cat>
            <c:strRef>
              <c:f>Graphs!$B$44:$B$46</c:f>
              <c:strCache>
                <c:ptCount val="3"/>
                <c:pt idx="0">
                  <c:v>d5</c:v>
                </c:pt>
                <c:pt idx="1">
                  <c:v>d45</c:v>
                </c:pt>
                <c:pt idx="2">
                  <c:v>d55</c:v>
                </c:pt>
              </c:strCache>
            </c:strRef>
          </c:cat>
          <c:val>
            <c:numRef>
              <c:f>Graphs!$C$44:$C$46</c:f>
              <c:numCache>
                <c:formatCode>0.00</c:formatCode>
                <c:ptCount val="3"/>
                <c:pt idx="0">
                  <c:v>1</c:v>
                </c:pt>
                <c:pt idx="1">
                  <c:v>15.128640396382281</c:v>
                </c:pt>
                <c:pt idx="2">
                  <c:v>7.8874812292323853</c:v>
                </c:pt>
              </c:numCache>
            </c:numRef>
          </c:val>
        </c:ser>
        <c:ser>
          <c:idx val="1"/>
          <c:order val="1"/>
          <c:invertIfNegative val="0"/>
          <c:cat>
            <c:strRef>
              <c:f>Graphs!$B$44:$B$46</c:f>
              <c:strCache>
                <c:ptCount val="3"/>
                <c:pt idx="0">
                  <c:v>d5</c:v>
                </c:pt>
                <c:pt idx="1">
                  <c:v>d45</c:v>
                </c:pt>
                <c:pt idx="2">
                  <c:v>d55</c:v>
                </c:pt>
              </c:strCache>
            </c:strRef>
          </c:cat>
          <c:val>
            <c:numRef>
              <c:f>Graphs!$F$8:$F$10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763024"/>
        <c:axId val="130763416"/>
      </c:barChart>
      <c:barChart>
        <c:barDir val="col"/>
        <c:grouping val="clustered"/>
        <c:varyColors val="0"/>
        <c:ser>
          <c:idx val="2"/>
          <c:order val="2"/>
          <c:invertIfNegative val="0"/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Graphs!$G$8:$G$10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3"/>
          <c:order val="3"/>
          <c:tx>
            <c:v>RNA seq</c:v>
          </c:tx>
          <c:spPr>
            <a:solidFill>
              <a:srgbClr val="D9D9D9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Graphs!$E$48:$E$50</c:f>
                <c:numCache>
                  <c:formatCode>General</c:formatCode>
                  <c:ptCount val="3"/>
                  <c:pt idx="0">
                    <c:v>0.88271999999999995</c:v>
                  </c:pt>
                  <c:pt idx="1">
                    <c:v>10.7334</c:v>
                  </c:pt>
                  <c:pt idx="2">
                    <c:v>54.286499999999997</c:v>
                  </c:pt>
                </c:numCache>
              </c:numRef>
            </c:plus>
            <c:minus>
              <c:numRef>
                <c:f>Graphs!$D$48:$D$50</c:f>
                <c:numCache>
                  <c:formatCode>General</c:formatCode>
                  <c:ptCount val="3"/>
                  <c:pt idx="0">
                    <c:v>5.6949699999999999E-2</c:v>
                  </c:pt>
                  <c:pt idx="1">
                    <c:v>3.65334</c:v>
                  </c:pt>
                  <c:pt idx="2">
                    <c:v>17.7942</c:v>
                  </c:pt>
                </c:numCache>
              </c:numRef>
            </c:minus>
          </c:errBars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Graphs!$C$48:$C$50</c:f>
              <c:numCache>
                <c:formatCode>0.00</c:formatCode>
                <c:ptCount val="3"/>
                <c:pt idx="0">
                  <c:v>0.461891</c:v>
                </c:pt>
                <c:pt idx="1">
                  <c:v>7.1841299999999979</c:v>
                </c:pt>
                <c:pt idx="2">
                  <c:v>36.051299999999998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764200"/>
        <c:axId val="130763808"/>
      </c:barChart>
      <c:catAx>
        <c:axId val="130763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0763416"/>
        <c:crosses val="autoZero"/>
        <c:auto val="1"/>
        <c:lblAlgn val="ctr"/>
        <c:lblOffset val="100"/>
        <c:noMultiLvlLbl val="0"/>
      </c:catAx>
      <c:valAx>
        <c:axId val="130763416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Relative Expression (d5=1)</a:t>
                </a:r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crossAx val="130763024"/>
        <c:crosses val="autoZero"/>
        <c:crossBetween val="between"/>
      </c:valAx>
      <c:valAx>
        <c:axId val="130763808"/>
        <c:scaling>
          <c:orientation val="minMax"/>
          <c:min val="0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RNA seq (FPKM)</a:t>
                </a:r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130764200"/>
        <c:crosses val="max"/>
        <c:crossBetween val="between"/>
      </c:valAx>
      <c:catAx>
        <c:axId val="1307642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0763808"/>
        <c:crosses val="autoZero"/>
        <c:auto val="1"/>
        <c:lblAlgn val="ctr"/>
        <c:lblOffset val="100"/>
        <c:noMultiLvlLbl val="0"/>
      </c:catAx>
    </c:plotArea>
    <c:legend>
      <c:legendPos val="t"/>
      <c:legendEntry>
        <c:idx val="1"/>
        <c:delete val="1"/>
      </c:legendEntry>
      <c:legendEntry>
        <c:idx val="2"/>
        <c:delete val="1"/>
      </c:legendEntry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 dirty="0" smtClean="0"/>
              <a:t>Glyma01g39540.1: sense ERF/AP2</a:t>
            </a:r>
            <a:endParaRPr lang="en-US" sz="12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7854396325459301"/>
          <c:y val="0.29907407407407399"/>
          <c:w val="0.64842169728783905"/>
          <c:h val="0.55150080198308504"/>
        </c:manualLayout>
      </c:layout>
      <c:barChart>
        <c:barDir val="col"/>
        <c:grouping val="clustered"/>
        <c:varyColors val="0"/>
        <c:ser>
          <c:idx val="0"/>
          <c:order val="0"/>
          <c:tx>
            <c:v>qPCR</c:v>
          </c:tx>
          <c:spPr>
            <a:solidFill>
              <a:srgbClr val="7F7F7F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Graphs!$E$54:$E$56</c:f>
                <c:numCache>
                  <c:formatCode>General</c:formatCode>
                  <c:ptCount val="3"/>
                  <c:pt idx="0">
                    <c:v>0.42122893206650303</c:v>
                  </c:pt>
                  <c:pt idx="1">
                    <c:v>4.2947920516730598</c:v>
                  </c:pt>
                  <c:pt idx="2">
                    <c:v>4.7984632606729907</c:v>
                  </c:pt>
                </c:numCache>
              </c:numRef>
            </c:plus>
            <c:minus>
              <c:numRef>
                <c:f>Graphs!$D$54:$D$56</c:f>
                <c:numCache>
                  <c:formatCode>General</c:formatCode>
                  <c:ptCount val="3"/>
                  <c:pt idx="0">
                    <c:v>0.296383589274408</c:v>
                  </c:pt>
                  <c:pt idx="1">
                    <c:v>3.4473932192305452</c:v>
                  </c:pt>
                  <c:pt idx="2">
                    <c:v>2.7561359607424838</c:v>
                  </c:pt>
                </c:numCache>
              </c:numRef>
            </c:minus>
          </c:errBars>
          <c:cat>
            <c:strRef>
              <c:f>Graphs!$B$44:$B$46</c:f>
              <c:strCache>
                <c:ptCount val="3"/>
                <c:pt idx="0">
                  <c:v>d5</c:v>
                </c:pt>
                <c:pt idx="1">
                  <c:v>d45</c:v>
                </c:pt>
                <c:pt idx="2">
                  <c:v>d55</c:v>
                </c:pt>
              </c:strCache>
            </c:strRef>
          </c:cat>
          <c:val>
            <c:numRef>
              <c:f>Graphs!$C$44:$C$46</c:f>
              <c:numCache>
                <c:formatCode>0.00</c:formatCode>
                <c:ptCount val="3"/>
                <c:pt idx="0">
                  <c:v>1</c:v>
                </c:pt>
                <c:pt idx="1">
                  <c:v>15.128640396382281</c:v>
                </c:pt>
                <c:pt idx="2">
                  <c:v>7.8874812292323853</c:v>
                </c:pt>
              </c:numCache>
            </c:numRef>
          </c:val>
        </c:ser>
        <c:ser>
          <c:idx val="1"/>
          <c:order val="1"/>
          <c:invertIfNegative val="0"/>
          <c:cat>
            <c:strRef>
              <c:f>Graphs!$B$44:$B$46</c:f>
              <c:strCache>
                <c:ptCount val="3"/>
                <c:pt idx="0">
                  <c:v>d5</c:v>
                </c:pt>
                <c:pt idx="1">
                  <c:v>d45</c:v>
                </c:pt>
                <c:pt idx="2">
                  <c:v>d55</c:v>
                </c:pt>
              </c:strCache>
            </c:strRef>
          </c:cat>
          <c:val>
            <c:numRef>
              <c:f>Graphs!$F$8:$F$10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944112"/>
        <c:axId val="130944504"/>
      </c:barChart>
      <c:barChart>
        <c:barDir val="col"/>
        <c:grouping val="clustered"/>
        <c:varyColors val="0"/>
        <c:ser>
          <c:idx val="2"/>
          <c:order val="2"/>
          <c:invertIfNegative val="0"/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Graphs!$G$8:$G$10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3"/>
          <c:order val="3"/>
          <c:tx>
            <c:v>RNA seq</c:v>
          </c:tx>
          <c:spPr>
            <a:solidFill>
              <a:schemeClr val="bg1">
                <a:lumMod val="8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Graphs!$E$58:$E$60</c:f>
                <c:numCache>
                  <c:formatCode>General</c:formatCode>
                  <c:ptCount val="3"/>
                  <c:pt idx="0">
                    <c:v>0.210648</c:v>
                  </c:pt>
                  <c:pt idx="1">
                    <c:v>2.2204600000000001</c:v>
                  </c:pt>
                  <c:pt idx="2">
                    <c:v>12.8095</c:v>
                  </c:pt>
                </c:numCache>
              </c:numRef>
            </c:plus>
            <c:minus>
              <c:numRef>
                <c:f>Graphs!$D$58:$D$60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0.16503399999999999</c:v>
                  </c:pt>
                  <c:pt idx="2">
                    <c:v>0.20974599999999999</c:v>
                  </c:pt>
                </c:numCache>
              </c:numRef>
            </c:minus>
          </c:errBars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Graphs!$C$58:$C$60</c:f>
              <c:numCache>
                <c:formatCode>0.00</c:formatCode>
                <c:ptCount val="3"/>
                <c:pt idx="0">
                  <c:v>8.3208000000000004E-2</c:v>
                </c:pt>
                <c:pt idx="1">
                  <c:v>1.1908700000000001</c:v>
                </c:pt>
                <c:pt idx="2">
                  <c:v>5.9107700000000003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945288"/>
        <c:axId val="130944896"/>
      </c:barChart>
      <c:catAx>
        <c:axId val="130944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0944504"/>
        <c:crosses val="autoZero"/>
        <c:auto val="1"/>
        <c:lblAlgn val="ctr"/>
        <c:lblOffset val="100"/>
        <c:noMultiLvlLbl val="0"/>
      </c:catAx>
      <c:valAx>
        <c:axId val="13094450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Relative Expression (d5=1)</a:t>
                </a:r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crossAx val="130944112"/>
        <c:crosses val="autoZero"/>
        <c:crossBetween val="between"/>
      </c:valAx>
      <c:valAx>
        <c:axId val="130944896"/>
        <c:scaling>
          <c:orientation val="minMax"/>
          <c:min val="0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RNA seq (FPKM)</a:t>
                </a:r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130945288"/>
        <c:crosses val="max"/>
        <c:crossBetween val="between"/>
      </c:valAx>
      <c:catAx>
        <c:axId val="1309452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0944896"/>
        <c:crosses val="autoZero"/>
        <c:auto val="1"/>
        <c:lblAlgn val="ctr"/>
        <c:lblOffset val="100"/>
        <c:noMultiLvlLbl val="0"/>
      </c:catAx>
    </c:plotArea>
    <c:legend>
      <c:legendPos val="t"/>
      <c:legendEntry>
        <c:idx val="1"/>
        <c:delete val="1"/>
      </c:legendEntry>
      <c:legendEntry>
        <c:idx val="2"/>
        <c:delete val="1"/>
      </c:legendEntry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 dirty="0" smtClean="0"/>
              <a:t>Glyma15g10070.N2 antisense</a:t>
            </a:r>
            <a:r>
              <a:rPr lang="en-US" sz="1200" baseline="0" dirty="0" smtClean="0"/>
              <a:t> GA2 oxidase</a:t>
            </a:r>
            <a:endParaRPr lang="en-US" sz="12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7854396325459301"/>
          <c:y val="0.29907407407407399"/>
          <c:w val="0.64842169728783905"/>
          <c:h val="0.55150080198308504"/>
        </c:manualLayout>
      </c:layout>
      <c:barChart>
        <c:barDir val="col"/>
        <c:grouping val="clustered"/>
        <c:varyColors val="0"/>
        <c:ser>
          <c:idx val="0"/>
          <c:order val="0"/>
          <c:tx>
            <c:v>qPCR</c:v>
          </c:tx>
          <c:spPr>
            <a:solidFill>
              <a:schemeClr val="bg1">
                <a:lumMod val="50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Graphs!$E$74:$E$76</c:f>
                <c:numCache>
                  <c:formatCode>General</c:formatCode>
                  <c:ptCount val="3"/>
                  <c:pt idx="0">
                    <c:v>0.53644465849439604</c:v>
                  </c:pt>
                  <c:pt idx="1">
                    <c:v>498.505673759947</c:v>
                  </c:pt>
                  <c:pt idx="2">
                    <c:v>278.11503760813702</c:v>
                  </c:pt>
                </c:numCache>
              </c:numRef>
            </c:plus>
            <c:minus>
              <c:numRef>
                <c:f>Graphs!$D$74:$D$76</c:f>
                <c:numCache>
                  <c:formatCode>General</c:formatCode>
                  <c:ptCount val="3"/>
                  <c:pt idx="0">
                    <c:v>0.34914674962655201</c:v>
                  </c:pt>
                  <c:pt idx="1">
                    <c:v>164.55384357443549</c:v>
                  </c:pt>
                  <c:pt idx="2">
                    <c:v>145.70928725046619</c:v>
                  </c:pt>
                </c:numCache>
              </c:numRef>
            </c:minus>
          </c:errBars>
          <c:cat>
            <c:strRef>
              <c:f>Graphs!$B$44:$B$46</c:f>
              <c:strCache>
                <c:ptCount val="3"/>
                <c:pt idx="0">
                  <c:v>d5</c:v>
                </c:pt>
                <c:pt idx="1">
                  <c:v>d45</c:v>
                </c:pt>
                <c:pt idx="2">
                  <c:v>d55</c:v>
                </c:pt>
              </c:strCache>
            </c:strRef>
          </c:cat>
          <c:val>
            <c:numRef>
              <c:f>Graphs!$C$74:$C$76</c:f>
              <c:numCache>
                <c:formatCode>0.00</c:formatCode>
                <c:ptCount val="3"/>
                <c:pt idx="0">
                  <c:v>1</c:v>
                </c:pt>
                <c:pt idx="1">
                  <c:v>245.6372962989733</c:v>
                </c:pt>
                <c:pt idx="2">
                  <c:v>306.05879120846402</c:v>
                </c:pt>
              </c:numCache>
            </c:numRef>
          </c:val>
        </c:ser>
        <c:ser>
          <c:idx val="1"/>
          <c:order val="1"/>
          <c:invertIfNegative val="0"/>
          <c:cat>
            <c:strRef>
              <c:f>Graphs!$B$44:$B$46</c:f>
              <c:strCache>
                <c:ptCount val="3"/>
                <c:pt idx="0">
                  <c:v>d5</c:v>
                </c:pt>
                <c:pt idx="1">
                  <c:v>d45</c:v>
                </c:pt>
                <c:pt idx="2">
                  <c:v>d55</c:v>
                </c:pt>
              </c:strCache>
            </c:strRef>
          </c:cat>
          <c:val>
            <c:numRef>
              <c:f>Graphs!$F$8:$F$10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946072"/>
        <c:axId val="130946464"/>
      </c:barChart>
      <c:barChart>
        <c:barDir val="col"/>
        <c:grouping val="clustered"/>
        <c:varyColors val="0"/>
        <c:ser>
          <c:idx val="2"/>
          <c:order val="2"/>
          <c:invertIfNegative val="0"/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Graphs!$G$8:$G$10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3"/>
          <c:order val="3"/>
          <c:tx>
            <c:v>RNA seq</c:v>
          </c:tx>
          <c:spPr>
            <a:solidFill>
              <a:srgbClr val="D9D9D9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Graphs!$E$78:$E$80</c:f>
                <c:numCache>
                  <c:formatCode>General</c:formatCode>
                  <c:ptCount val="3"/>
                  <c:pt idx="0">
                    <c:v>8.39617E-2</c:v>
                  </c:pt>
                  <c:pt idx="1">
                    <c:v>21.504799999999999</c:v>
                  </c:pt>
                  <c:pt idx="2">
                    <c:v>95.711799999999997</c:v>
                  </c:pt>
                </c:numCache>
              </c:numRef>
            </c:plus>
            <c:minus>
              <c:numRef>
                <c:f>Graphs!$D$78:$D$80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4.78682E-2</c:v>
                  </c:pt>
                  <c:pt idx="2">
                    <c:v>0</c:v>
                  </c:pt>
                </c:numCache>
              </c:numRef>
            </c:minus>
          </c:errBars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Graphs!$C$48:$C$50</c:f>
              <c:numCache>
                <c:formatCode>0.00</c:formatCode>
                <c:ptCount val="3"/>
                <c:pt idx="0">
                  <c:v>0.461891</c:v>
                </c:pt>
                <c:pt idx="1">
                  <c:v>7.1841299999999979</c:v>
                </c:pt>
                <c:pt idx="2">
                  <c:v>36.051299999999998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947248"/>
        <c:axId val="130946856"/>
      </c:barChart>
      <c:catAx>
        <c:axId val="130946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0946464"/>
        <c:crosses val="autoZero"/>
        <c:auto val="1"/>
        <c:lblAlgn val="ctr"/>
        <c:lblOffset val="100"/>
        <c:noMultiLvlLbl val="0"/>
      </c:catAx>
      <c:valAx>
        <c:axId val="13094646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Relative Expression (d5=1)</a:t>
                </a:r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crossAx val="130946072"/>
        <c:crosses val="autoZero"/>
        <c:crossBetween val="between"/>
      </c:valAx>
      <c:valAx>
        <c:axId val="130946856"/>
        <c:scaling>
          <c:orientation val="minMax"/>
          <c:min val="0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RNA seq (FPKM)</a:t>
                </a:r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130947248"/>
        <c:crosses val="max"/>
        <c:crossBetween val="between"/>
      </c:valAx>
      <c:catAx>
        <c:axId val="1309472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0946856"/>
        <c:crosses val="autoZero"/>
        <c:auto val="1"/>
        <c:lblAlgn val="ctr"/>
        <c:lblOffset val="100"/>
        <c:noMultiLvlLbl val="0"/>
      </c:catAx>
    </c:plotArea>
    <c:legend>
      <c:legendPos val="t"/>
      <c:legendEntry>
        <c:idx val="1"/>
        <c:delete val="1"/>
      </c:legendEntry>
      <c:legendEntry>
        <c:idx val="2"/>
        <c:delete val="1"/>
      </c:legendEntry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 dirty="0" smtClean="0"/>
              <a:t>Glyma15g10070.1: sense GA2 oxidase</a:t>
            </a:r>
            <a:endParaRPr lang="en-US" sz="12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7854396325459301"/>
          <c:y val="0.29907407407407399"/>
          <c:w val="0.64842169728783905"/>
          <c:h val="0.55150080198308504"/>
        </c:manualLayout>
      </c:layout>
      <c:barChart>
        <c:barDir val="col"/>
        <c:grouping val="clustered"/>
        <c:varyColors val="0"/>
        <c:ser>
          <c:idx val="0"/>
          <c:order val="0"/>
          <c:tx>
            <c:v>qPCR</c:v>
          </c:tx>
          <c:spPr>
            <a:solidFill>
              <a:schemeClr val="bg1">
                <a:lumMod val="50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Graphs!$E$84:$E$86</c:f>
                <c:numCache>
                  <c:formatCode>General</c:formatCode>
                  <c:ptCount val="3"/>
                  <c:pt idx="0">
                    <c:v>0.20282892329746</c:v>
                  </c:pt>
                  <c:pt idx="1">
                    <c:v>207.28218385901661</c:v>
                  </c:pt>
                  <c:pt idx="2">
                    <c:v>50.030765088313757</c:v>
                  </c:pt>
                </c:numCache>
              </c:numRef>
            </c:plus>
            <c:minus>
              <c:numRef>
                <c:f>Graphs!$D$84:$D$86</c:f>
                <c:numCache>
                  <c:formatCode>General</c:formatCode>
                  <c:ptCount val="3"/>
                  <c:pt idx="0">
                    <c:v>0.16862657637249101</c:v>
                  </c:pt>
                  <c:pt idx="1">
                    <c:v>68.308561515403539</c:v>
                  </c:pt>
                  <c:pt idx="2">
                    <c:v>39.184861973021562</c:v>
                  </c:pt>
                </c:numCache>
              </c:numRef>
            </c:minus>
          </c:errBars>
          <c:cat>
            <c:strRef>
              <c:f>Graphs!$B$44:$B$46</c:f>
              <c:strCache>
                <c:ptCount val="3"/>
                <c:pt idx="0">
                  <c:v>d5</c:v>
                </c:pt>
                <c:pt idx="1">
                  <c:v>d45</c:v>
                </c:pt>
                <c:pt idx="2">
                  <c:v>d55</c:v>
                </c:pt>
              </c:strCache>
            </c:strRef>
          </c:cat>
          <c:val>
            <c:numRef>
              <c:f>Graphs!$C$84:$C$86</c:f>
              <c:numCache>
                <c:formatCode>0.00</c:formatCode>
                <c:ptCount val="3"/>
                <c:pt idx="0">
                  <c:v>1</c:v>
                </c:pt>
                <c:pt idx="1">
                  <c:v>101.88370691074201</c:v>
                </c:pt>
                <c:pt idx="2">
                  <c:v>180.7547609037812</c:v>
                </c:pt>
              </c:numCache>
            </c:numRef>
          </c:val>
        </c:ser>
        <c:ser>
          <c:idx val="1"/>
          <c:order val="1"/>
          <c:invertIfNegative val="0"/>
          <c:cat>
            <c:strRef>
              <c:f>Graphs!$B$44:$B$46</c:f>
              <c:strCache>
                <c:ptCount val="3"/>
                <c:pt idx="0">
                  <c:v>d5</c:v>
                </c:pt>
                <c:pt idx="1">
                  <c:v>d45</c:v>
                </c:pt>
                <c:pt idx="2">
                  <c:v>d55</c:v>
                </c:pt>
              </c:strCache>
            </c:strRef>
          </c:cat>
          <c:val>
            <c:numRef>
              <c:f>Graphs!$F$8:$F$10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113200"/>
        <c:axId val="131113592"/>
      </c:barChart>
      <c:barChart>
        <c:barDir val="col"/>
        <c:grouping val="clustered"/>
        <c:varyColors val="0"/>
        <c:ser>
          <c:idx val="2"/>
          <c:order val="2"/>
          <c:invertIfNegative val="0"/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Graphs!$G$8:$G$10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3"/>
          <c:order val="3"/>
          <c:tx>
            <c:v>RNA seq</c:v>
          </c:tx>
          <c:spPr>
            <a:solidFill>
              <a:srgbClr val="D9D9D9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Graphs!$E$88:$E$90</c:f>
                <c:numCache>
                  <c:formatCode>General</c:formatCode>
                  <c:ptCount val="3"/>
                  <c:pt idx="0">
                    <c:v>0.53427899999999995</c:v>
                  </c:pt>
                  <c:pt idx="1">
                    <c:v>119.589</c:v>
                  </c:pt>
                  <c:pt idx="2">
                    <c:v>642.83199999999977</c:v>
                  </c:pt>
                </c:numCache>
              </c:numRef>
            </c:plus>
            <c:minus>
              <c:numRef>
                <c:f>Graphs!$D$88:$D$90</c:f>
                <c:numCache>
                  <c:formatCode>General</c:formatCode>
                  <c:ptCount val="3"/>
                  <c:pt idx="0">
                    <c:v>6.1060499999999997E-2</c:v>
                  </c:pt>
                  <c:pt idx="1">
                    <c:v>38.538600000000002</c:v>
                  </c:pt>
                  <c:pt idx="2">
                    <c:v>202.29599999999999</c:v>
                  </c:pt>
                </c:numCache>
              </c:numRef>
            </c:minus>
          </c:errBars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Graphs!$C$88:$C$90</c:f>
              <c:numCache>
                <c:formatCode>0.00</c:formatCode>
                <c:ptCount val="3"/>
                <c:pt idx="0">
                  <c:v>0.30424200000000001</c:v>
                </c:pt>
                <c:pt idx="1">
                  <c:v>79.058299999999974</c:v>
                </c:pt>
                <c:pt idx="2">
                  <c:v>422.52800000000002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114376"/>
        <c:axId val="131113984"/>
      </c:barChart>
      <c:catAx>
        <c:axId val="1311132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1113592"/>
        <c:crosses val="autoZero"/>
        <c:auto val="1"/>
        <c:lblAlgn val="ctr"/>
        <c:lblOffset val="100"/>
        <c:noMultiLvlLbl val="0"/>
      </c:catAx>
      <c:valAx>
        <c:axId val="13111359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Relative Expression (d5=1)</a:t>
                </a:r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crossAx val="131113200"/>
        <c:crosses val="autoZero"/>
        <c:crossBetween val="between"/>
      </c:valAx>
      <c:valAx>
        <c:axId val="131113984"/>
        <c:scaling>
          <c:orientation val="minMax"/>
          <c:min val="0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RNA seq (FPKM)</a:t>
                </a:r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131114376"/>
        <c:crosses val="max"/>
        <c:crossBetween val="between"/>
      </c:valAx>
      <c:catAx>
        <c:axId val="1311143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1113984"/>
        <c:crosses val="autoZero"/>
        <c:auto val="1"/>
        <c:lblAlgn val="ctr"/>
        <c:lblOffset val="100"/>
        <c:noMultiLvlLbl val="0"/>
      </c:catAx>
    </c:plotArea>
    <c:legend>
      <c:legendPos val="t"/>
      <c:legendEntry>
        <c:idx val="1"/>
        <c:delete val="1"/>
      </c:legendEntry>
      <c:legendEntry>
        <c:idx val="2"/>
        <c:delete val="1"/>
      </c:legendEntry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 dirty="0" smtClean="0"/>
              <a:t>Glyma03g32747.N9: antisense PIL5</a:t>
            </a:r>
            <a:endParaRPr lang="en-US" sz="12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7854396325459301"/>
          <c:y val="0.29907407407407399"/>
          <c:w val="0.64842169728783905"/>
          <c:h val="0.55150080198308504"/>
        </c:manualLayout>
      </c:layout>
      <c:barChart>
        <c:barDir val="col"/>
        <c:grouping val="clustered"/>
        <c:varyColors val="0"/>
        <c:ser>
          <c:idx val="0"/>
          <c:order val="0"/>
          <c:tx>
            <c:v>qPCR</c:v>
          </c:tx>
          <c:spPr>
            <a:solidFill>
              <a:srgbClr val="7F7F7F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Graphs!$E$64:$E$66</c:f>
                <c:numCache>
                  <c:formatCode>General</c:formatCode>
                  <c:ptCount val="3"/>
                  <c:pt idx="0">
                    <c:v>0.38130644262671098</c:v>
                  </c:pt>
                  <c:pt idx="1">
                    <c:v>41.267499830812802</c:v>
                  </c:pt>
                  <c:pt idx="2">
                    <c:v>40.208420263665673</c:v>
                  </c:pt>
                </c:numCache>
              </c:numRef>
            </c:plus>
            <c:minus>
              <c:numRef>
                <c:f>Graphs!$D$64:$D$66</c:f>
                <c:numCache>
                  <c:formatCode>General</c:formatCode>
                  <c:ptCount val="3"/>
                  <c:pt idx="0">
                    <c:v>0.27604768272970198</c:v>
                  </c:pt>
                  <c:pt idx="1">
                    <c:v>23.882036712212152</c:v>
                  </c:pt>
                  <c:pt idx="2">
                    <c:v>26.851271475466049</c:v>
                  </c:pt>
                </c:numCache>
              </c:numRef>
            </c:minus>
          </c:errBars>
          <c:cat>
            <c:strRef>
              <c:f>Graphs!$B$44:$B$46</c:f>
              <c:strCache>
                <c:ptCount val="3"/>
                <c:pt idx="0">
                  <c:v>d5</c:v>
                </c:pt>
                <c:pt idx="1">
                  <c:v>d45</c:v>
                </c:pt>
                <c:pt idx="2">
                  <c:v>d55</c:v>
                </c:pt>
              </c:strCache>
            </c:strRef>
          </c:cat>
          <c:val>
            <c:numRef>
              <c:f>Graphs!$C$64:$C$66</c:f>
              <c:numCache>
                <c:formatCode>0.00</c:formatCode>
                <c:ptCount val="3"/>
                <c:pt idx="0">
                  <c:v>1</c:v>
                </c:pt>
                <c:pt idx="1">
                  <c:v>56.688276824000333</c:v>
                </c:pt>
                <c:pt idx="2">
                  <c:v>80.829166854316583</c:v>
                </c:pt>
              </c:numCache>
            </c:numRef>
          </c:val>
        </c:ser>
        <c:ser>
          <c:idx val="1"/>
          <c:order val="1"/>
          <c:invertIfNegative val="0"/>
          <c:cat>
            <c:strRef>
              <c:f>Graphs!$B$44:$B$46</c:f>
              <c:strCache>
                <c:ptCount val="3"/>
                <c:pt idx="0">
                  <c:v>d5</c:v>
                </c:pt>
                <c:pt idx="1">
                  <c:v>d45</c:v>
                </c:pt>
                <c:pt idx="2">
                  <c:v>d55</c:v>
                </c:pt>
              </c:strCache>
            </c:strRef>
          </c:cat>
          <c:val>
            <c:numRef>
              <c:f>Graphs!$F$8:$F$10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115160"/>
        <c:axId val="131115552"/>
      </c:barChart>
      <c:barChart>
        <c:barDir val="col"/>
        <c:grouping val="clustered"/>
        <c:varyColors val="0"/>
        <c:ser>
          <c:idx val="2"/>
          <c:order val="2"/>
          <c:invertIfNegative val="0"/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Graphs!$G$8:$G$10</c:f>
              <c:numCache>
                <c:formatCode>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3"/>
          <c:order val="3"/>
          <c:tx>
            <c:v>RNA seq</c:v>
          </c:tx>
          <c:spPr>
            <a:solidFill>
              <a:schemeClr val="bg1">
                <a:lumMod val="8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Graphs!$E$68:$E$70</c:f>
                <c:numCache>
                  <c:formatCode>General</c:formatCode>
                  <c:ptCount val="3"/>
                  <c:pt idx="0">
                    <c:v>2.6531200000000001E-2</c:v>
                  </c:pt>
                  <c:pt idx="1">
                    <c:v>2.15429</c:v>
                  </c:pt>
                  <c:pt idx="2">
                    <c:v>18.5078</c:v>
                  </c:pt>
                </c:numCache>
              </c:numRef>
            </c:plus>
            <c:minus>
              <c:numRef>
                <c:f>Graphs!$D$68:$D$70</c:f>
                <c:numCache>
                  <c:formatCode>General</c:formatCode>
                  <c:ptCount val="3"/>
                  <c:pt idx="0">
                    <c:v>0</c:v>
                  </c:pt>
                  <c:pt idx="1">
                    <c:v>0.132572</c:v>
                  </c:pt>
                  <c:pt idx="2">
                    <c:v>0.78524099999999997</c:v>
                  </c:pt>
                </c:numCache>
              </c:numRef>
            </c:minus>
          </c:errBars>
          <c:cat>
            <c:strRef>
              <c:f>Graphs!$B$4:$B$6</c:f>
              <c:strCache>
                <c:ptCount val="3"/>
                <c:pt idx="0">
                  <c:v>d5</c:v>
                </c:pt>
                <c:pt idx="1">
                  <c:v>d15</c:v>
                </c:pt>
                <c:pt idx="2">
                  <c:v>d45</c:v>
                </c:pt>
              </c:strCache>
            </c:strRef>
          </c:cat>
          <c:val>
            <c:numRef>
              <c:f>Graphs!$C$68:$C$70</c:f>
              <c:numCache>
                <c:formatCode>General</c:formatCode>
                <c:ptCount val="3"/>
                <c:pt idx="0">
                  <c:v>5.2053200000000003E-3</c:v>
                </c:pt>
                <c:pt idx="1">
                  <c:v>1.14195</c:v>
                </c:pt>
                <c:pt idx="2">
                  <c:v>9.6487799999999986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116336"/>
        <c:axId val="131115944"/>
      </c:barChart>
      <c:catAx>
        <c:axId val="131115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1115552"/>
        <c:crosses val="autoZero"/>
        <c:auto val="1"/>
        <c:lblAlgn val="ctr"/>
        <c:lblOffset val="100"/>
        <c:noMultiLvlLbl val="0"/>
      </c:catAx>
      <c:valAx>
        <c:axId val="13111555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Relative Expression (d5=1)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crossAx val="131115160"/>
        <c:crosses val="autoZero"/>
        <c:crossBetween val="between"/>
      </c:valAx>
      <c:valAx>
        <c:axId val="131115944"/>
        <c:scaling>
          <c:orientation val="minMax"/>
          <c:min val="0"/>
        </c:scaling>
        <c:delete val="0"/>
        <c:axPos val="r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RNA seq (FPKM)</a:t>
                </a:r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crossAx val="131116336"/>
        <c:crosses val="max"/>
        <c:crossBetween val="between"/>
      </c:valAx>
      <c:catAx>
        <c:axId val="1311163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1115944"/>
        <c:crosses val="autoZero"/>
        <c:auto val="1"/>
        <c:lblAlgn val="ctr"/>
        <c:lblOffset val="100"/>
        <c:noMultiLvlLbl val="0"/>
      </c:catAx>
    </c:plotArea>
    <c:legend>
      <c:legendPos val="t"/>
      <c:legendEntry>
        <c:idx val="1"/>
        <c:delete val="1"/>
      </c:legendEntry>
      <c:legendEntry>
        <c:idx val="2"/>
        <c:delete val="1"/>
      </c:legendEntry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243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24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31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3/25/2015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54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3/25/2015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8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3/25/2015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028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3/25/2015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404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3/25/2015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662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3/25/2015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031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966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384B3-44C0-424E-B9E1-4A102FEB35D4}" type="datetimeFigureOut">
              <a:rPr lang="en-US" smtClean="0"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88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384B3-44C0-424E-B9E1-4A102FEB35D4}" type="datetimeFigureOut">
              <a:rPr lang="en-US" smtClean="0"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ED29-4CB9-4B40-BC79-50E7278A21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688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9732923"/>
              </p:ext>
            </p:extLst>
          </p:nvPr>
        </p:nvGraphicFramePr>
        <p:xfrm>
          <a:off x="471488" y="4552950"/>
          <a:ext cx="5738812" cy="4311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3154400"/>
              </p:ext>
            </p:extLst>
          </p:nvPr>
        </p:nvGraphicFramePr>
        <p:xfrm>
          <a:off x="471488" y="0"/>
          <a:ext cx="5592685" cy="4311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8817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5294973"/>
              </p:ext>
            </p:extLst>
          </p:nvPr>
        </p:nvGraphicFramePr>
        <p:xfrm>
          <a:off x="609600" y="109537"/>
          <a:ext cx="5638800" cy="4157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5126230"/>
              </p:ext>
            </p:extLst>
          </p:nvPr>
        </p:nvGraphicFramePr>
        <p:xfrm>
          <a:off x="609599" y="4576762"/>
          <a:ext cx="5482167" cy="4162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0731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6306198"/>
              </p:ext>
            </p:extLst>
          </p:nvPr>
        </p:nvGraphicFramePr>
        <p:xfrm>
          <a:off x="499110" y="4572000"/>
          <a:ext cx="5687166" cy="3822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2475268"/>
              </p:ext>
            </p:extLst>
          </p:nvPr>
        </p:nvGraphicFramePr>
        <p:xfrm>
          <a:off x="499110" y="88900"/>
          <a:ext cx="5609590" cy="3822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8299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1539142"/>
              </p:ext>
            </p:extLst>
          </p:nvPr>
        </p:nvGraphicFramePr>
        <p:xfrm>
          <a:off x="673734" y="4633911"/>
          <a:ext cx="5714365" cy="4049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2483691"/>
              </p:ext>
            </p:extLst>
          </p:nvPr>
        </p:nvGraphicFramePr>
        <p:xfrm>
          <a:off x="546734" y="103186"/>
          <a:ext cx="5714365" cy="4049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8885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8123494"/>
              </p:ext>
            </p:extLst>
          </p:nvPr>
        </p:nvGraphicFramePr>
        <p:xfrm>
          <a:off x="559434" y="215900"/>
          <a:ext cx="5422265" cy="393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352032" y="8666726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S3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8992" y="4160084"/>
            <a:ext cx="532270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Supplemental Figure </a:t>
            </a:r>
            <a:r>
              <a:rPr lang="en-US" sz="1400" dirty="0" smtClean="0"/>
              <a:t>3. Quantitative (</a:t>
            </a:r>
            <a:r>
              <a:rPr lang="en-US" sz="1400" dirty="0" err="1" smtClean="0"/>
              <a:t>qPCR</a:t>
            </a:r>
            <a:r>
              <a:rPr lang="en-US" sz="1400" dirty="0" smtClean="0"/>
              <a:t>) </a:t>
            </a:r>
            <a:r>
              <a:rPr lang="en-US" sz="1400" dirty="0"/>
              <a:t>results for selected sense and antisense </a:t>
            </a:r>
            <a:r>
              <a:rPr lang="en-US" sz="1400" dirty="0" smtClean="0"/>
              <a:t>transcript </a:t>
            </a:r>
            <a:r>
              <a:rPr lang="en-US" sz="1400" dirty="0"/>
              <a:t>pairs.  </a:t>
            </a:r>
            <a:r>
              <a:rPr lang="en-US" sz="1400" dirty="0" err="1"/>
              <a:t>qPCR</a:t>
            </a:r>
            <a:r>
              <a:rPr lang="en-US" sz="1400" dirty="0"/>
              <a:t> was performed using specific primers (Supplemental Table </a:t>
            </a:r>
            <a:r>
              <a:rPr lang="en-US" sz="1400" dirty="0" smtClean="0"/>
              <a:t>6) </a:t>
            </a:r>
            <a:r>
              <a:rPr lang="en-US" sz="1400" dirty="0"/>
              <a:t>for each </a:t>
            </a:r>
            <a:r>
              <a:rPr lang="en-US" sz="1400" dirty="0" smtClean="0"/>
              <a:t>transcript </a:t>
            </a:r>
            <a:r>
              <a:rPr lang="en-US" sz="1400" dirty="0"/>
              <a:t>as described (</a:t>
            </a:r>
            <a:r>
              <a:rPr lang="en-US" sz="1400" dirty="0" err="1"/>
              <a:t>Agharmizaie</a:t>
            </a:r>
            <a:r>
              <a:rPr lang="en-US" sz="1400" dirty="0"/>
              <a:t> et al., 2013). With the exception of L1L sense, which showed expression at day 45 based on </a:t>
            </a:r>
            <a:r>
              <a:rPr lang="en-US" sz="1400" dirty="0" err="1"/>
              <a:t>qPCR</a:t>
            </a:r>
            <a:r>
              <a:rPr lang="en-US" sz="1400" dirty="0"/>
              <a:t>, but not </a:t>
            </a:r>
            <a:r>
              <a:rPr lang="en-US" sz="1400" dirty="0" smtClean="0"/>
              <a:t>RNA-</a:t>
            </a:r>
            <a:r>
              <a:rPr lang="en-US" sz="1400" dirty="0" err="1"/>
              <a:t>S</a:t>
            </a:r>
            <a:r>
              <a:rPr lang="en-US" sz="1400" dirty="0" err="1" smtClean="0"/>
              <a:t>eq</a:t>
            </a:r>
            <a:r>
              <a:rPr lang="en-US" sz="1400" dirty="0" smtClean="0"/>
              <a:t> </a:t>
            </a:r>
            <a:r>
              <a:rPr lang="en-US" sz="1400" dirty="0"/>
              <a:t>results, all tested transcripts showed a good agreement in transcript changes between these two methods.  L1L is known to be expressed only during early seed filling stages (</a:t>
            </a:r>
            <a:r>
              <a:rPr lang="en-US" sz="1400" dirty="0" err="1"/>
              <a:t>Kwong</a:t>
            </a:r>
            <a:r>
              <a:rPr lang="en-US" sz="1400" dirty="0"/>
              <a:t> et al., 2003) and absent in desiccating embryos, suggesting that the </a:t>
            </a:r>
            <a:r>
              <a:rPr lang="en-US" sz="1400" dirty="0" err="1"/>
              <a:t>qPCR</a:t>
            </a:r>
            <a:r>
              <a:rPr lang="en-US" sz="1400" dirty="0"/>
              <a:t> signal at day 45 came from an unknown template.  In the case of PIL5, only antisense </a:t>
            </a:r>
            <a:r>
              <a:rPr lang="en-US" sz="1400" dirty="0" smtClean="0"/>
              <a:t>transcript </a:t>
            </a:r>
            <a:r>
              <a:rPr lang="en-US" sz="1400" dirty="0"/>
              <a:t>could be validated, as there were several known and novel sense PIL5 </a:t>
            </a:r>
            <a:r>
              <a:rPr lang="en-US" sz="1400" dirty="0" smtClean="0"/>
              <a:t>transcripts</a:t>
            </a:r>
            <a:r>
              <a:rPr lang="en-US" sz="1400" dirty="0" smtClean="0"/>
              <a:t> </a:t>
            </a:r>
            <a:r>
              <a:rPr lang="en-US" sz="1400" dirty="0"/>
              <a:t>detected by </a:t>
            </a:r>
            <a:r>
              <a:rPr lang="en-US" sz="1400" dirty="0" smtClean="0"/>
              <a:t>RNA-</a:t>
            </a:r>
            <a:r>
              <a:rPr lang="en-US" sz="1400" dirty="0" err="1"/>
              <a:t>S</a:t>
            </a:r>
            <a:r>
              <a:rPr lang="en-US" sz="1400" dirty="0" err="1" smtClean="0"/>
              <a:t>eq</a:t>
            </a:r>
            <a:r>
              <a:rPr lang="en-US" sz="1400" dirty="0" smtClean="0"/>
              <a:t> </a:t>
            </a:r>
            <a:r>
              <a:rPr lang="en-US" sz="1400" dirty="0"/>
              <a:t>with no unique sequences to distinguish them by </a:t>
            </a:r>
            <a:r>
              <a:rPr lang="en-US" sz="1400" dirty="0" err="1"/>
              <a:t>qPCR</a:t>
            </a:r>
            <a:r>
              <a:rPr lang="en-U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3088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930</TotalTime>
  <Words>280</Words>
  <Application>Microsoft Office PowerPoint</Application>
  <PresentationFormat>Letter Paper (8.5x11 in)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Virginia Tech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Delasa Aghamirzaie</dc:creator>
  <cp:lastModifiedBy>Eva</cp:lastModifiedBy>
  <cp:revision>22</cp:revision>
  <cp:lastPrinted>2014-12-05T22:43:46Z</cp:lastPrinted>
  <dcterms:created xsi:type="dcterms:W3CDTF">2014-12-05T21:51:48Z</dcterms:created>
  <dcterms:modified xsi:type="dcterms:W3CDTF">2015-03-25T18:31:49Z</dcterms:modified>
</cp:coreProperties>
</file>