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1014" y="20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Desktop\ISU\RNA-Seq%20samples\Real-time%20validation\Additional%20file%20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Foglio1!$B$23:$F$23</c:f>
                <c:numCache>
                  <c:formatCode>General</c:formatCode>
                  <c:ptCount val="5"/>
                  <c:pt idx="0">
                    <c:v>0.09</c:v>
                  </c:pt>
                  <c:pt idx="1">
                    <c:v>0.03</c:v>
                  </c:pt>
                  <c:pt idx="3">
                    <c:v>0.1</c:v>
                  </c:pt>
                  <c:pt idx="4">
                    <c:v>0.05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Foglio1!$B$17:$F$17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Foglio1!$B$18:$F$18</c:f>
              <c:numCache>
                <c:formatCode>General</c:formatCode>
                <c:ptCount val="5"/>
                <c:pt idx="0">
                  <c:v>0.51763246192068901</c:v>
                </c:pt>
                <c:pt idx="1">
                  <c:v>2.0849315216822411</c:v>
                </c:pt>
                <c:pt idx="3">
                  <c:v>1.11728713807222</c:v>
                </c:pt>
                <c:pt idx="4">
                  <c:v>1.0792282365044295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743808"/>
        <c:axId val="56742272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Foglio1!$B$17:$F$17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Foglio1!$B$19:$F$19</c:f>
              <c:numCache>
                <c:formatCode>General</c:formatCode>
                <c:ptCount val="5"/>
                <c:pt idx="0">
                  <c:v>1.1093023255814001</c:v>
                </c:pt>
                <c:pt idx="1">
                  <c:v>2.1757719714964399</c:v>
                </c:pt>
                <c:pt idx="3">
                  <c:v>1.0518749999999999</c:v>
                </c:pt>
                <c:pt idx="4">
                  <c:v>1.15923566878981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433792"/>
        <c:axId val="56732288"/>
      </c:lineChart>
      <c:catAx>
        <c:axId val="90433792"/>
        <c:scaling>
          <c:orientation val="minMax"/>
        </c:scaling>
        <c:delete val="0"/>
        <c:axPos val="b"/>
        <c:majorTickMark val="none"/>
        <c:minorTickMark val="none"/>
        <c:tickLblPos val="none"/>
        <c:crossAx val="56732288"/>
        <c:crosses val="autoZero"/>
        <c:auto val="1"/>
        <c:lblAlgn val="ctr"/>
        <c:lblOffset val="100"/>
        <c:noMultiLvlLbl val="0"/>
      </c:catAx>
      <c:valAx>
        <c:axId val="56732288"/>
        <c:scaling>
          <c:orientation val="minMax"/>
          <c:max val="3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90433792"/>
        <c:crosses val="autoZero"/>
        <c:crossBetween val="between"/>
        <c:majorUnit val="1"/>
      </c:valAx>
      <c:valAx>
        <c:axId val="56742272"/>
        <c:scaling>
          <c:orientation val="minMax"/>
          <c:max val="3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6743808"/>
        <c:crosses val="max"/>
        <c:crossBetween val="between"/>
        <c:majorUnit val="1"/>
      </c:valAx>
      <c:catAx>
        <c:axId val="56743808"/>
        <c:scaling>
          <c:orientation val="minMax"/>
        </c:scaling>
        <c:delete val="1"/>
        <c:axPos val="b"/>
        <c:majorTickMark val="out"/>
        <c:minorTickMark val="none"/>
        <c:tickLblPos val="nextTo"/>
        <c:crossAx val="5674227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[2]Foglio1!$E$56:$F$56</c:f>
                <c:numCache>
                  <c:formatCode>General</c:formatCode>
                  <c:ptCount val="2"/>
                  <c:pt idx="0">
                    <c:v>0.2</c:v>
                  </c:pt>
                  <c:pt idx="1">
                    <c:v>0.2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Foglio1!$B$3:$F$3</c:f>
              <c:numCache>
                <c:formatCode>General</c:formatCode>
                <c:ptCount val="5"/>
                <c:pt idx="0">
                  <c:v>1.46</c:v>
                </c:pt>
                <c:pt idx="1">
                  <c:v>5.69</c:v>
                </c:pt>
                <c:pt idx="3">
                  <c:v>-1.96</c:v>
                </c:pt>
                <c:pt idx="4">
                  <c:v>1.65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255808"/>
        <c:axId val="57254272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val>
            <c:numRef>
              <c:f>Foglio1!$B$4:$F$4</c:f>
              <c:numCache>
                <c:formatCode>General</c:formatCode>
                <c:ptCount val="5"/>
                <c:pt idx="0">
                  <c:v>1.35</c:v>
                </c:pt>
                <c:pt idx="1">
                  <c:v>2.78</c:v>
                </c:pt>
                <c:pt idx="3">
                  <c:v>-1.73</c:v>
                </c:pt>
                <c:pt idx="4">
                  <c:v>1.59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246464"/>
        <c:axId val="57248384"/>
      </c:lineChart>
      <c:catAx>
        <c:axId val="57246464"/>
        <c:scaling>
          <c:orientation val="minMax"/>
        </c:scaling>
        <c:delete val="0"/>
        <c:axPos val="b"/>
        <c:majorTickMark val="none"/>
        <c:minorTickMark val="none"/>
        <c:tickLblPos val="none"/>
        <c:crossAx val="57248384"/>
        <c:crosses val="autoZero"/>
        <c:auto val="1"/>
        <c:lblAlgn val="ctr"/>
        <c:lblOffset val="100"/>
        <c:noMultiLvlLbl val="0"/>
      </c:catAx>
      <c:valAx>
        <c:axId val="57248384"/>
        <c:scaling>
          <c:orientation val="minMax"/>
          <c:max val="8"/>
          <c:min val="-4"/>
        </c:scaling>
        <c:delete val="0"/>
        <c:axPos val="l"/>
        <c:numFmt formatCode="General" sourceLinked="1"/>
        <c:majorTickMark val="out"/>
        <c:minorTickMark val="none"/>
        <c:tickLblPos val="nextTo"/>
        <c:crossAx val="57246464"/>
        <c:crosses val="autoZero"/>
        <c:crossBetween val="between"/>
        <c:majorUnit val="2"/>
      </c:valAx>
      <c:valAx>
        <c:axId val="57254272"/>
        <c:scaling>
          <c:orientation val="minMax"/>
          <c:max val="8"/>
          <c:min val="-4"/>
        </c:scaling>
        <c:delete val="0"/>
        <c:axPos val="r"/>
        <c:numFmt formatCode="General" sourceLinked="1"/>
        <c:majorTickMark val="out"/>
        <c:minorTickMark val="none"/>
        <c:tickLblPos val="nextTo"/>
        <c:crossAx val="57255808"/>
        <c:crosses val="max"/>
        <c:crossBetween val="between"/>
        <c:majorUnit val="2"/>
      </c:valAx>
      <c:catAx>
        <c:axId val="57255808"/>
        <c:scaling>
          <c:orientation val="minMax"/>
        </c:scaling>
        <c:delete val="1"/>
        <c:axPos val="b"/>
        <c:majorTickMark val="out"/>
        <c:minorTickMark val="none"/>
        <c:tickLblPos val="nextTo"/>
        <c:crossAx val="5725427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Foglio1!$B$55:$F$55</c:f>
                <c:numCache>
                  <c:formatCode>General</c:formatCode>
                  <c:ptCount val="5"/>
                  <c:pt idx="0">
                    <c:v>0.1</c:v>
                  </c:pt>
                  <c:pt idx="1">
                    <c:v>0.5</c:v>
                  </c:pt>
                  <c:pt idx="3">
                    <c:v>0.1</c:v>
                  </c:pt>
                  <c:pt idx="4">
                    <c:v>0.1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Foglio1!$B$50:$F$50</c:f>
              <c:numCache>
                <c:formatCode>General</c:formatCode>
                <c:ptCount val="5"/>
                <c:pt idx="0">
                  <c:v>1.7171308728755046</c:v>
                </c:pt>
                <c:pt idx="1">
                  <c:v>3.095129987084777</c:v>
                </c:pt>
                <c:pt idx="3">
                  <c:v>-2.17</c:v>
                </c:pt>
                <c:pt idx="4">
                  <c:v>1.3947436663504058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325440"/>
        <c:axId val="57323904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val>
            <c:numRef>
              <c:f>Foglio1!$B$51:$F$51</c:f>
              <c:numCache>
                <c:formatCode>General</c:formatCode>
                <c:ptCount val="5"/>
                <c:pt idx="0">
                  <c:v>1.65099457504521</c:v>
                </c:pt>
                <c:pt idx="1">
                  <c:v>2.6451016635859501</c:v>
                </c:pt>
                <c:pt idx="3">
                  <c:v>-1.07998375964271</c:v>
                </c:pt>
                <c:pt idx="4">
                  <c:v>1.32874617737003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16096"/>
        <c:axId val="57318016"/>
      </c:lineChart>
      <c:catAx>
        <c:axId val="57316096"/>
        <c:scaling>
          <c:orientation val="minMax"/>
        </c:scaling>
        <c:delete val="0"/>
        <c:axPos val="b"/>
        <c:majorTickMark val="none"/>
        <c:minorTickMark val="none"/>
        <c:tickLblPos val="none"/>
        <c:crossAx val="57318016"/>
        <c:crosses val="autoZero"/>
        <c:auto val="1"/>
        <c:lblAlgn val="ctr"/>
        <c:lblOffset val="100"/>
        <c:noMultiLvlLbl val="0"/>
      </c:catAx>
      <c:valAx>
        <c:axId val="57318016"/>
        <c:scaling>
          <c:orientation val="minMax"/>
          <c:max val="5"/>
          <c:min val="-3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316096"/>
        <c:crosses val="autoZero"/>
        <c:crossBetween val="between"/>
        <c:majorUnit val="1"/>
      </c:valAx>
      <c:valAx>
        <c:axId val="57323904"/>
        <c:scaling>
          <c:orientation val="minMax"/>
          <c:max val="5"/>
          <c:min val="-3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325440"/>
        <c:crosses val="max"/>
        <c:crossBetween val="between"/>
        <c:majorUnit val="1"/>
      </c:valAx>
      <c:catAx>
        <c:axId val="57325440"/>
        <c:scaling>
          <c:orientation val="minMax"/>
        </c:scaling>
        <c:delete val="1"/>
        <c:axPos val="b"/>
        <c:majorTickMark val="out"/>
        <c:minorTickMark val="none"/>
        <c:tickLblPos val="nextTo"/>
        <c:crossAx val="573239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Foglio1!$B$103:$F$103</c:f>
                <c:numCache>
                  <c:formatCode>General</c:formatCode>
                  <c:ptCount val="5"/>
                  <c:pt idx="0">
                    <c:v>0.1</c:v>
                  </c:pt>
                  <c:pt idx="1">
                    <c:v>0.1</c:v>
                  </c:pt>
                  <c:pt idx="3">
                    <c:v>0.1</c:v>
                  </c:pt>
                  <c:pt idx="4">
                    <c:v>0.1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Foglio1!$B$97:$F$97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Foglio1!$B$98:$F$98</c:f>
              <c:numCache>
                <c:formatCode>General</c:formatCode>
                <c:ptCount val="5"/>
                <c:pt idx="0">
                  <c:v>1.8531761237807425</c:v>
                </c:pt>
                <c:pt idx="1">
                  <c:v>4.4076204635064338</c:v>
                </c:pt>
                <c:pt idx="3">
                  <c:v>-2.12</c:v>
                </c:pt>
                <c:pt idx="4">
                  <c:v>3.2716082342311266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374592"/>
        <c:axId val="57373056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Foglio1!$B$97:$F$97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Foglio1!$B$99:$F$99</c:f>
              <c:numCache>
                <c:formatCode>General</c:formatCode>
                <c:ptCount val="5"/>
                <c:pt idx="0">
                  <c:v>1.33175355450237</c:v>
                </c:pt>
                <c:pt idx="1">
                  <c:v>3.4368932038834901</c:v>
                </c:pt>
                <c:pt idx="3">
                  <c:v>-1.8378378378378399</c:v>
                </c:pt>
                <c:pt idx="4">
                  <c:v>2.8852867830423898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369344"/>
        <c:axId val="57371264"/>
      </c:lineChart>
      <c:catAx>
        <c:axId val="57369344"/>
        <c:scaling>
          <c:orientation val="minMax"/>
        </c:scaling>
        <c:delete val="0"/>
        <c:axPos val="b"/>
        <c:majorTickMark val="none"/>
        <c:minorTickMark val="none"/>
        <c:tickLblPos val="none"/>
        <c:crossAx val="57371264"/>
        <c:crosses val="autoZero"/>
        <c:auto val="1"/>
        <c:lblAlgn val="ctr"/>
        <c:lblOffset val="100"/>
        <c:noMultiLvlLbl val="0"/>
      </c:catAx>
      <c:valAx>
        <c:axId val="57371264"/>
        <c:scaling>
          <c:orientation val="minMax"/>
          <c:max val="6"/>
          <c:min val="-4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369344"/>
        <c:crosses val="autoZero"/>
        <c:crossBetween val="between"/>
        <c:majorUnit val="2"/>
      </c:valAx>
      <c:valAx>
        <c:axId val="57373056"/>
        <c:scaling>
          <c:orientation val="minMax"/>
          <c:max val="6"/>
          <c:min val="-4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374592"/>
        <c:crosses val="max"/>
        <c:crossBetween val="between"/>
        <c:majorUnit val="2"/>
      </c:valAx>
      <c:catAx>
        <c:axId val="57374592"/>
        <c:scaling>
          <c:orientation val="minMax"/>
        </c:scaling>
        <c:delete val="1"/>
        <c:axPos val="b"/>
        <c:majorTickMark val="out"/>
        <c:minorTickMark val="none"/>
        <c:tickLblPos val="nextTo"/>
        <c:crossAx val="5737305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Foglio1!$B$181:$F$181</c:f>
                <c:numCache>
                  <c:formatCode>General</c:formatCode>
                  <c:ptCount val="5"/>
                  <c:pt idx="0">
                    <c:v>0.6</c:v>
                  </c:pt>
                  <c:pt idx="1">
                    <c:v>0.2</c:v>
                  </c:pt>
                  <c:pt idx="3">
                    <c:v>0.4</c:v>
                  </c:pt>
                  <c:pt idx="4">
                    <c:v>0.5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Foglio1!$B$175:$F$175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Foglio1!$B$176:$F$176</c:f>
              <c:numCache>
                <c:formatCode>General</c:formatCode>
                <c:ptCount val="5"/>
                <c:pt idx="0">
                  <c:v>3.5064228852641373</c:v>
                </c:pt>
                <c:pt idx="1">
                  <c:v>1.613283518444254</c:v>
                </c:pt>
                <c:pt idx="3">
                  <c:v>-2.63</c:v>
                </c:pt>
                <c:pt idx="4">
                  <c:v>3.1166583186420005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808768"/>
        <c:axId val="57807232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Foglio1!$B$175:$F$175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Foglio1!$B$177:$F$177</c:f>
              <c:numCache>
                <c:formatCode>General</c:formatCode>
                <c:ptCount val="5"/>
                <c:pt idx="0">
                  <c:v>3.8951310861423201</c:v>
                </c:pt>
                <c:pt idx="1">
                  <c:v>2.4081632653061198</c:v>
                </c:pt>
                <c:pt idx="3">
                  <c:v>-2.0078431372549002</c:v>
                </c:pt>
                <c:pt idx="4">
                  <c:v>2.97214854111406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406208"/>
        <c:axId val="57408128"/>
      </c:lineChart>
      <c:catAx>
        <c:axId val="57406208"/>
        <c:scaling>
          <c:orientation val="minMax"/>
        </c:scaling>
        <c:delete val="0"/>
        <c:axPos val="b"/>
        <c:majorTickMark val="none"/>
        <c:minorTickMark val="none"/>
        <c:tickLblPos val="none"/>
        <c:crossAx val="57408128"/>
        <c:crosses val="autoZero"/>
        <c:auto val="1"/>
        <c:lblAlgn val="ctr"/>
        <c:lblOffset val="100"/>
        <c:noMultiLvlLbl val="0"/>
      </c:catAx>
      <c:valAx>
        <c:axId val="57408128"/>
        <c:scaling>
          <c:orientation val="minMax"/>
          <c:max val="4"/>
          <c:min val="-4"/>
        </c:scaling>
        <c:delete val="0"/>
        <c:axPos val="l"/>
        <c:numFmt formatCode="General" sourceLinked="1"/>
        <c:majorTickMark val="out"/>
        <c:minorTickMark val="none"/>
        <c:tickLblPos val="nextTo"/>
        <c:crossAx val="57406208"/>
        <c:crosses val="autoZero"/>
        <c:crossBetween val="between"/>
        <c:majorUnit val="2"/>
      </c:valAx>
      <c:valAx>
        <c:axId val="57807232"/>
        <c:scaling>
          <c:orientation val="minMax"/>
          <c:max val="4"/>
          <c:min val="-4"/>
        </c:scaling>
        <c:delete val="0"/>
        <c:axPos val="r"/>
        <c:numFmt formatCode="General" sourceLinked="1"/>
        <c:majorTickMark val="out"/>
        <c:minorTickMark val="none"/>
        <c:tickLblPos val="nextTo"/>
        <c:crossAx val="57808768"/>
        <c:crosses val="max"/>
        <c:crossBetween val="between"/>
        <c:majorUnit val="2"/>
      </c:valAx>
      <c:catAx>
        <c:axId val="57808768"/>
        <c:scaling>
          <c:orientation val="minMax"/>
        </c:scaling>
        <c:delete val="1"/>
        <c:axPos val="b"/>
        <c:majorTickMark val="out"/>
        <c:minorTickMark val="none"/>
        <c:tickLblPos val="nextTo"/>
        <c:crossAx val="5780723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Foglio1!$B$72:$F$72</c:f>
                <c:numCache>
                  <c:formatCode>General</c:formatCode>
                  <c:ptCount val="5"/>
                  <c:pt idx="0">
                    <c:v>0.2</c:v>
                  </c:pt>
                  <c:pt idx="1">
                    <c:v>0.2</c:v>
                  </c:pt>
                  <c:pt idx="3">
                    <c:v>0.1</c:v>
                  </c:pt>
                  <c:pt idx="4">
                    <c:v>0.1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Foglio1!$B$82:$F$82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Foglio1!$B$83:$F$83</c:f>
              <c:numCache>
                <c:formatCode>General</c:formatCode>
                <c:ptCount val="5"/>
                <c:pt idx="0">
                  <c:v>1.3379275547861103</c:v>
                </c:pt>
                <c:pt idx="1">
                  <c:v>2.3619853228590579</c:v>
                </c:pt>
                <c:pt idx="3">
                  <c:v>-1.4</c:v>
                </c:pt>
                <c:pt idx="4">
                  <c:v>-2.2200000000000002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857920"/>
        <c:axId val="57856384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Foglio1!$B$82:$F$82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Foglio1!$B$84:$F$84</c:f>
              <c:numCache>
                <c:formatCode>General</c:formatCode>
                <c:ptCount val="5"/>
                <c:pt idx="0">
                  <c:v>1.27272727272727</c:v>
                </c:pt>
                <c:pt idx="1">
                  <c:v>2.0169491525423702</c:v>
                </c:pt>
                <c:pt idx="3">
                  <c:v>-1.16546762589928</c:v>
                </c:pt>
                <c:pt idx="4">
                  <c:v>-1.0909090909090899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48576"/>
        <c:axId val="57850496"/>
      </c:lineChart>
      <c:catAx>
        <c:axId val="57848576"/>
        <c:scaling>
          <c:orientation val="minMax"/>
        </c:scaling>
        <c:delete val="0"/>
        <c:axPos val="b"/>
        <c:majorTickMark val="none"/>
        <c:minorTickMark val="none"/>
        <c:tickLblPos val="none"/>
        <c:crossAx val="57850496"/>
        <c:crosses val="autoZero"/>
        <c:auto val="1"/>
        <c:lblAlgn val="ctr"/>
        <c:lblOffset val="100"/>
        <c:noMultiLvlLbl val="0"/>
      </c:catAx>
      <c:valAx>
        <c:axId val="57850496"/>
        <c:scaling>
          <c:orientation val="minMax"/>
          <c:max val="4"/>
          <c:min val="-4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848576"/>
        <c:crosses val="autoZero"/>
        <c:crossBetween val="between"/>
        <c:majorUnit val="2"/>
      </c:valAx>
      <c:valAx>
        <c:axId val="57856384"/>
        <c:scaling>
          <c:orientation val="minMax"/>
          <c:max val="4"/>
          <c:min val="-4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857920"/>
        <c:crosses val="max"/>
        <c:crossBetween val="between"/>
        <c:majorUnit val="2"/>
      </c:valAx>
      <c:catAx>
        <c:axId val="57857920"/>
        <c:scaling>
          <c:orientation val="minMax"/>
        </c:scaling>
        <c:delete val="1"/>
        <c:axPos val="b"/>
        <c:majorTickMark val="out"/>
        <c:minorTickMark val="none"/>
        <c:tickLblPos val="nextTo"/>
        <c:crossAx val="5785638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Foglio1!$B$197:$F$197</c:f>
                <c:numCache>
                  <c:formatCode>General</c:formatCode>
                  <c:ptCount val="5"/>
                  <c:pt idx="0">
                    <c:v>0.1</c:v>
                  </c:pt>
                  <c:pt idx="1">
                    <c:v>0.7</c:v>
                  </c:pt>
                  <c:pt idx="3">
                    <c:v>0.8</c:v>
                  </c:pt>
                  <c:pt idx="4">
                    <c:v>0.9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Foglio1!$B$191:$F$191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Foglio1!$B$192:$F$192</c:f>
              <c:numCache>
                <c:formatCode>General</c:formatCode>
                <c:ptCount val="5"/>
                <c:pt idx="0">
                  <c:v>-1.35</c:v>
                </c:pt>
                <c:pt idx="1">
                  <c:v>7.2100037008866664</c:v>
                </c:pt>
                <c:pt idx="3">
                  <c:v>-7.16</c:v>
                </c:pt>
                <c:pt idx="4">
                  <c:v>5.6962007823882788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980800"/>
        <c:axId val="57979264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Foglio1!$B$191:$F$191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Foglio1!$B$193:$F$193</c:f>
              <c:numCache>
                <c:formatCode>General</c:formatCode>
                <c:ptCount val="5"/>
                <c:pt idx="0">
                  <c:v>-1.0531914893617</c:v>
                </c:pt>
                <c:pt idx="1">
                  <c:v>4.0390946502057599</c:v>
                </c:pt>
                <c:pt idx="3">
                  <c:v>-2.1554959785522798</c:v>
                </c:pt>
                <c:pt idx="4">
                  <c:v>2.4072512647554798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975552"/>
        <c:axId val="57977472"/>
      </c:lineChart>
      <c:catAx>
        <c:axId val="57975552"/>
        <c:scaling>
          <c:orientation val="minMax"/>
        </c:scaling>
        <c:delete val="0"/>
        <c:axPos val="b"/>
        <c:majorTickMark val="none"/>
        <c:minorTickMark val="none"/>
        <c:tickLblPos val="none"/>
        <c:crossAx val="57977472"/>
        <c:crosses val="autoZero"/>
        <c:auto val="1"/>
        <c:lblAlgn val="ctr"/>
        <c:lblOffset val="100"/>
        <c:noMultiLvlLbl val="0"/>
      </c:catAx>
      <c:valAx>
        <c:axId val="57977472"/>
        <c:scaling>
          <c:orientation val="minMax"/>
          <c:max val="8"/>
          <c:min val="-8"/>
        </c:scaling>
        <c:delete val="0"/>
        <c:axPos val="l"/>
        <c:numFmt formatCode="General" sourceLinked="1"/>
        <c:majorTickMark val="out"/>
        <c:minorTickMark val="none"/>
        <c:tickLblPos val="nextTo"/>
        <c:crossAx val="57975552"/>
        <c:crosses val="autoZero"/>
        <c:crossBetween val="between"/>
        <c:majorUnit val="2"/>
      </c:valAx>
      <c:valAx>
        <c:axId val="57979264"/>
        <c:scaling>
          <c:orientation val="minMax"/>
          <c:max val="8"/>
          <c:min val="-8"/>
        </c:scaling>
        <c:delete val="0"/>
        <c:axPos val="r"/>
        <c:numFmt formatCode="General" sourceLinked="1"/>
        <c:majorTickMark val="out"/>
        <c:minorTickMark val="none"/>
        <c:tickLblPos val="nextTo"/>
        <c:crossAx val="57980800"/>
        <c:crosses val="max"/>
        <c:crossBetween val="between"/>
        <c:majorUnit val="2"/>
      </c:valAx>
      <c:catAx>
        <c:axId val="57980800"/>
        <c:scaling>
          <c:orientation val="minMax"/>
        </c:scaling>
        <c:delete val="1"/>
        <c:axPos val="b"/>
        <c:majorTickMark val="out"/>
        <c:minorTickMark val="none"/>
        <c:tickLblPos val="nextTo"/>
        <c:crossAx val="5797926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Foglio1!$B$133:$F$133</c:f>
                <c:numCache>
                  <c:formatCode>General</c:formatCode>
                  <c:ptCount val="5"/>
                  <c:pt idx="0">
                    <c:v>0.2</c:v>
                  </c:pt>
                  <c:pt idx="1">
                    <c:v>0.1</c:v>
                  </c:pt>
                  <c:pt idx="3">
                    <c:v>0.1</c:v>
                  </c:pt>
                  <c:pt idx="4">
                    <c:v>0.2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Foglio1!$B$127:$F$127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Foglio1!$B$128:$F$128</c:f>
              <c:numCache>
                <c:formatCode>General</c:formatCode>
                <c:ptCount val="5"/>
                <c:pt idx="0">
                  <c:v>-1.1000000000000001</c:v>
                </c:pt>
                <c:pt idx="1">
                  <c:v>-2.11</c:v>
                </c:pt>
                <c:pt idx="3">
                  <c:v>-1.2</c:v>
                </c:pt>
                <c:pt idx="4">
                  <c:v>-1.23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304384"/>
        <c:axId val="58302848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Foglio1!$B$127:$F$127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Foglio1!$B$129:$F$129</c:f>
              <c:numCache>
                <c:formatCode>General</c:formatCode>
                <c:ptCount val="5"/>
                <c:pt idx="0">
                  <c:v>-1.43603133159269</c:v>
                </c:pt>
                <c:pt idx="1">
                  <c:v>-2.3596491228070202</c:v>
                </c:pt>
                <c:pt idx="3">
                  <c:v>-1.3956386292834899</c:v>
                </c:pt>
                <c:pt idx="4">
                  <c:v>-1.08374384236453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295040"/>
        <c:axId val="58296960"/>
      </c:lineChart>
      <c:catAx>
        <c:axId val="58295040"/>
        <c:scaling>
          <c:orientation val="minMax"/>
        </c:scaling>
        <c:delete val="0"/>
        <c:axPos val="b"/>
        <c:majorTickMark val="none"/>
        <c:minorTickMark val="none"/>
        <c:tickLblPos val="none"/>
        <c:crossAx val="58296960"/>
        <c:crosses val="autoZero"/>
        <c:auto val="1"/>
        <c:lblAlgn val="ctr"/>
        <c:lblOffset val="100"/>
        <c:noMultiLvlLbl val="0"/>
      </c:catAx>
      <c:valAx>
        <c:axId val="58296960"/>
        <c:scaling>
          <c:orientation val="minMax"/>
          <c:max val="0"/>
          <c:min val="-4"/>
        </c:scaling>
        <c:delete val="0"/>
        <c:axPos val="l"/>
        <c:numFmt formatCode="General" sourceLinked="1"/>
        <c:majorTickMark val="out"/>
        <c:minorTickMark val="none"/>
        <c:tickLblPos val="nextTo"/>
        <c:crossAx val="58295040"/>
        <c:crosses val="autoZero"/>
        <c:crossBetween val="between"/>
        <c:majorUnit val="1"/>
      </c:valAx>
      <c:valAx>
        <c:axId val="58302848"/>
        <c:scaling>
          <c:orientation val="minMax"/>
          <c:max val="0"/>
          <c:min val="-4"/>
        </c:scaling>
        <c:delete val="0"/>
        <c:axPos val="r"/>
        <c:numFmt formatCode="General" sourceLinked="1"/>
        <c:majorTickMark val="out"/>
        <c:minorTickMark val="none"/>
        <c:tickLblPos val="nextTo"/>
        <c:crossAx val="58304384"/>
        <c:crosses val="max"/>
        <c:crossBetween val="between"/>
        <c:majorUnit val="1"/>
      </c:valAx>
      <c:catAx>
        <c:axId val="58304384"/>
        <c:scaling>
          <c:orientation val="minMax"/>
        </c:scaling>
        <c:delete val="1"/>
        <c:axPos val="b"/>
        <c:majorTickMark val="out"/>
        <c:minorTickMark val="none"/>
        <c:tickLblPos val="nextTo"/>
        <c:crossAx val="5830284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Foglio1!$B$149:$F$149</c:f>
                <c:numCache>
                  <c:formatCode>General</c:formatCode>
                  <c:ptCount val="5"/>
                  <c:pt idx="0">
                    <c:v>0.2</c:v>
                  </c:pt>
                  <c:pt idx="1">
                    <c:v>0.4</c:v>
                  </c:pt>
                  <c:pt idx="3">
                    <c:v>0.1</c:v>
                  </c:pt>
                  <c:pt idx="4">
                    <c:v>0.5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Foglio1!$B$143:$F$143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Foglio1!$B$144:$F$144</c:f>
              <c:numCache>
                <c:formatCode>General</c:formatCode>
                <c:ptCount val="5"/>
                <c:pt idx="0">
                  <c:v>-2.44</c:v>
                </c:pt>
                <c:pt idx="1">
                  <c:v>-8.6300000000000008</c:v>
                </c:pt>
                <c:pt idx="3">
                  <c:v>-1.89</c:v>
                </c:pt>
                <c:pt idx="4">
                  <c:v>-4.59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021760"/>
        <c:axId val="58020224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Foglio1!$B$143:$F$143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Foglio1!$B$145:$F$145</c:f>
              <c:numCache>
                <c:formatCode>General</c:formatCode>
                <c:ptCount val="5"/>
                <c:pt idx="0">
                  <c:v>-5.5147058823529402</c:v>
                </c:pt>
                <c:pt idx="1">
                  <c:v>-7.0576923076923102</c:v>
                </c:pt>
                <c:pt idx="3">
                  <c:v>-3.3741496598639502</c:v>
                </c:pt>
                <c:pt idx="4">
                  <c:v>-3.1973684210526301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12416"/>
        <c:axId val="58014336"/>
      </c:lineChart>
      <c:catAx>
        <c:axId val="58012416"/>
        <c:scaling>
          <c:orientation val="minMax"/>
        </c:scaling>
        <c:delete val="0"/>
        <c:axPos val="b"/>
        <c:majorTickMark val="none"/>
        <c:minorTickMark val="none"/>
        <c:tickLblPos val="none"/>
        <c:crossAx val="58014336"/>
        <c:crosses val="autoZero"/>
        <c:auto val="1"/>
        <c:lblAlgn val="ctr"/>
        <c:lblOffset val="100"/>
        <c:noMultiLvlLbl val="0"/>
      </c:catAx>
      <c:valAx>
        <c:axId val="58014336"/>
        <c:scaling>
          <c:orientation val="minMax"/>
          <c:max val="0"/>
          <c:min val="-10"/>
        </c:scaling>
        <c:delete val="0"/>
        <c:axPos val="l"/>
        <c:numFmt formatCode="General" sourceLinked="1"/>
        <c:majorTickMark val="out"/>
        <c:minorTickMark val="none"/>
        <c:tickLblPos val="nextTo"/>
        <c:crossAx val="58012416"/>
        <c:crosses val="autoZero"/>
        <c:crossBetween val="between"/>
        <c:majorUnit val="2"/>
      </c:valAx>
      <c:valAx>
        <c:axId val="58020224"/>
        <c:scaling>
          <c:orientation val="minMax"/>
          <c:max val="0"/>
          <c:min val="-10"/>
        </c:scaling>
        <c:delete val="0"/>
        <c:axPos val="r"/>
        <c:numFmt formatCode="General" sourceLinked="1"/>
        <c:majorTickMark val="out"/>
        <c:minorTickMark val="none"/>
        <c:tickLblPos val="nextTo"/>
        <c:crossAx val="58021760"/>
        <c:crosses val="max"/>
        <c:crossBetween val="between"/>
        <c:majorUnit val="2"/>
      </c:valAx>
      <c:catAx>
        <c:axId val="58021760"/>
        <c:scaling>
          <c:orientation val="minMax"/>
        </c:scaling>
        <c:delete val="1"/>
        <c:axPos val="b"/>
        <c:majorTickMark val="out"/>
        <c:minorTickMark val="none"/>
        <c:tickLblPos val="nextTo"/>
        <c:crossAx val="5802022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Foglio1!$A$161</c:f>
              <c:strCache>
                <c:ptCount val="1"/>
                <c:pt idx="0">
                  <c:v>qPCR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Foglio1!$B$166:$F$166</c:f>
                <c:numCache>
                  <c:formatCode>General</c:formatCode>
                  <c:ptCount val="5"/>
                  <c:pt idx="0">
                    <c:v>0.2</c:v>
                  </c:pt>
                  <c:pt idx="1">
                    <c:v>0.4</c:v>
                  </c:pt>
                  <c:pt idx="3">
                    <c:v>0.3</c:v>
                  </c:pt>
                  <c:pt idx="4">
                    <c:v>0.5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Foglio1!$B$159:$F$160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Foglio1!$B$161:$F$161</c:f>
              <c:numCache>
                <c:formatCode>General</c:formatCode>
                <c:ptCount val="5"/>
                <c:pt idx="0">
                  <c:v>-4.59</c:v>
                </c:pt>
                <c:pt idx="1">
                  <c:v>-6.58</c:v>
                </c:pt>
                <c:pt idx="3">
                  <c:v>-1.54</c:v>
                </c:pt>
                <c:pt idx="4">
                  <c:v>-2.8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058624"/>
        <c:axId val="58057088"/>
      </c:barChart>
      <c:lineChart>
        <c:grouping val="standard"/>
        <c:varyColors val="0"/>
        <c:ser>
          <c:idx val="1"/>
          <c:order val="1"/>
          <c:tx>
            <c:strRef>
              <c:f>Foglio1!$A$162</c:f>
              <c:strCache>
                <c:ptCount val="1"/>
                <c:pt idx="0">
                  <c:v>RNA-Seq</c:v>
                </c:pt>
              </c:strCache>
            </c:strRef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Foglio1!$B$159:$F$160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Foglio1!$B$162:$F$162</c:f>
              <c:numCache>
                <c:formatCode>General</c:formatCode>
                <c:ptCount val="5"/>
                <c:pt idx="0">
                  <c:v>-4.6666666666666696</c:v>
                </c:pt>
                <c:pt idx="1">
                  <c:v>-6.3896103896103904</c:v>
                </c:pt>
                <c:pt idx="3">
                  <c:v>-2.59386973180077</c:v>
                </c:pt>
                <c:pt idx="4">
                  <c:v>-3.6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53376"/>
        <c:axId val="58055296"/>
      </c:lineChart>
      <c:catAx>
        <c:axId val="58053376"/>
        <c:scaling>
          <c:orientation val="minMax"/>
        </c:scaling>
        <c:delete val="0"/>
        <c:axPos val="b"/>
        <c:majorTickMark val="none"/>
        <c:minorTickMark val="none"/>
        <c:tickLblPos val="none"/>
        <c:crossAx val="58055296"/>
        <c:crosses val="autoZero"/>
        <c:auto val="1"/>
        <c:lblAlgn val="ctr"/>
        <c:lblOffset val="100"/>
        <c:noMultiLvlLbl val="0"/>
      </c:catAx>
      <c:valAx>
        <c:axId val="58055296"/>
        <c:scaling>
          <c:orientation val="minMax"/>
          <c:max val="0"/>
          <c:min val="-8"/>
        </c:scaling>
        <c:delete val="0"/>
        <c:axPos val="l"/>
        <c:numFmt formatCode="General" sourceLinked="1"/>
        <c:majorTickMark val="out"/>
        <c:minorTickMark val="none"/>
        <c:tickLblPos val="nextTo"/>
        <c:crossAx val="58053376"/>
        <c:crosses val="autoZero"/>
        <c:crossBetween val="between"/>
        <c:majorUnit val="2"/>
      </c:valAx>
      <c:valAx>
        <c:axId val="58057088"/>
        <c:scaling>
          <c:orientation val="minMax"/>
          <c:max val="0"/>
          <c:min val="-8"/>
        </c:scaling>
        <c:delete val="0"/>
        <c:axPos val="r"/>
        <c:numFmt formatCode="General" sourceLinked="1"/>
        <c:majorTickMark val="out"/>
        <c:minorTickMark val="none"/>
        <c:tickLblPos val="nextTo"/>
        <c:crossAx val="58058624"/>
        <c:crosses val="max"/>
        <c:crossBetween val="between"/>
        <c:majorUnit val="2"/>
      </c:valAx>
      <c:catAx>
        <c:axId val="58058624"/>
        <c:scaling>
          <c:orientation val="minMax"/>
        </c:scaling>
        <c:delete val="1"/>
        <c:axPos val="b"/>
        <c:majorTickMark val="out"/>
        <c:minorTickMark val="none"/>
        <c:tickLblPos val="nextTo"/>
        <c:crossAx val="5805708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Foglio1!$B$40:$F$40</c:f>
                <c:numCache>
                  <c:formatCode>General</c:formatCode>
                  <c:ptCount val="5"/>
                  <c:pt idx="0">
                    <c:v>0.1</c:v>
                  </c:pt>
                  <c:pt idx="1">
                    <c:v>0.5</c:v>
                  </c:pt>
                  <c:pt idx="3">
                    <c:v>0.1</c:v>
                  </c:pt>
                  <c:pt idx="4">
                    <c:v>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Foglio1!$B$34:$F$34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Foglio1!$B$35:$F$35</c:f>
              <c:numCache>
                <c:formatCode>General</c:formatCode>
                <c:ptCount val="5"/>
                <c:pt idx="0">
                  <c:v>1.4742692172911034</c:v>
                </c:pt>
                <c:pt idx="1">
                  <c:v>3.2042795103584876</c:v>
                </c:pt>
                <c:pt idx="3">
                  <c:v>1.3013418554419327</c:v>
                </c:pt>
                <c:pt idx="4">
                  <c:v>49.180005801216289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124736"/>
        <c:axId val="57123200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Foglio1!$B$34:$F$34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Foglio1!$B$36:$F$36</c:f>
              <c:numCache>
                <c:formatCode>General</c:formatCode>
                <c:ptCount val="5"/>
                <c:pt idx="0">
                  <c:v>1.74242424242424</c:v>
                </c:pt>
                <c:pt idx="1">
                  <c:v>3.2153846153846199</c:v>
                </c:pt>
                <c:pt idx="3">
                  <c:v>1.2115384615384599</c:v>
                </c:pt>
                <c:pt idx="4">
                  <c:v>5.1960784313725501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115392"/>
        <c:axId val="57117312"/>
      </c:lineChart>
      <c:catAx>
        <c:axId val="57115392"/>
        <c:scaling>
          <c:orientation val="minMax"/>
        </c:scaling>
        <c:delete val="0"/>
        <c:axPos val="b"/>
        <c:majorTickMark val="none"/>
        <c:minorTickMark val="none"/>
        <c:tickLblPos val="none"/>
        <c:crossAx val="57117312"/>
        <c:crosses val="autoZero"/>
        <c:auto val="1"/>
        <c:lblAlgn val="ctr"/>
        <c:lblOffset val="100"/>
        <c:noMultiLvlLbl val="0"/>
      </c:catAx>
      <c:valAx>
        <c:axId val="57117312"/>
        <c:scaling>
          <c:orientation val="minMax"/>
          <c:max val="55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115392"/>
        <c:crosses val="autoZero"/>
        <c:crossBetween val="between"/>
        <c:majorUnit val="10"/>
      </c:valAx>
      <c:valAx>
        <c:axId val="57123200"/>
        <c:scaling>
          <c:orientation val="minMax"/>
          <c:max val="55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124736"/>
        <c:crosses val="max"/>
        <c:crossBetween val="between"/>
        <c:majorUnit val="10"/>
      </c:valAx>
      <c:catAx>
        <c:axId val="57124736"/>
        <c:scaling>
          <c:orientation val="minMax"/>
        </c:scaling>
        <c:delete val="1"/>
        <c:axPos val="b"/>
        <c:majorTickMark val="out"/>
        <c:minorTickMark val="none"/>
        <c:tickLblPos val="nextTo"/>
        <c:crossAx val="5712320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Foglio1!$B$72:$F$72</c:f>
                <c:numCache>
                  <c:formatCode>General</c:formatCode>
                  <c:ptCount val="5"/>
                  <c:pt idx="0">
                    <c:v>0.2</c:v>
                  </c:pt>
                  <c:pt idx="1">
                    <c:v>0.2</c:v>
                  </c:pt>
                  <c:pt idx="3">
                    <c:v>0.1</c:v>
                  </c:pt>
                  <c:pt idx="4">
                    <c:v>0.1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Foglio1!$B$66:$F$66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Foglio1!$B$67:$F$67</c:f>
              <c:numCache>
                <c:formatCode>General</c:formatCode>
                <c:ptCount val="5"/>
                <c:pt idx="0">
                  <c:v>1.4845235706290456</c:v>
                </c:pt>
                <c:pt idx="1">
                  <c:v>2.8088897514759914</c:v>
                </c:pt>
                <c:pt idx="3">
                  <c:v>1.3851094681109235</c:v>
                </c:pt>
                <c:pt idx="4">
                  <c:v>1.681792830507429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444224"/>
        <c:axId val="57442688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Foglio1!$B$66:$F$66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Foglio1!$B$68:$F$68</c:f>
              <c:numCache>
                <c:formatCode>General</c:formatCode>
                <c:ptCount val="5"/>
                <c:pt idx="0">
                  <c:v>2.0317460317460299</c:v>
                </c:pt>
                <c:pt idx="1">
                  <c:v>2.2903225806451601</c:v>
                </c:pt>
                <c:pt idx="3">
                  <c:v>1.4298245614035101</c:v>
                </c:pt>
                <c:pt idx="4">
                  <c:v>1.47619047619048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430784"/>
        <c:axId val="57432704"/>
      </c:lineChart>
      <c:catAx>
        <c:axId val="57430784"/>
        <c:scaling>
          <c:orientation val="minMax"/>
        </c:scaling>
        <c:delete val="0"/>
        <c:axPos val="b"/>
        <c:majorTickMark val="none"/>
        <c:minorTickMark val="none"/>
        <c:tickLblPos val="none"/>
        <c:crossAx val="57432704"/>
        <c:crosses val="autoZero"/>
        <c:auto val="1"/>
        <c:lblAlgn val="ctr"/>
        <c:lblOffset val="100"/>
        <c:noMultiLvlLbl val="0"/>
      </c:catAx>
      <c:valAx>
        <c:axId val="57432704"/>
        <c:scaling>
          <c:orientation val="minMax"/>
          <c:max val="4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430784"/>
        <c:crosses val="autoZero"/>
        <c:crossBetween val="between"/>
        <c:majorUnit val="1"/>
      </c:valAx>
      <c:valAx>
        <c:axId val="57442688"/>
        <c:scaling>
          <c:orientation val="minMax"/>
          <c:max val="4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57444224"/>
        <c:crosses val="max"/>
        <c:crossBetween val="between"/>
        <c:majorUnit val="1"/>
      </c:valAx>
      <c:catAx>
        <c:axId val="57444224"/>
        <c:scaling>
          <c:orientation val="minMax"/>
        </c:scaling>
        <c:delete val="1"/>
        <c:axPos val="b"/>
        <c:majorTickMark val="out"/>
        <c:minorTickMark val="none"/>
        <c:tickLblPos val="nextTo"/>
        <c:crossAx val="5744268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Foglio1!$B$118:$F$118</c:f>
                <c:numCache>
                  <c:formatCode>General</c:formatCode>
                  <c:ptCount val="5"/>
                  <c:pt idx="0">
                    <c:v>0.2</c:v>
                  </c:pt>
                  <c:pt idx="1">
                    <c:v>0.1</c:v>
                  </c:pt>
                  <c:pt idx="3">
                    <c:v>0.1</c:v>
                  </c:pt>
                  <c:pt idx="4">
                    <c:v>0.2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Foglio1!$B$112:$F$112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Foglio1!$B$113:$F$113</c:f>
              <c:numCache>
                <c:formatCode>General</c:formatCode>
                <c:ptCount val="5"/>
                <c:pt idx="0">
                  <c:v>2.0705298476827561</c:v>
                </c:pt>
                <c:pt idx="1">
                  <c:v>1.4948492486349365</c:v>
                </c:pt>
                <c:pt idx="3">
                  <c:v>1.6021397551792478</c:v>
                </c:pt>
                <c:pt idx="4">
                  <c:v>1.1019051158766138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472896"/>
        <c:axId val="57471360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Foglio1!$B$112:$F$112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Foglio1!$B$114:$F$114</c:f>
              <c:numCache>
                <c:formatCode>General</c:formatCode>
                <c:ptCount val="5"/>
                <c:pt idx="0">
                  <c:v>2.2812995245641798</c:v>
                </c:pt>
                <c:pt idx="1">
                  <c:v>1.94336569579288</c:v>
                </c:pt>
                <c:pt idx="3">
                  <c:v>1.49075342465753</c:v>
                </c:pt>
                <c:pt idx="4">
                  <c:v>1.51570132588974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467648"/>
        <c:axId val="57469568"/>
      </c:lineChart>
      <c:catAx>
        <c:axId val="57467648"/>
        <c:scaling>
          <c:orientation val="minMax"/>
        </c:scaling>
        <c:delete val="0"/>
        <c:axPos val="b"/>
        <c:majorTickMark val="none"/>
        <c:minorTickMark val="none"/>
        <c:tickLblPos val="none"/>
        <c:crossAx val="57469568"/>
        <c:crosses val="autoZero"/>
        <c:auto val="1"/>
        <c:lblAlgn val="ctr"/>
        <c:lblOffset val="100"/>
        <c:noMultiLvlLbl val="0"/>
      </c:catAx>
      <c:valAx>
        <c:axId val="57469568"/>
        <c:scaling>
          <c:orientation val="minMax"/>
          <c:max val="4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57467648"/>
        <c:crosses val="autoZero"/>
        <c:crossBetween val="between"/>
        <c:majorUnit val="1"/>
      </c:valAx>
      <c:valAx>
        <c:axId val="57471360"/>
        <c:scaling>
          <c:orientation val="minMax"/>
          <c:max val="4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57472896"/>
        <c:crosses val="max"/>
        <c:crossBetween val="between"/>
        <c:majorUnit val="1"/>
      </c:valAx>
      <c:catAx>
        <c:axId val="57472896"/>
        <c:scaling>
          <c:orientation val="minMax"/>
        </c:scaling>
        <c:delete val="1"/>
        <c:axPos val="b"/>
        <c:majorTickMark val="out"/>
        <c:minorTickMark val="none"/>
        <c:tickLblPos val="nextTo"/>
        <c:crossAx val="5747136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Foglio1!$B$212:$F$212</c:f>
                <c:numCache>
                  <c:formatCode>General</c:formatCode>
                  <c:ptCount val="5"/>
                  <c:pt idx="0">
                    <c:v>0.5</c:v>
                  </c:pt>
                  <c:pt idx="1">
                    <c:v>1</c:v>
                  </c:pt>
                  <c:pt idx="3">
                    <c:v>0.2</c:v>
                  </c:pt>
                  <c:pt idx="4">
                    <c:v>0.9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Foglio1!$B$206:$F$206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Foglio1!$B$207:$F$207</c:f>
              <c:numCache>
                <c:formatCode>General</c:formatCode>
                <c:ptCount val="5"/>
                <c:pt idx="0">
                  <c:v>7.0616239703252397</c:v>
                </c:pt>
                <c:pt idx="1">
                  <c:v>7.4642639322944513</c:v>
                </c:pt>
                <c:pt idx="3">
                  <c:v>1.156688183905288</c:v>
                </c:pt>
                <c:pt idx="4">
                  <c:v>5.2415736154334551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509760"/>
        <c:axId val="57508224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Foglio1!$B$206:$F$206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Foglio1!$B$208:$F$208</c:f>
              <c:numCache>
                <c:formatCode>General</c:formatCode>
                <c:ptCount val="5"/>
                <c:pt idx="0">
                  <c:v>4.5675675675675702</c:v>
                </c:pt>
                <c:pt idx="1">
                  <c:v>10.5555555555556</c:v>
                </c:pt>
                <c:pt idx="3">
                  <c:v>1.1535874439461899</c:v>
                </c:pt>
                <c:pt idx="4">
                  <c:v>1.7191780821917799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504512"/>
        <c:axId val="57506432"/>
      </c:lineChart>
      <c:catAx>
        <c:axId val="57504512"/>
        <c:scaling>
          <c:orientation val="minMax"/>
        </c:scaling>
        <c:delete val="0"/>
        <c:axPos val="b"/>
        <c:majorTickMark val="none"/>
        <c:minorTickMark val="none"/>
        <c:tickLblPos val="none"/>
        <c:crossAx val="57506432"/>
        <c:crosses val="autoZero"/>
        <c:auto val="1"/>
        <c:lblAlgn val="ctr"/>
        <c:lblOffset val="100"/>
        <c:noMultiLvlLbl val="0"/>
      </c:catAx>
      <c:valAx>
        <c:axId val="57506432"/>
        <c:scaling>
          <c:orientation val="minMax"/>
          <c:max val="12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trike="noStrike"/>
            </a:pPr>
            <a:endParaRPr lang="en-US"/>
          </a:p>
        </c:txPr>
        <c:crossAx val="57504512"/>
        <c:crosses val="autoZero"/>
        <c:crossBetween val="between"/>
        <c:majorUnit val="2"/>
      </c:valAx>
      <c:valAx>
        <c:axId val="57508224"/>
        <c:scaling>
          <c:orientation val="minMax"/>
          <c:max val="1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trike="noStrike"/>
            </a:pPr>
            <a:endParaRPr lang="en-US"/>
          </a:p>
        </c:txPr>
        <c:crossAx val="57509760"/>
        <c:crosses val="max"/>
        <c:crossBetween val="between"/>
        <c:majorUnit val="2"/>
      </c:valAx>
      <c:catAx>
        <c:axId val="57509760"/>
        <c:scaling>
          <c:orientation val="minMax"/>
        </c:scaling>
        <c:delete val="1"/>
        <c:axPos val="b"/>
        <c:majorTickMark val="out"/>
        <c:minorTickMark val="none"/>
        <c:tickLblPos val="nextTo"/>
        <c:crossAx val="5750822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 strike="sngStrike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Foglio1!$B$212:$F$212</c:f>
                <c:numCache>
                  <c:formatCode>General</c:formatCode>
                  <c:ptCount val="5"/>
                  <c:pt idx="0">
                    <c:v>0.5</c:v>
                  </c:pt>
                  <c:pt idx="1">
                    <c:v>1</c:v>
                  </c:pt>
                  <c:pt idx="3">
                    <c:v>0.2</c:v>
                  </c:pt>
                  <c:pt idx="4">
                    <c:v>0.9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Foglio1!$B$224:$F$224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Foglio1!$B$225:$F$225</c:f>
              <c:numCache>
                <c:formatCode>General</c:formatCode>
                <c:ptCount val="5"/>
                <c:pt idx="0">
                  <c:v>3.2265670368885</c:v>
                </c:pt>
                <c:pt idx="1">
                  <c:v>7.4127044951229699</c:v>
                </c:pt>
                <c:pt idx="3">
                  <c:v>2.8284271247461898</c:v>
                </c:pt>
                <c:pt idx="4">
                  <c:v>28.051383082113091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554816"/>
        <c:axId val="57553280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Foglio1!$B$224:$F$224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Foglio1!$B$226:$F$226</c:f>
              <c:numCache>
                <c:formatCode>General</c:formatCode>
                <c:ptCount val="5"/>
                <c:pt idx="0">
                  <c:v>4.5625</c:v>
                </c:pt>
                <c:pt idx="1">
                  <c:v>9</c:v>
                </c:pt>
                <c:pt idx="3">
                  <c:v>3.1</c:v>
                </c:pt>
                <c:pt idx="4">
                  <c:v>14.181818181818199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537280"/>
        <c:axId val="57539200"/>
      </c:lineChart>
      <c:catAx>
        <c:axId val="57537280"/>
        <c:scaling>
          <c:orientation val="minMax"/>
        </c:scaling>
        <c:delete val="0"/>
        <c:axPos val="b"/>
        <c:majorTickMark val="none"/>
        <c:minorTickMark val="none"/>
        <c:tickLblPos val="none"/>
        <c:crossAx val="57539200"/>
        <c:crosses val="autoZero"/>
        <c:auto val="1"/>
        <c:lblAlgn val="ctr"/>
        <c:lblOffset val="100"/>
        <c:noMultiLvlLbl val="0"/>
      </c:catAx>
      <c:valAx>
        <c:axId val="57539200"/>
        <c:scaling>
          <c:orientation val="minMax"/>
          <c:max val="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57537280"/>
        <c:crosses val="autoZero"/>
        <c:crossBetween val="between"/>
        <c:majorUnit val="10"/>
      </c:valAx>
      <c:valAx>
        <c:axId val="57553280"/>
        <c:scaling>
          <c:orientation val="minMax"/>
          <c:max val="4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57554816"/>
        <c:crosses val="max"/>
        <c:crossBetween val="between"/>
        <c:majorUnit val="10"/>
      </c:valAx>
      <c:catAx>
        <c:axId val="57554816"/>
        <c:scaling>
          <c:orientation val="minMax"/>
        </c:scaling>
        <c:delete val="1"/>
        <c:axPos val="b"/>
        <c:majorTickMark val="out"/>
        <c:minorTickMark val="none"/>
        <c:tickLblPos val="nextTo"/>
        <c:crossAx val="5755328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Foglio1!$B$250:$F$250</c:f>
                <c:numCache>
                  <c:formatCode>General</c:formatCode>
                  <c:ptCount val="5"/>
                  <c:pt idx="0">
                    <c:v>0.5</c:v>
                  </c:pt>
                  <c:pt idx="1">
                    <c:v>1</c:v>
                  </c:pt>
                  <c:pt idx="3">
                    <c:v>0.5</c:v>
                  </c:pt>
                  <c:pt idx="4">
                    <c:v>20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Foglio1!$B$244:$F$244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Foglio1!$B$245:$F$245</c:f>
              <c:numCache>
                <c:formatCode>General</c:formatCode>
                <c:ptCount val="5"/>
                <c:pt idx="0">
                  <c:v>9.1895868399762541</c:v>
                </c:pt>
                <c:pt idx="1">
                  <c:v>16.449821226497015</c:v>
                </c:pt>
                <c:pt idx="3">
                  <c:v>4.3169129460177071</c:v>
                </c:pt>
                <c:pt idx="4">
                  <c:v>501.46319236450609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608064"/>
        <c:axId val="57606528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Foglio1!$B$244:$F$244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Foglio1!$B$246:$F$246</c:f>
              <c:numCache>
                <c:formatCode>General</c:formatCode>
                <c:ptCount val="5"/>
                <c:pt idx="0">
                  <c:v>4.8571428571428603</c:v>
                </c:pt>
                <c:pt idx="1">
                  <c:v>17.1428571428571</c:v>
                </c:pt>
                <c:pt idx="3">
                  <c:v>1.6666666666666701</c:v>
                </c:pt>
                <c:pt idx="4">
                  <c:v>35.1111111111111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02816"/>
        <c:axId val="57604736"/>
      </c:lineChart>
      <c:catAx>
        <c:axId val="57602816"/>
        <c:scaling>
          <c:orientation val="minMax"/>
        </c:scaling>
        <c:delete val="0"/>
        <c:axPos val="b"/>
        <c:majorTickMark val="none"/>
        <c:minorTickMark val="none"/>
        <c:tickLblPos val="none"/>
        <c:crossAx val="57604736"/>
        <c:crosses val="autoZero"/>
        <c:auto val="1"/>
        <c:lblAlgn val="ctr"/>
        <c:lblOffset val="100"/>
        <c:noMultiLvlLbl val="0"/>
      </c:catAx>
      <c:valAx>
        <c:axId val="57604736"/>
        <c:scaling>
          <c:orientation val="minMax"/>
          <c:max val="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57602816"/>
        <c:crosses val="autoZero"/>
        <c:crossBetween val="between"/>
        <c:majorUnit val="10"/>
      </c:valAx>
      <c:valAx>
        <c:axId val="57606528"/>
        <c:scaling>
          <c:orientation val="minMax"/>
          <c:max val="55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57608064"/>
        <c:crosses val="max"/>
        <c:crossBetween val="between"/>
        <c:majorUnit val="100"/>
      </c:valAx>
      <c:catAx>
        <c:axId val="57608064"/>
        <c:scaling>
          <c:orientation val="minMax"/>
        </c:scaling>
        <c:delete val="1"/>
        <c:axPos val="b"/>
        <c:majorTickMark val="out"/>
        <c:minorTickMark val="none"/>
        <c:tickLblPos val="nextTo"/>
        <c:crossAx val="5760652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Foglio1!$B$264:$F$264</c:f>
                <c:numCache>
                  <c:formatCode>General</c:formatCode>
                  <c:ptCount val="5"/>
                  <c:pt idx="0">
                    <c:v>0.5</c:v>
                  </c:pt>
                  <c:pt idx="1">
                    <c:v>1.2</c:v>
                  </c:pt>
                  <c:pt idx="3">
                    <c:v>0.1</c:v>
                  </c:pt>
                  <c:pt idx="4">
                    <c:v>0.6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Foglio1!$B$258:$F$258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Foglio1!$B$259:$F$259</c:f>
              <c:numCache>
                <c:formatCode>General</c:formatCode>
                <c:ptCount val="5"/>
                <c:pt idx="0">
                  <c:v>5.3147432563860333</c:v>
                </c:pt>
                <c:pt idx="1">
                  <c:v>7.8898616359468745</c:v>
                </c:pt>
                <c:pt idx="3">
                  <c:v>1.11728713807222</c:v>
                </c:pt>
                <c:pt idx="4">
                  <c:v>5.9793969945397469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657216"/>
        <c:axId val="57655680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Foglio1!$B$258:$F$258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Foglio1!$B$260:$F$260</c:f>
              <c:numCache>
                <c:formatCode>General</c:formatCode>
                <c:ptCount val="5"/>
                <c:pt idx="0">
                  <c:v>3.1111111111111098</c:v>
                </c:pt>
                <c:pt idx="1">
                  <c:v>4</c:v>
                </c:pt>
                <c:pt idx="3">
                  <c:v>-1.1111111111111101</c:v>
                </c:pt>
                <c:pt idx="4">
                  <c:v>4.71428571428571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27392"/>
        <c:axId val="57629312"/>
      </c:lineChart>
      <c:catAx>
        <c:axId val="57627392"/>
        <c:scaling>
          <c:orientation val="minMax"/>
        </c:scaling>
        <c:delete val="0"/>
        <c:axPos val="b"/>
        <c:majorTickMark val="none"/>
        <c:minorTickMark val="none"/>
        <c:tickLblPos val="none"/>
        <c:crossAx val="57629312"/>
        <c:crosses val="autoZero"/>
        <c:auto val="1"/>
        <c:lblAlgn val="ctr"/>
        <c:lblOffset val="100"/>
        <c:noMultiLvlLbl val="0"/>
      </c:catAx>
      <c:valAx>
        <c:axId val="57629312"/>
        <c:scaling>
          <c:orientation val="minMax"/>
          <c:max val="10"/>
          <c:min val="-2"/>
        </c:scaling>
        <c:delete val="0"/>
        <c:axPos val="l"/>
        <c:numFmt formatCode="General" sourceLinked="1"/>
        <c:majorTickMark val="out"/>
        <c:minorTickMark val="none"/>
        <c:tickLblPos val="nextTo"/>
        <c:crossAx val="57627392"/>
        <c:crosses val="autoZero"/>
        <c:crossBetween val="between"/>
        <c:majorUnit val="2"/>
      </c:valAx>
      <c:valAx>
        <c:axId val="57655680"/>
        <c:scaling>
          <c:orientation val="minMax"/>
          <c:max val="10"/>
          <c:min val="-2"/>
        </c:scaling>
        <c:delete val="0"/>
        <c:axPos val="r"/>
        <c:numFmt formatCode="General" sourceLinked="1"/>
        <c:majorTickMark val="out"/>
        <c:minorTickMark val="none"/>
        <c:tickLblPos val="nextTo"/>
        <c:crossAx val="57657216"/>
        <c:crosses val="max"/>
        <c:crossBetween val="between"/>
        <c:majorUnit val="2"/>
      </c:valAx>
      <c:catAx>
        <c:axId val="57657216"/>
        <c:scaling>
          <c:orientation val="minMax"/>
        </c:scaling>
        <c:delete val="1"/>
        <c:axPos val="b"/>
        <c:majorTickMark val="out"/>
        <c:minorTickMark val="none"/>
        <c:tickLblPos val="nextTo"/>
        <c:crossAx val="5765568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chemeClr val="bg1"/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Foglio1!$B$280:$F$280</c:f>
                <c:numCache>
                  <c:formatCode>General</c:formatCode>
                  <c:ptCount val="5"/>
                  <c:pt idx="0">
                    <c:v>2</c:v>
                  </c:pt>
                  <c:pt idx="1">
                    <c:v>14</c:v>
                  </c:pt>
                  <c:pt idx="3">
                    <c:v>3</c:v>
                  </c:pt>
                  <c:pt idx="4">
                    <c:v>0.3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Foglio1!$B$274:$F$274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Foglio1!$B$275:$F$275</c:f>
              <c:numCache>
                <c:formatCode>General</c:formatCode>
                <c:ptCount val="5"/>
                <c:pt idx="0">
                  <c:v>10.928322054035158</c:v>
                </c:pt>
                <c:pt idx="1">
                  <c:v>106.89125368683116</c:v>
                </c:pt>
                <c:pt idx="3">
                  <c:v>36.001871510041859</c:v>
                </c:pt>
                <c:pt idx="4">
                  <c:v>2.5315131879405657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7694080"/>
        <c:axId val="57692544"/>
      </c:barChart>
      <c:lineChart>
        <c:grouping val="standard"/>
        <c:varyColors val="0"/>
        <c:ser>
          <c:idx val="1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circle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ysDot"/>
              </a:ln>
            </c:spPr>
          </c:marker>
          <c:cat>
            <c:strRef>
              <c:f>Foglio1!$B$274:$F$274</c:f>
              <c:strCache>
                <c:ptCount val="5"/>
                <c:pt idx="0">
                  <c:v>FO36</c:v>
                </c:pt>
                <c:pt idx="1">
                  <c:v>FO40</c:v>
                </c:pt>
                <c:pt idx="3">
                  <c:v>FO36</c:v>
                </c:pt>
                <c:pt idx="4">
                  <c:v>FO40</c:v>
                </c:pt>
              </c:strCache>
            </c:strRef>
          </c:cat>
          <c:val>
            <c:numRef>
              <c:f>Foglio1!$B$276:$F$276</c:f>
              <c:numCache>
                <c:formatCode>General</c:formatCode>
                <c:ptCount val="5"/>
                <c:pt idx="0">
                  <c:v>95</c:v>
                </c:pt>
                <c:pt idx="1">
                  <c:v>257</c:v>
                </c:pt>
                <c:pt idx="3">
                  <c:v>30</c:v>
                </c:pt>
                <c:pt idx="4">
                  <c:v>34.785714285714299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80640"/>
        <c:axId val="57682560"/>
      </c:lineChart>
      <c:catAx>
        <c:axId val="57680640"/>
        <c:scaling>
          <c:orientation val="minMax"/>
        </c:scaling>
        <c:delete val="0"/>
        <c:axPos val="b"/>
        <c:majorTickMark val="none"/>
        <c:minorTickMark val="none"/>
        <c:tickLblPos val="none"/>
        <c:crossAx val="57682560"/>
        <c:crosses val="autoZero"/>
        <c:auto val="1"/>
        <c:lblAlgn val="ctr"/>
        <c:lblOffset val="100"/>
        <c:noMultiLvlLbl val="0"/>
      </c:catAx>
      <c:valAx>
        <c:axId val="57682560"/>
        <c:scaling>
          <c:orientation val="minMax"/>
          <c:max val="3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crossAx val="57680640"/>
        <c:crosses val="autoZero"/>
        <c:crossBetween val="between"/>
        <c:majorUnit val="50"/>
      </c:valAx>
      <c:valAx>
        <c:axId val="57692544"/>
        <c:scaling>
          <c:orientation val="minMax"/>
          <c:max val="3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57694080"/>
        <c:crosses val="max"/>
        <c:crossBetween val="between"/>
        <c:majorUnit val="50"/>
      </c:valAx>
      <c:catAx>
        <c:axId val="57694080"/>
        <c:scaling>
          <c:orientation val="minMax"/>
        </c:scaling>
        <c:delete val="1"/>
        <c:axPos val="b"/>
        <c:majorTickMark val="out"/>
        <c:minorTickMark val="none"/>
        <c:tickLblPos val="nextTo"/>
        <c:crossAx val="5769254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9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97D46-E48C-4284-825F-155EC374F8ED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D513F-AEB3-4B50-9445-A948EBE415F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234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91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2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16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59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578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59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182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887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96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056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740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A3107-6E30-48FF-948B-643EB7678BF2}" type="datetimeFigureOut">
              <a:rPr lang="en-GB" smtClean="0"/>
              <a:t>19/03/2015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863EA-4B4F-47E2-A443-4B22044E109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2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18" Type="http://schemas.openxmlformats.org/officeDocument/2006/relationships/chart" Target="../charts/chart1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17" Type="http://schemas.openxmlformats.org/officeDocument/2006/relationships/chart" Target="../charts/chart16.xml"/><Relationship Id="rId2" Type="http://schemas.openxmlformats.org/officeDocument/2006/relationships/chart" Target="../charts/chart1.xml"/><Relationship Id="rId16" Type="http://schemas.openxmlformats.org/officeDocument/2006/relationships/chart" Target="../charts/chart1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5" Type="http://schemas.openxmlformats.org/officeDocument/2006/relationships/chart" Target="../charts/chart14.xml"/><Relationship Id="rId10" Type="http://schemas.openxmlformats.org/officeDocument/2006/relationships/chart" Target="../charts/chart9.xml"/><Relationship Id="rId19" Type="http://schemas.openxmlformats.org/officeDocument/2006/relationships/chart" Target="../charts/chart18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Relationship Id="rId1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a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1340967"/>
              </p:ext>
            </p:extLst>
          </p:nvPr>
        </p:nvGraphicFramePr>
        <p:xfrm>
          <a:off x="262005" y="20315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Gra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2826622"/>
              </p:ext>
            </p:extLst>
          </p:nvPr>
        </p:nvGraphicFramePr>
        <p:xfrm>
          <a:off x="2468513" y="20315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Gra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19945"/>
              </p:ext>
            </p:extLst>
          </p:nvPr>
        </p:nvGraphicFramePr>
        <p:xfrm>
          <a:off x="4601535" y="20638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Gra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298724"/>
              </p:ext>
            </p:extLst>
          </p:nvPr>
        </p:nvGraphicFramePr>
        <p:xfrm>
          <a:off x="260648" y="1547664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9" name="Grafico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414163"/>
              </p:ext>
            </p:extLst>
          </p:nvPr>
        </p:nvGraphicFramePr>
        <p:xfrm>
          <a:off x="2456892" y="1547664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0" name="Grafico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615564"/>
              </p:ext>
            </p:extLst>
          </p:nvPr>
        </p:nvGraphicFramePr>
        <p:xfrm>
          <a:off x="4595502" y="1550534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1" name="Grafico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669562"/>
              </p:ext>
            </p:extLst>
          </p:nvPr>
        </p:nvGraphicFramePr>
        <p:xfrm>
          <a:off x="269274" y="3059832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2" name="Grafico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423426"/>
              </p:ext>
            </p:extLst>
          </p:nvPr>
        </p:nvGraphicFramePr>
        <p:xfrm>
          <a:off x="2483520" y="3059832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3" name="Grafico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4511252"/>
              </p:ext>
            </p:extLst>
          </p:nvPr>
        </p:nvGraphicFramePr>
        <p:xfrm>
          <a:off x="4613504" y="3059832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34" name="Gruppo 33"/>
          <p:cNvGrpSpPr/>
          <p:nvPr/>
        </p:nvGrpSpPr>
        <p:grpSpPr>
          <a:xfrm>
            <a:off x="45680" y="77497"/>
            <a:ext cx="246221" cy="1180702"/>
            <a:chOff x="27514" y="188639"/>
            <a:chExt cx="246220" cy="1296144"/>
          </a:xfrm>
        </p:grpSpPr>
        <p:sp>
          <p:nvSpPr>
            <p:cNvPr id="35" name="CasellaDiTesto 34"/>
            <p:cNvSpPr txBox="1"/>
            <p:nvPr/>
          </p:nvSpPr>
          <p:spPr>
            <a:xfrm rot="16200000">
              <a:off x="-497448" y="713601"/>
              <a:ext cx="1296144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RNA-</a:t>
              </a:r>
              <a:r>
                <a:rPr lang="it-IT" sz="1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Connettore 1 35"/>
            <p:cNvCxnSpPr/>
            <p:nvPr/>
          </p:nvCxnSpPr>
          <p:spPr>
            <a:xfrm flipV="1">
              <a:off x="150624" y="1184742"/>
              <a:ext cx="0" cy="197599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po 36"/>
          <p:cNvGrpSpPr/>
          <p:nvPr/>
        </p:nvGrpSpPr>
        <p:grpSpPr>
          <a:xfrm>
            <a:off x="6611779" y="19776"/>
            <a:ext cx="246221" cy="1296144"/>
            <a:chOff x="2491457" y="78855"/>
            <a:chExt cx="246219" cy="1296144"/>
          </a:xfrm>
        </p:grpSpPr>
        <p:sp>
          <p:nvSpPr>
            <p:cNvPr id="38" name="CasellaDiTesto 37"/>
            <p:cNvSpPr txBox="1"/>
            <p:nvPr/>
          </p:nvSpPr>
          <p:spPr>
            <a:xfrm rot="16200000">
              <a:off x="1966495" y="603817"/>
              <a:ext cx="1296144" cy="24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RT-PCR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ttangolo 38"/>
            <p:cNvSpPr/>
            <p:nvPr/>
          </p:nvSpPr>
          <p:spPr>
            <a:xfrm>
              <a:off x="2582746" y="1052913"/>
              <a:ext cx="71999" cy="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Gruppo 39"/>
          <p:cNvGrpSpPr/>
          <p:nvPr/>
        </p:nvGrpSpPr>
        <p:grpSpPr>
          <a:xfrm>
            <a:off x="44624" y="1749401"/>
            <a:ext cx="246221" cy="1180702"/>
            <a:chOff x="27514" y="188639"/>
            <a:chExt cx="246220" cy="1296144"/>
          </a:xfrm>
        </p:grpSpPr>
        <p:sp>
          <p:nvSpPr>
            <p:cNvPr id="41" name="CasellaDiTesto 40"/>
            <p:cNvSpPr txBox="1"/>
            <p:nvPr/>
          </p:nvSpPr>
          <p:spPr>
            <a:xfrm rot="16200000">
              <a:off x="-497448" y="713601"/>
              <a:ext cx="1296144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RNA-</a:t>
              </a:r>
              <a:r>
                <a:rPr lang="it-IT" sz="1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Connettore 1 41"/>
            <p:cNvCxnSpPr/>
            <p:nvPr/>
          </p:nvCxnSpPr>
          <p:spPr>
            <a:xfrm flipV="1">
              <a:off x="150624" y="1184742"/>
              <a:ext cx="0" cy="197599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po 42"/>
          <p:cNvGrpSpPr/>
          <p:nvPr/>
        </p:nvGrpSpPr>
        <p:grpSpPr>
          <a:xfrm>
            <a:off x="6610723" y="1691680"/>
            <a:ext cx="246221" cy="1296144"/>
            <a:chOff x="2491457" y="78855"/>
            <a:chExt cx="246219" cy="1296144"/>
          </a:xfrm>
        </p:grpSpPr>
        <p:sp>
          <p:nvSpPr>
            <p:cNvPr id="44" name="CasellaDiTesto 43"/>
            <p:cNvSpPr txBox="1"/>
            <p:nvPr/>
          </p:nvSpPr>
          <p:spPr>
            <a:xfrm rot="16200000">
              <a:off x="1966495" y="603817"/>
              <a:ext cx="1296144" cy="24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RT-PCR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ttangolo 44"/>
            <p:cNvSpPr/>
            <p:nvPr/>
          </p:nvSpPr>
          <p:spPr>
            <a:xfrm>
              <a:off x="2582746" y="1052913"/>
              <a:ext cx="71999" cy="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Gruppo 45"/>
          <p:cNvGrpSpPr/>
          <p:nvPr/>
        </p:nvGrpSpPr>
        <p:grpSpPr>
          <a:xfrm>
            <a:off x="44624" y="3117553"/>
            <a:ext cx="246221" cy="1180702"/>
            <a:chOff x="27514" y="188639"/>
            <a:chExt cx="246220" cy="1296144"/>
          </a:xfrm>
        </p:grpSpPr>
        <p:sp>
          <p:nvSpPr>
            <p:cNvPr id="47" name="CasellaDiTesto 46"/>
            <p:cNvSpPr txBox="1"/>
            <p:nvPr/>
          </p:nvSpPr>
          <p:spPr>
            <a:xfrm rot="16200000">
              <a:off x="-497448" y="713601"/>
              <a:ext cx="1296144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RNA-</a:t>
              </a:r>
              <a:r>
                <a:rPr lang="it-IT" sz="1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Connettore 1 47"/>
            <p:cNvCxnSpPr/>
            <p:nvPr/>
          </p:nvCxnSpPr>
          <p:spPr>
            <a:xfrm flipV="1">
              <a:off x="150624" y="1184742"/>
              <a:ext cx="0" cy="197599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po 48"/>
          <p:cNvGrpSpPr/>
          <p:nvPr/>
        </p:nvGrpSpPr>
        <p:grpSpPr>
          <a:xfrm>
            <a:off x="6610723" y="3059832"/>
            <a:ext cx="246221" cy="1296144"/>
            <a:chOff x="2491457" y="78855"/>
            <a:chExt cx="246219" cy="1296144"/>
          </a:xfrm>
        </p:grpSpPr>
        <p:sp>
          <p:nvSpPr>
            <p:cNvPr id="50" name="CasellaDiTesto 49"/>
            <p:cNvSpPr txBox="1"/>
            <p:nvPr/>
          </p:nvSpPr>
          <p:spPr>
            <a:xfrm rot="16200000">
              <a:off x="1966495" y="603817"/>
              <a:ext cx="1296144" cy="24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RT-PCR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ttangolo 50"/>
            <p:cNvSpPr/>
            <p:nvPr/>
          </p:nvSpPr>
          <p:spPr>
            <a:xfrm>
              <a:off x="2582746" y="1052913"/>
              <a:ext cx="71999" cy="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Gruppo 51"/>
          <p:cNvGrpSpPr/>
          <p:nvPr/>
        </p:nvGrpSpPr>
        <p:grpSpPr>
          <a:xfrm>
            <a:off x="44624" y="4629721"/>
            <a:ext cx="246221" cy="1180702"/>
            <a:chOff x="27514" y="188639"/>
            <a:chExt cx="246220" cy="1296144"/>
          </a:xfrm>
        </p:grpSpPr>
        <p:sp>
          <p:nvSpPr>
            <p:cNvPr id="53" name="CasellaDiTesto 52"/>
            <p:cNvSpPr txBox="1"/>
            <p:nvPr/>
          </p:nvSpPr>
          <p:spPr>
            <a:xfrm rot="16200000">
              <a:off x="-497448" y="713601"/>
              <a:ext cx="1296144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RNA-</a:t>
              </a:r>
              <a:r>
                <a:rPr lang="it-IT" sz="1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4" name="Connettore 1 53"/>
            <p:cNvCxnSpPr/>
            <p:nvPr/>
          </p:nvCxnSpPr>
          <p:spPr>
            <a:xfrm flipV="1">
              <a:off x="150624" y="1184742"/>
              <a:ext cx="0" cy="197599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uppo 54"/>
          <p:cNvGrpSpPr/>
          <p:nvPr/>
        </p:nvGrpSpPr>
        <p:grpSpPr>
          <a:xfrm>
            <a:off x="6610723" y="4572000"/>
            <a:ext cx="246221" cy="1296144"/>
            <a:chOff x="2491457" y="78855"/>
            <a:chExt cx="246219" cy="1296144"/>
          </a:xfrm>
        </p:grpSpPr>
        <p:sp>
          <p:nvSpPr>
            <p:cNvPr id="56" name="CasellaDiTesto 55"/>
            <p:cNvSpPr txBox="1"/>
            <p:nvPr/>
          </p:nvSpPr>
          <p:spPr>
            <a:xfrm rot="16200000">
              <a:off x="1966495" y="603817"/>
              <a:ext cx="1296144" cy="24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RT-PCR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ttangolo 56"/>
            <p:cNvSpPr/>
            <p:nvPr/>
          </p:nvSpPr>
          <p:spPr>
            <a:xfrm>
              <a:off x="2582746" y="1052913"/>
              <a:ext cx="71999" cy="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uppo 57"/>
          <p:cNvGrpSpPr/>
          <p:nvPr/>
        </p:nvGrpSpPr>
        <p:grpSpPr>
          <a:xfrm>
            <a:off x="44624" y="6069881"/>
            <a:ext cx="246221" cy="1180702"/>
            <a:chOff x="27514" y="188639"/>
            <a:chExt cx="246220" cy="1296144"/>
          </a:xfrm>
        </p:grpSpPr>
        <p:sp>
          <p:nvSpPr>
            <p:cNvPr id="59" name="CasellaDiTesto 58"/>
            <p:cNvSpPr txBox="1"/>
            <p:nvPr/>
          </p:nvSpPr>
          <p:spPr>
            <a:xfrm rot="16200000">
              <a:off x="-497448" y="713601"/>
              <a:ext cx="1296144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RNA-</a:t>
              </a:r>
              <a:r>
                <a:rPr lang="it-IT" sz="1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0" name="Connettore 1 59"/>
            <p:cNvCxnSpPr/>
            <p:nvPr/>
          </p:nvCxnSpPr>
          <p:spPr>
            <a:xfrm flipV="1">
              <a:off x="150624" y="1184742"/>
              <a:ext cx="0" cy="197599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po 60"/>
          <p:cNvGrpSpPr/>
          <p:nvPr/>
        </p:nvGrpSpPr>
        <p:grpSpPr>
          <a:xfrm>
            <a:off x="6610723" y="6012160"/>
            <a:ext cx="246221" cy="1296144"/>
            <a:chOff x="2491457" y="78855"/>
            <a:chExt cx="246219" cy="1296144"/>
          </a:xfrm>
        </p:grpSpPr>
        <p:sp>
          <p:nvSpPr>
            <p:cNvPr id="62" name="CasellaDiTesto 61"/>
            <p:cNvSpPr txBox="1"/>
            <p:nvPr/>
          </p:nvSpPr>
          <p:spPr>
            <a:xfrm rot="16200000">
              <a:off x="1966495" y="603817"/>
              <a:ext cx="1296144" cy="24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RT-PCR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ttangolo 62"/>
            <p:cNvSpPr/>
            <p:nvPr/>
          </p:nvSpPr>
          <p:spPr>
            <a:xfrm>
              <a:off x="2582746" y="1052913"/>
              <a:ext cx="71999" cy="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4" name="Gruppo 63"/>
          <p:cNvGrpSpPr/>
          <p:nvPr/>
        </p:nvGrpSpPr>
        <p:grpSpPr>
          <a:xfrm>
            <a:off x="44624" y="7582049"/>
            <a:ext cx="246221" cy="1180702"/>
            <a:chOff x="27514" y="188639"/>
            <a:chExt cx="246220" cy="1296144"/>
          </a:xfrm>
        </p:grpSpPr>
        <p:sp>
          <p:nvSpPr>
            <p:cNvPr id="65" name="CasellaDiTesto 64"/>
            <p:cNvSpPr txBox="1"/>
            <p:nvPr/>
          </p:nvSpPr>
          <p:spPr>
            <a:xfrm rot="16200000">
              <a:off x="-497448" y="713601"/>
              <a:ext cx="1296144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RNA-</a:t>
              </a:r>
              <a:r>
                <a:rPr lang="it-IT" sz="1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Seq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6" name="Connettore 1 65"/>
            <p:cNvCxnSpPr/>
            <p:nvPr/>
          </p:nvCxnSpPr>
          <p:spPr>
            <a:xfrm flipV="1">
              <a:off x="150624" y="1184742"/>
              <a:ext cx="0" cy="197599"/>
            </a:xfrm>
            <a:prstGeom prst="line">
              <a:avLst/>
            </a:prstGeom>
            <a:ln w="254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uppo 66"/>
          <p:cNvGrpSpPr/>
          <p:nvPr/>
        </p:nvGrpSpPr>
        <p:grpSpPr>
          <a:xfrm>
            <a:off x="6610723" y="7524328"/>
            <a:ext cx="246221" cy="1296144"/>
            <a:chOff x="2491457" y="78855"/>
            <a:chExt cx="246219" cy="1296144"/>
          </a:xfrm>
        </p:grpSpPr>
        <p:sp>
          <p:nvSpPr>
            <p:cNvPr id="68" name="CasellaDiTesto 67"/>
            <p:cNvSpPr txBox="1"/>
            <p:nvPr/>
          </p:nvSpPr>
          <p:spPr>
            <a:xfrm rot="16200000">
              <a:off x="1966495" y="603817"/>
              <a:ext cx="1296144" cy="246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RT-PCR</a:t>
              </a:r>
              <a:endParaRPr lang="it-IT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ttangolo 68"/>
            <p:cNvSpPr/>
            <p:nvPr/>
          </p:nvSpPr>
          <p:spPr>
            <a:xfrm>
              <a:off x="2582746" y="1052913"/>
              <a:ext cx="71999" cy="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2" name="CasellaDiTesto 71"/>
          <p:cNvSpPr txBox="1"/>
          <p:nvPr/>
        </p:nvSpPr>
        <p:spPr>
          <a:xfrm>
            <a:off x="586041" y="126299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CasellaDiTesto 72"/>
          <p:cNvSpPr txBox="1"/>
          <p:nvPr/>
        </p:nvSpPr>
        <p:spPr>
          <a:xfrm>
            <a:off x="1522145" y="126299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CasellaDiTesto 73"/>
          <p:cNvSpPr txBox="1"/>
          <p:nvPr/>
        </p:nvSpPr>
        <p:spPr>
          <a:xfrm>
            <a:off x="2822805" y="126299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CasellaDiTesto 74"/>
          <p:cNvSpPr txBox="1"/>
          <p:nvPr/>
        </p:nvSpPr>
        <p:spPr>
          <a:xfrm>
            <a:off x="3758909" y="126299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CasellaDiTesto 77"/>
          <p:cNvSpPr txBox="1"/>
          <p:nvPr/>
        </p:nvSpPr>
        <p:spPr>
          <a:xfrm>
            <a:off x="4925571" y="126299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CasellaDiTesto 78"/>
          <p:cNvSpPr txBox="1"/>
          <p:nvPr/>
        </p:nvSpPr>
        <p:spPr>
          <a:xfrm>
            <a:off x="5861675" y="126299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4" name="CasellaDiTesto 83"/>
          <p:cNvSpPr txBox="1"/>
          <p:nvPr/>
        </p:nvSpPr>
        <p:spPr>
          <a:xfrm>
            <a:off x="584684" y="278551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CasellaDiTesto 84"/>
          <p:cNvSpPr txBox="1"/>
          <p:nvPr/>
        </p:nvSpPr>
        <p:spPr>
          <a:xfrm>
            <a:off x="1520788" y="278551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CasellaDiTesto 95"/>
          <p:cNvSpPr txBox="1"/>
          <p:nvPr/>
        </p:nvSpPr>
        <p:spPr>
          <a:xfrm>
            <a:off x="2780928" y="2800252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CasellaDiTesto 96"/>
          <p:cNvSpPr txBox="1"/>
          <p:nvPr/>
        </p:nvSpPr>
        <p:spPr>
          <a:xfrm>
            <a:off x="3717032" y="2800252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CasellaDiTesto 97"/>
          <p:cNvSpPr txBox="1"/>
          <p:nvPr/>
        </p:nvSpPr>
        <p:spPr>
          <a:xfrm>
            <a:off x="4895788" y="42765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CasellaDiTesto 98"/>
          <p:cNvSpPr txBox="1"/>
          <p:nvPr/>
        </p:nvSpPr>
        <p:spPr>
          <a:xfrm>
            <a:off x="5831892" y="42765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CasellaDiTesto 99"/>
          <p:cNvSpPr txBox="1"/>
          <p:nvPr/>
        </p:nvSpPr>
        <p:spPr>
          <a:xfrm>
            <a:off x="2807556" y="42765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" name="CasellaDiTesto 100"/>
          <p:cNvSpPr txBox="1"/>
          <p:nvPr/>
        </p:nvSpPr>
        <p:spPr>
          <a:xfrm>
            <a:off x="3743660" y="42765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CasellaDiTesto 101"/>
          <p:cNvSpPr txBox="1"/>
          <p:nvPr/>
        </p:nvSpPr>
        <p:spPr>
          <a:xfrm>
            <a:off x="4877786" y="2803122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" name="CasellaDiTesto 102"/>
          <p:cNvSpPr txBox="1"/>
          <p:nvPr/>
        </p:nvSpPr>
        <p:spPr>
          <a:xfrm>
            <a:off x="5813890" y="2803122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CasellaDiTesto 103"/>
          <p:cNvSpPr txBox="1"/>
          <p:nvPr/>
        </p:nvSpPr>
        <p:spPr>
          <a:xfrm>
            <a:off x="575308" y="42765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CasellaDiTesto 104"/>
          <p:cNvSpPr txBox="1"/>
          <p:nvPr/>
        </p:nvSpPr>
        <p:spPr>
          <a:xfrm>
            <a:off x="1511412" y="42765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3" name="Gruppo 112"/>
          <p:cNvGrpSpPr/>
          <p:nvPr/>
        </p:nvGrpSpPr>
        <p:grpSpPr>
          <a:xfrm>
            <a:off x="5581169" y="30133"/>
            <a:ext cx="712554" cy="367844"/>
            <a:chOff x="1204278" y="7040"/>
            <a:chExt cx="712554" cy="367844"/>
          </a:xfrm>
        </p:grpSpPr>
        <p:sp>
          <p:nvSpPr>
            <p:cNvPr id="114" name="Rettangolo 113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Rettangolo 114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CasellaDiTesto 115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CasellaDiTesto 116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3" name="Gruppo 122"/>
          <p:cNvGrpSpPr/>
          <p:nvPr/>
        </p:nvGrpSpPr>
        <p:grpSpPr>
          <a:xfrm>
            <a:off x="1241639" y="29379"/>
            <a:ext cx="712554" cy="367844"/>
            <a:chOff x="1204278" y="7040"/>
            <a:chExt cx="712554" cy="367844"/>
          </a:xfrm>
        </p:grpSpPr>
        <p:sp>
          <p:nvSpPr>
            <p:cNvPr id="124" name="Rettangolo 123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Rettangolo 124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CasellaDiTesto 125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CasellaDiTesto 126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8" name="Gruppo 127"/>
          <p:cNvGrpSpPr/>
          <p:nvPr/>
        </p:nvGrpSpPr>
        <p:grpSpPr>
          <a:xfrm>
            <a:off x="3406395" y="29379"/>
            <a:ext cx="712554" cy="367844"/>
            <a:chOff x="1204278" y="7040"/>
            <a:chExt cx="712554" cy="367844"/>
          </a:xfrm>
        </p:grpSpPr>
        <p:sp>
          <p:nvSpPr>
            <p:cNvPr id="129" name="Rettangolo 128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0" name="Rettangolo 129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1" name="CasellaDiTesto 130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CasellaDiTesto 131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8" name="Gruppo 137"/>
          <p:cNvGrpSpPr/>
          <p:nvPr/>
        </p:nvGrpSpPr>
        <p:grpSpPr>
          <a:xfrm>
            <a:off x="1240282" y="1647724"/>
            <a:ext cx="712554" cy="367844"/>
            <a:chOff x="1204278" y="7040"/>
            <a:chExt cx="712554" cy="367844"/>
          </a:xfrm>
        </p:grpSpPr>
        <p:sp>
          <p:nvSpPr>
            <p:cNvPr id="139" name="Rettangolo 138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0" name="Rettangolo 139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1" name="CasellaDiTesto 140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CasellaDiTesto 141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3" name="Gruppo 162"/>
          <p:cNvGrpSpPr/>
          <p:nvPr/>
        </p:nvGrpSpPr>
        <p:grpSpPr>
          <a:xfrm>
            <a:off x="5533384" y="1578586"/>
            <a:ext cx="712554" cy="367844"/>
            <a:chOff x="1204278" y="7040"/>
            <a:chExt cx="712554" cy="367844"/>
          </a:xfrm>
        </p:grpSpPr>
        <p:sp>
          <p:nvSpPr>
            <p:cNvPr id="164" name="Rettangolo 163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Rettangolo 164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6" name="CasellaDiTesto 165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CasellaDiTesto 166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8" name="Gruppo 167"/>
          <p:cNvGrpSpPr/>
          <p:nvPr/>
        </p:nvGrpSpPr>
        <p:grpSpPr>
          <a:xfrm>
            <a:off x="3436526" y="1575716"/>
            <a:ext cx="712554" cy="367844"/>
            <a:chOff x="1204278" y="7040"/>
            <a:chExt cx="712554" cy="367844"/>
          </a:xfrm>
        </p:grpSpPr>
        <p:sp>
          <p:nvSpPr>
            <p:cNvPr id="169" name="Rettangolo 168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0" name="Rettangolo 169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1" name="CasellaDiTesto 170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CasellaDiTesto 171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8" name="Gruppo 177"/>
          <p:cNvGrpSpPr/>
          <p:nvPr/>
        </p:nvGrpSpPr>
        <p:grpSpPr>
          <a:xfrm>
            <a:off x="5551386" y="3124036"/>
            <a:ext cx="712554" cy="367844"/>
            <a:chOff x="1204278" y="7040"/>
            <a:chExt cx="712554" cy="367844"/>
          </a:xfrm>
        </p:grpSpPr>
        <p:sp>
          <p:nvSpPr>
            <p:cNvPr id="179" name="Rettangolo 178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0" name="Rettangolo 179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1" name="CasellaDiTesto 180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CasellaDiTesto 181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3" name="Gruppo 182"/>
          <p:cNvGrpSpPr/>
          <p:nvPr/>
        </p:nvGrpSpPr>
        <p:grpSpPr>
          <a:xfrm>
            <a:off x="3463154" y="3124036"/>
            <a:ext cx="712554" cy="367844"/>
            <a:chOff x="1204278" y="7040"/>
            <a:chExt cx="712554" cy="367844"/>
          </a:xfrm>
        </p:grpSpPr>
        <p:sp>
          <p:nvSpPr>
            <p:cNvPr id="184" name="Rettangolo 183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Rettangolo 184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6" name="CasellaDiTesto 185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CasellaDiTesto 186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8" name="Gruppo 187"/>
          <p:cNvGrpSpPr/>
          <p:nvPr/>
        </p:nvGrpSpPr>
        <p:grpSpPr>
          <a:xfrm>
            <a:off x="1155135" y="3124036"/>
            <a:ext cx="712554" cy="367844"/>
            <a:chOff x="1204278" y="7040"/>
            <a:chExt cx="712554" cy="367844"/>
          </a:xfrm>
        </p:grpSpPr>
        <p:sp>
          <p:nvSpPr>
            <p:cNvPr id="189" name="Rettangolo 188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Rettangolo 189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CasellaDiTesto 190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CasellaDiTesto 191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3" name="CasellaDiTesto 192"/>
          <p:cNvSpPr txBox="1"/>
          <p:nvPr/>
        </p:nvSpPr>
        <p:spPr>
          <a:xfrm>
            <a:off x="54003" y="25259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CasellaDiTesto 193"/>
          <p:cNvSpPr txBox="1"/>
          <p:nvPr/>
        </p:nvSpPr>
        <p:spPr>
          <a:xfrm>
            <a:off x="2276872" y="25259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95" name="CasellaDiTesto 194"/>
          <p:cNvSpPr txBox="1"/>
          <p:nvPr/>
        </p:nvSpPr>
        <p:spPr>
          <a:xfrm>
            <a:off x="4442339" y="25259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96" name="CasellaDiTesto 195"/>
          <p:cNvSpPr txBox="1"/>
          <p:nvPr/>
        </p:nvSpPr>
        <p:spPr>
          <a:xfrm>
            <a:off x="54003" y="1434444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97" name="CasellaDiTesto 196"/>
          <p:cNvSpPr txBox="1"/>
          <p:nvPr/>
        </p:nvSpPr>
        <p:spPr>
          <a:xfrm>
            <a:off x="2276872" y="1434444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98" name="CasellaDiTesto 197"/>
          <p:cNvSpPr txBox="1"/>
          <p:nvPr/>
        </p:nvSpPr>
        <p:spPr>
          <a:xfrm>
            <a:off x="4442339" y="1434444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99" name="CasellaDiTesto 198"/>
          <p:cNvSpPr txBox="1"/>
          <p:nvPr/>
        </p:nvSpPr>
        <p:spPr>
          <a:xfrm>
            <a:off x="54003" y="3046203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00" name="CasellaDiTesto 199"/>
          <p:cNvSpPr txBox="1"/>
          <p:nvPr/>
        </p:nvSpPr>
        <p:spPr>
          <a:xfrm>
            <a:off x="2276872" y="3046203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201" name="CasellaDiTesto 200"/>
          <p:cNvSpPr txBox="1"/>
          <p:nvPr/>
        </p:nvSpPr>
        <p:spPr>
          <a:xfrm flipH="1">
            <a:off x="4491145" y="3046203"/>
            <a:ext cx="30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202" name="CasellaDiTesto 201"/>
          <p:cNvSpPr txBox="1"/>
          <p:nvPr/>
        </p:nvSpPr>
        <p:spPr>
          <a:xfrm>
            <a:off x="54003" y="4545944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203" name="CasellaDiTesto 202"/>
          <p:cNvSpPr txBox="1"/>
          <p:nvPr/>
        </p:nvSpPr>
        <p:spPr>
          <a:xfrm>
            <a:off x="2276872" y="4545944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204" name="CasellaDiTesto 203"/>
          <p:cNvSpPr txBox="1"/>
          <p:nvPr/>
        </p:nvSpPr>
        <p:spPr>
          <a:xfrm>
            <a:off x="4442339" y="4545944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205" name="CasellaDiTesto 204"/>
          <p:cNvSpPr txBox="1"/>
          <p:nvPr/>
        </p:nvSpPr>
        <p:spPr>
          <a:xfrm>
            <a:off x="54003" y="5971115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06" name="CasellaDiTesto 205"/>
          <p:cNvSpPr txBox="1"/>
          <p:nvPr/>
        </p:nvSpPr>
        <p:spPr>
          <a:xfrm>
            <a:off x="2276872" y="5971115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07" name="CasellaDiTesto 206"/>
          <p:cNvSpPr txBox="1"/>
          <p:nvPr/>
        </p:nvSpPr>
        <p:spPr>
          <a:xfrm>
            <a:off x="4442339" y="5971115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CasellaDiTesto 207"/>
          <p:cNvSpPr txBox="1"/>
          <p:nvPr/>
        </p:nvSpPr>
        <p:spPr>
          <a:xfrm>
            <a:off x="54003" y="7510002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209" name="CasellaDiTesto 208"/>
          <p:cNvSpPr txBox="1"/>
          <p:nvPr/>
        </p:nvSpPr>
        <p:spPr>
          <a:xfrm>
            <a:off x="2276872" y="7510002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" name="CasellaDiTesto 209"/>
          <p:cNvSpPr txBox="1"/>
          <p:nvPr/>
        </p:nvSpPr>
        <p:spPr>
          <a:xfrm>
            <a:off x="4442339" y="7510002"/>
            <a:ext cx="267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" name="CasellaDiTesto 211"/>
          <p:cNvSpPr txBox="1"/>
          <p:nvPr/>
        </p:nvSpPr>
        <p:spPr>
          <a:xfrm>
            <a:off x="845955" y="196873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CasellaDiTesto 212"/>
          <p:cNvSpPr txBox="1"/>
          <p:nvPr/>
        </p:nvSpPr>
        <p:spPr>
          <a:xfrm>
            <a:off x="3074833" y="887882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" name="CasellaDiTesto 213"/>
          <p:cNvSpPr txBox="1"/>
          <p:nvPr/>
        </p:nvSpPr>
        <p:spPr>
          <a:xfrm>
            <a:off x="3980628" y="798000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CasellaDiTesto 215"/>
          <p:cNvSpPr txBox="1"/>
          <p:nvPr/>
        </p:nvSpPr>
        <p:spPr>
          <a:xfrm>
            <a:off x="5192800" y="186223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9" name="CasellaDiTesto 218"/>
          <p:cNvSpPr txBox="1"/>
          <p:nvPr/>
        </p:nvSpPr>
        <p:spPr>
          <a:xfrm>
            <a:off x="859228" y="1949075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" name="CasellaDiTesto 234"/>
          <p:cNvSpPr txBox="1"/>
          <p:nvPr/>
        </p:nvSpPr>
        <p:spPr>
          <a:xfrm>
            <a:off x="2780928" y="2021083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6" name="CasellaDiTesto 235"/>
          <p:cNvSpPr txBox="1"/>
          <p:nvPr/>
        </p:nvSpPr>
        <p:spPr>
          <a:xfrm>
            <a:off x="3068960" y="1575716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7" name="CasellaDiTesto 236"/>
          <p:cNvSpPr txBox="1"/>
          <p:nvPr/>
        </p:nvSpPr>
        <p:spPr>
          <a:xfrm>
            <a:off x="4899731" y="2323019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8" name="CasellaDiTesto 237"/>
          <p:cNvSpPr txBox="1"/>
          <p:nvPr/>
        </p:nvSpPr>
        <p:spPr>
          <a:xfrm>
            <a:off x="5195078" y="2234462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9" name="CasellaDiTesto 238"/>
          <p:cNvSpPr txBox="1"/>
          <p:nvPr/>
        </p:nvSpPr>
        <p:spPr>
          <a:xfrm>
            <a:off x="884632" y="3635896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0" name="CasellaDiTesto 239"/>
          <p:cNvSpPr txBox="1"/>
          <p:nvPr/>
        </p:nvSpPr>
        <p:spPr>
          <a:xfrm>
            <a:off x="1727436" y="3255530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1" name="CasellaDiTesto 240"/>
          <p:cNvSpPr txBox="1"/>
          <p:nvPr/>
        </p:nvSpPr>
        <p:spPr>
          <a:xfrm>
            <a:off x="3095588" y="3408057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2" name="CasellaDiTesto 241"/>
          <p:cNvSpPr txBox="1"/>
          <p:nvPr/>
        </p:nvSpPr>
        <p:spPr>
          <a:xfrm>
            <a:off x="4925048" y="3634930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3" name="CasellaDiTesto 242"/>
          <p:cNvSpPr txBox="1"/>
          <p:nvPr/>
        </p:nvSpPr>
        <p:spPr>
          <a:xfrm>
            <a:off x="5255828" y="3106298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4" name="CasellaDiTesto 243"/>
          <p:cNvSpPr txBox="1"/>
          <p:nvPr/>
        </p:nvSpPr>
        <p:spPr>
          <a:xfrm>
            <a:off x="6069861" y="3888149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5" name="Grafico 2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272586"/>
              </p:ext>
            </p:extLst>
          </p:nvPr>
        </p:nvGraphicFramePr>
        <p:xfrm>
          <a:off x="262005" y="4588844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46" name="CasellaDiTesto 245"/>
          <p:cNvSpPr txBox="1"/>
          <p:nvPr/>
        </p:nvSpPr>
        <p:spPr>
          <a:xfrm>
            <a:off x="568039" y="581451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CasellaDiTesto 246"/>
          <p:cNvSpPr txBox="1"/>
          <p:nvPr/>
        </p:nvSpPr>
        <p:spPr>
          <a:xfrm>
            <a:off x="1504143" y="581451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8" name="Gruppo 247"/>
          <p:cNvGrpSpPr/>
          <p:nvPr/>
        </p:nvGrpSpPr>
        <p:grpSpPr>
          <a:xfrm>
            <a:off x="1147866" y="4618223"/>
            <a:ext cx="712554" cy="367844"/>
            <a:chOff x="1204278" y="7040"/>
            <a:chExt cx="712554" cy="367844"/>
          </a:xfrm>
        </p:grpSpPr>
        <p:sp>
          <p:nvSpPr>
            <p:cNvPr id="249" name="Rettangolo 248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0" name="Rettangolo 249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1" name="CasellaDiTesto 250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CasellaDiTesto 251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3" name="CasellaDiTesto 252"/>
          <p:cNvSpPr txBox="1"/>
          <p:nvPr/>
        </p:nvSpPr>
        <p:spPr>
          <a:xfrm>
            <a:off x="878314" y="4932777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4" name="Grafico 2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179587"/>
              </p:ext>
            </p:extLst>
          </p:nvPr>
        </p:nvGraphicFramePr>
        <p:xfrm>
          <a:off x="2464018" y="4572000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255" name="CasellaDiTesto 254"/>
          <p:cNvSpPr txBox="1"/>
          <p:nvPr/>
        </p:nvSpPr>
        <p:spPr>
          <a:xfrm>
            <a:off x="2770052" y="581451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" name="CasellaDiTesto 255"/>
          <p:cNvSpPr txBox="1"/>
          <p:nvPr/>
        </p:nvSpPr>
        <p:spPr>
          <a:xfrm>
            <a:off x="3706156" y="581451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7" name="Gruppo 256"/>
          <p:cNvGrpSpPr/>
          <p:nvPr/>
        </p:nvGrpSpPr>
        <p:grpSpPr>
          <a:xfrm>
            <a:off x="3349879" y="4581495"/>
            <a:ext cx="712554" cy="367844"/>
            <a:chOff x="1204278" y="7040"/>
            <a:chExt cx="712554" cy="367844"/>
          </a:xfrm>
        </p:grpSpPr>
        <p:sp>
          <p:nvSpPr>
            <p:cNvPr id="258" name="Rettangolo 257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9" name="Rettangolo 258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0" name="CasellaDiTesto 259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1" name="CasellaDiTesto 260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2" name="CasellaDiTesto 261"/>
          <p:cNvSpPr txBox="1"/>
          <p:nvPr/>
        </p:nvSpPr>
        <p:spPr>
          <a:xfrm>
            <a:off x="3080327" y="4712989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3" name="Grafico 2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068067"/>
              </p:ext>
            </p:extLst>
          </p:nvPr>
        </p:nvGraphicFramePr>
        <p:xfrm>
          <a:off x="4653136" y="4563730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64" name="CasellaDiTesto 263"/>
          <p:cNvSpPr txBox="1"/>
          <p:nvPr/>
        </p:nvSpPr>
        <p:spPr>
          <a:xfrm>
            <a:off x="4969803" y="581451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5" name="CasellaDiTesto 264"/>
          <p:cNvSpPr txBox="1"/>
          <p:nvPr/>
        </p:nvSpPr>
        <p:spPr>
          <a:xfrm>
            <a:off x="5905907" y="581451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66" name="Gruppo 265"/>
          <p:cNvGrpSpPr/>
          <p:nvPr/>
        </p:nvGrpSpPr>
        <p:grpSpPr>
          <a:xfrm>
            <a:off x="5538997" y="4663790"/>
            <a:ext cx="712554" cy="367844"/>
            <a:chOff x="1204278" y="7040"/>
            <a:chExt cx="712554" cy="367844"/>
          </a:xfrm>
        </p:grpSpPr>
        <p:sp>
          <p:nvSpPr>
            <p:cNvPr id="267" name="Rettangolo 266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8" name="Rettangolo 267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9" name="CasellaDiTesto 268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0" name="CasellaDiTesto 269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1" name="CasellaDiTesto 270"/>
          <p:cNvSpPr txBox="1"/>
          <p:nvPr/>
        </p:nvSpPr>
        <p:spPr>
          <a:xfrm>
            <a:off x="5247202" y="4602235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72" name="Grafico 27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360039"/>
              </p:ext>
            </p:extLst>
          </p:nvPr>
        </p:nvGraphicFramePr>
        <p:xfrm>
          <a:off x="262005" y="6092203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pSp>
        <p:nvGrpSpPr>
          <p:cNvPr id="273" name="Gruppo 272"/>
          <p:cNvGrpSpPr/>
          <p:nvPr/>
        </p:nvGrpSpPr>
        <p:grpSpPr>
          <a:xfrm>
            <a:off x="1204278" y="6000317"/>
            <a:ext cx="712554" cy="367844"/>
            <a:chOff x="1204278" y="7040"/>
            <a:chExt cx="712554" cy="367844"/>
          </a:xfrm>
        </p:grpSpPr>
        <p:sp>
          <p:nvSpPr>
            <p:cNvPr id="274" name="Rettangolo 273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5" name="Rettangolo 274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6" name="CasellaDiTesto 275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CasellaDiTesto 276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8" name="CasellaDiTesto 277"/>
          <p:cNvSpPr txBox="1"/>
          <p:nvPr/>
        </p:nvSpPr>
        <p:spPr>
          <a:xfrm>
            <a:off x="558919" y="6012160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9" name="CasellaDiTesto 278"/>
          <p:cNvSpPr txBox="1"/>
          <p:nvPr/>
        </p:nvSpPr>
        <p:spPr>
          <a:xfrm>
            <a:off x="868896" y="6183124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0" name="CasellaDiTesto 279"/>
          <p:cNvSpPr txBox="1"/>
          <p:nvPr/>
        </p:nvSpPr>
        <p:spPr>
          <a:xfrm>
            <a:off x="1783055" y="6067084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1" name="CasellaDiTesto 280"/>
          <p:cNvSpPr txBox="1"/>
          <p:nvPr/>
        </p:nvSpPr>
        <p:spPr>
          <a:xfrm>
            <a:off x="1484784" y="7092280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2" name="Grafico 28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2997662"/>
              </p:ext>
            </p:extLst>
          </p:nvPr>
        </p:nvGraphicFramePr>
        <p:xfrm>
          <a:off x="2492896" y="6093150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283" name="CasellaDiTesto 282"/>
          <p:cNvSpPr txBox="1"/>
          <p:nvPr/>
        </p:nvSpPr>
        <p:spPr>
          <a:xfrm>
            <a:off x="2847188" y="730080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4" name="CasellaDiTesto 283"/>
          <p:cNvSpPr txBox="1"/>
          <p:nvPr/>
        </p:nvSpPr>
        <p:spPr>
          <a:xfrm>
            <a:off x="3783292" y="730080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5" name="Gruppo 284"/>
          <p:cNvGrpSpPr/>
          <p:nvPr/>
        </p:nvGrpSpPr>
        <p:grpSpPr>
          <a:xfrm>
            <a:off x="3430778" y="6102645"/>
            <a:ext cx="712554" cy="367844"/>
            <a:chOff x="1204278" y="7040"/>
            <a:chExt cx="712554" cy="367844"/>
          </a:xfrm>
        </p:grpSpPr>
        <p:sp>
          <p:nvSpPr>
            <p:cNvPr id="286" name="Rettangolo 285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Rettangolo 286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CasellaDiTesto 287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9" name="CasellaDiTesto 288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0" name="CasellaDiTesto 289"/>
          <p:cNvSpPr txBox="1"/>
          <p:nvPr/>
        </p:nvSpPr>
        <p:spPr>
          <a:xfrm>
            <a:off x="3085157" y="6183109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91" name="Grafico 29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954079"/>
              </p:ext>
            </p:extLst>
          </p:nvPr>
        </p:nvGraphicFramePr>
        <p:xfrm>
          <a:off x="4654493" y="6090038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292" name="CasellaDiTesto 291"/>
          <p:cNvSpPr txBox="1"/>
          <p:nvPr/>
        </p:nvSpPr>
        <p:spPr>
          <a:xfrm>
            <a:off x="4960527" y="730080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3" name="CasellaDiTesto 292"/>
          <p:cNvSpPr txBox="1"/>
          <p:nvPr/>
        </p:nvSpPr>
        <p:spPr>
          <a:xfrm>
            <a:off x="5896631" y="730080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94" name="Gruppo 293"/>
          <p:cNvGrpSpPr/>
          <p:nvPr/>
        </p:nvGrpSpPr>
        <p:grpSpPr>
          <a:xfrm>
            <a:off x="5540354" y="6046082"/>
            <a:ext cx="712554" cy="367844"/>
            <a:chOff x="1204278" y="7040"/>
            <a:chExt cx="712554" cy="367844"/>
          </a:xfrm>
        </p:grpSpPr>
        <p:sp>
          <p:nvSpPr>
            <p:cNvPr id="295" name="Rettangolo 294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Rettangolo 295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CasellaDiTesto 296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8" name="CasellaDiTesto 297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9" name="CasellaDiTesto 298"/>
          <p:cNvSpPr txBox="1"/>
          <p:nvPr/>
        </p:nvSpPr>
        <p:spPr>
          <a:xfrm>
            <a:off x="5255874" y="6244368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0" name="CasellaDiTesto 299"/>
          <p:cNvSpPr txBox="1"/>
          <p:nvPr/>
        </p:nvSpPr>
        <p:spPr>
          <a:xfrm>
            <a:off x="5875828" y="6929015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1" name="Grafico 30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466970"/>
              </p:ext>
            </p:extLst>
          </p:nvPr>
        </p:nvGraphicFramePr>
        <p:xfrm>
          <a:off x="260648" y="7550206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302" name="CasellaDiTesto 301"/>
          <p:cNvSpPr txBox="1"/>
          <p:nvPr/>
        </p:nvSpPr>
        <p:spPr>
          <a:xfrm>
            <a:off x="614940" y="88056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3" name="CasellaDiTesto 302"/>
          <p:cNvSpPr txBox="1"/>
          <p:nvPr/>
        </p:nvSpPr>
        <p:spPr>
          <a:xfrm>
            <a:off x="1551044" y="88056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4" name="Gruppo 303"/>
          <p:cNvGrpSpPr/>
          <p:nvPr/>
        </p:nvGrpSpPr>
        <p:grpSpPr>
          <a:xfrm>
            <a:off x="1198530" y="8340190"/>
            <a:ext cx="712554" cy="367844"/>
            <a:chOff x="1204278" y="7040"/>
            <a:chExt cx="712554" cy="367844"/>
          </a:xfrm>
        </p:grpSpPr>
        <p:sp>
          <p:nvSpPr>
            <p:cNvPr id="305" name="Rettangolo 304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Rettangolo 305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CasellaDiTesto 306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8" name="CasellaDiTesto 307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9" name="CasellaDiTesto 308"/>
          <p:cNvSpPr txBox="1"/>
          <p:nvPr/>
        </p:nvSpPr>
        <p:spPr>
          <a:xfrm>
            <a:off x="874854" y="8317175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0" name="Grafico 3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5269964"/>
              </p:ext>
            </p:extLst>
          </p:nvPr>
        </p:nvGraphicFramePr>
        <p:xfrm>
          <a:off x="2440247" y="7540550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311" name="Grafico 3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1142251"/>
              </p:ext>
            </p:extLst>
          </p:nvPr>
        </p:nvGraphicFramePr>
        <p:xfrm>
          <a:off x="4654493" y="7540550"/>
          <a:ext cx="2086875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312" name="CasellaDiTesto 311"/>
          <p:cNvSpPr txBox="1"/>
          <p:nvPr/>
        </p:nvSpPr>
        <p:spPr>
          <a:xfrm>
            <a:off x="5050537" y="88056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3" name="CasellaDiTesto 312"/>
          <p:cNvSpPr txBox="1"/>
          <p:nvPr/>
        </p:nvSpPr>
        <p:spPr>
          <a:xfrm>
            <a:off x="5986641" y="88056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4" name="CasellaDiTesto 313"/>
          <p:cNvSpPr txBox="1"/>
          <p:nvPr/>
        </p:nvSpPr>
        <p:spPr>
          <a:xfrm>
            <a:off x="2746281" y="88056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5" name="CasellaDiTesto 314"/>
          <p:cNvSpPr txBox="1"/>
          <p:nvPr/>
        </p:nvSpPr>
        <p:spPr>
          <a:xfrm>
            <a:off x="3682385" y="8805664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6" name="Gruppo 315"/>
          <p:cNvGrpSpPr/>
          <p:nvPr/>
        </p:nvGrpSpPr>
        <p:grpSpPr>
          <a:xfrm>
            <a:off x="5634127" y="8360690"/>
            <a:ext cx="712554" cy="367844"/>
            <a:chOff x="1204278" y="7040"/>
            <a:chExt cx="712554" cy="367844"/>
          </a:xfrm>
        </p:grpSpPr>
        <p:sp>
          <p:nvSpPr>
            <p:cNvPr id="317" name="Rettangolo 316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Rettangolo 317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CasellaDiTesto 318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CasellaDiTesto 319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1" name="Gruppo 320"/>
          <p:cNvGrpSpPr/>
          <p:nvPr/>
        </p:nvGrpSpPr>
        <p:grpSpPr>
          <a:xfrm>
            <a:off x="3326108" y="8360690"/>
            <a:ext cx="712554" cy="367844"/>
            <a:chOff x="1204278" y="7040"/>
            <a:chExt cx="712554" cy="367844"/>
          </a:xfrm>
        </p:grpSpPr>
        <p:sp>
          <p:nvSpPr>
            <p:cNvPr id="322" name="Rettangolo 321"/>
            <p:cNvSpPr/>
            <p:nvPr/>
          </p:nvSpPr>
          <p:spPr>
            <a:xfrm>
              <a:off x="1204278" y="88634"/>
              <a:ext cx="72000" cy="72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Rettangolo 322"/>
            <p:cNvSpPr/>
            <p:nvPr/>
          </p:nvSpPr>
          <p:spPr>
            <a:xfrm>
              <a:off x="1204278" y="241034"/>
              <a:ext cx="72000" cy="7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CasellaDiTesto 323"/>
            <p:cNvSpPr txBox="1"/>
            <p:nvPr/>
          </p:nvSpPr>
          <p:spPr>
            <a:xfrm>
              <a:off x="1268760" y="70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FO36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5" name="CasellaDiTesto 324"/>
            <p:cNvSpPr txBox="1"/>
            <p:nvPr/>
          </p:nvSpPr>
          <p:spPr>
            <a:xfrm>
              <a:off x="1268760" y="159440"/>
              <a:ext cx="6480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FO40</a:t>
              </a:r>
              <a:endParaRPr lang="en-GB" sz="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8" name="CasellaDiTesto 327"/>
          <p:cNvSpPr txBox="1"/>
          <p:nvPr/>
        </p:nvSpPr>
        <p:spPr>
          <a:xfrm>
            <a:off x="4928466" y="8343813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9" name="CasellaDiTesto 328"/>
          <p:cNvSpPr txBox="1"/>
          <p:nvPr/>
        </p:nvSpPr>
        <p:spPr>
          <a:xfrm>
            <a:off x="5266561" y="8595551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0" name="CasellaDiTesto 329"/>
          <p:cNvSpPr txBox="1"/>
          <p:nvPr/>
        </p:nvSpPr>
        <p:spPr>
          <a:xfrm>
            <a:off x="5876301" y="8061398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1" name="CasellaDiTesto 330"/>
          <p:cNvSpPr txBox="1"/>
          <p:nvPr/>
        </p:nvSpPr>
        <p:spPr>
          <a:xfrm>
            <a:off x="6181291" y="8167165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2" name="CasellaDiTesto 331"/>
          <p:cNvSpPr txBox="1"/>
          <p:nvPr/>
        </p:nvSpPr>
        <p:spPr>
          <a:xfrm>
            <a:off x="2768226" y="8311478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3" name="CasellaDiTesto 332"/>
          <p:cNvSpPr txBox="1"/>
          <p:nvPr/>
        </p:nvSpPr>
        <p:spPr>
          <a:xfrm>
            <a:off x="3056258" y="8595551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4" name="CasellaDiTesto 333"/>
          <p:cNvSpPr txBox="1"/>
          <p:nvPr/>
        </p:nvSpPr>
        <p:spPr>
          <a:xfrm>
            <a:off x="3610377" y="8091495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5" name="CasellaDiTesto 334"/>
          <p:cNvSpPr txBox="1"/>
          <p:nvPr/>
        </p:nvSpPr>
        <p:spPr>
          <a:xfrm>
            <a:off x="3913039" y="8152470"/>
            <a:ext cx="2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it-I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6" name="CasellaDiTesto 335"/>
          <p:cNvSpPr txBox="1"/>
          <p:nvPr/>
        </p:nvSpPr>
        <p:spPr>
          <a:xfrm>
            <a:off x="620688" y="730080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7" name="CasellaDiTesto 336"/>
          <p:cNvSpPr txBox="1"/>
          <p:nvPr/>
        </p:nvSpPr>
        <p:spPr>
          <a:xfrm>
            <a:off x="1556792" y="7300809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 </a:t>
            </a:r>
            <a:r>
              <a:rPr lang="it-IT" sz="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hpi</a:t>
            </a:r>
            <a:endParaRPr lang="en-GB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74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172</Words>
  <Application>Microsoft Office PowerPoint</Application>
  <PresentationFormat>Presentazione su schermo (4:3)</PresentationFormat>
  <Paragraphs>136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Admin</dc:creator>
  <cp:lastModifiedBy>Admin</cp:lastModifiedBy>
  <cp:revision>31</cp:revision>
  <dcterms:created xsi:type="dcterms:W3CDTF">2014-12-17T01:39:08Z</dcterms:created>
  <dcterms:modified xsi:type="dcterms:W3CDTF">2015-03-19T17:38:25Z</dcterms:modified>
</cp:coreProperties>
</file>