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38" autoAdjust="0"/>
    <p:restoredTop sz="94660"/>
  </p:normalViewPr>
  <p:slideViewPr>
    <p:cSldViewPr>
      <p:cViewPr varScale="1">
        <p:scale>
          <a:sx n="109" d="100"/>
          <a:sy n="109" d="100"/>
        </p:scale>
        <p:origin x="-32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Sheet1!$D$28</c:f>
              <c:strCache>
                <c:ptCount val="1"/>
                <c:pt idx="0">
                  <c:v>Fructobacillus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strRef>
              <c:f>Sheet1!$C$29:$C$49</c:f>
              <c:strCache>
                <c:ptCount val="21"/>
                <c:pt idx="0">
                  <c:v>[C] Energy production and conversion</c:v>
                </c:pt>
                <c:pt idx="1">
                  <c:v>[D] Cell cycle control, cell division, chromosome partitioning</c:v>
                </c:pt>
                <c:pt idx="2">
                  <c:v>[E] Amino acid transport and metabolism</c:v>
                </c:pt>
                <c:pt idx="3">
                  <c:v>[F] Nucleotide transport and metabolism</c:v>
                </c:pt>
                <c:pt idx="4">
                  <c:v>[G] Carbohydrate transport and metabolism</c:v>
                </c:pt>
                <c:pt idx="5">
                  <c:v>[H] Coenzyme transport and metabolism</c:v>
                </c:pt>
                <c:pt idx="6">
                  <c:v>[I] Lipid transport and metabolism</c:v>
                </c:pt>
                <c:pt idx="7">
                  <c:v>[J] Translation, ribosomal structure and biogenesis </c:v>
                </c:pt>
                <c:pt idx="8">
                  <c:v>[K] Transcription</c:v>
                </c:pt>
                <c:pt idx="9">
                  <c:v>[L] Replication, recombination and repair</c:v>
                </c:pt>
                <c:pt idx="10">
                  <c:v>[M] Cell wall/membrane/envelope biogenesis</c:v>
                </c:pt>
                <c:pt idx="11">
                  <c:v>[N] Cell motility</c:v>
                </c:pt>
                <c:pt idx="12">
                  <c:v>[O] Posttranslational modification, protein turnover, chaperones</c:v>
                </c:pt>
                <c:pt idx="13">
                  <c:v>[P] Inorganic ion transport and metabolism</c:v>
                </c:pt>
                <c:pt idx="14">
                  <c:v>[Q] Secondary metabolites biosynthesis, transport and catabolism</c:v>
                </c:pt>
                <c:pt idx="15">
                  <c:v>[R] General function prediction only</c:v>
                </c:pt>
                <c:pt idx="16">
                  <c:v>[S] Function unknown</c:v>
                </c:pt>
                <c:pt idx="17">
                  <c:v>[T] Signal transduction mechanisms</c:v>
                </c:pt>
                <c:pt idx="18">
                  <c:v>[U] Intracellular trafficking, secretion, and vesicular transport</c:v>
                </c:pt>
                <c:pt idx="19">
                  <c:v>[V] Defense mechanisms</c:v>
                </c:pt>
                <c:pt idx="20">
                  <c:v>[X] Mobilome: prophages, transposons</c:v>
                </c:pt>
              </c:strCache>
            </c:strRef>
          </c:cat>
          <c:val>
            <c:numRef>
              <c:f>Sheet1!$D$29:$D$49</c:f>
              <c:numCache>
                <c:formatCode>General</c:formatCode>
                <c:ptCount val="21"/>
                <c:pt idx="0">
                  <c:v>38.799999999999997</c:v>
                </c:pt>
                <c:pt idx="1">
                  <c:v>38.4</c:v>
                </c:pt>
                <c:pt idx="2">
                  <c:v>134.80000000000001</c:v>
                </c:pt>
                <c:pt idx="3">
                  <c:v>69.8</c:v>
                </c:pt>
                <c:pt idx="4">
                  <c:v>65.599999999999994</c:v>
                </c:pt>
                <c:pt idx="5">
                  <c:v>53.4</c:v>
                </c:pt>
                <c:pt idx="6">
                  <c:v>44.2</c:v>
                </c:pt>
                <c:pt idx="7">
                  <c:v>182.6</c:v>
                </c:pt>
                <c:pt idx="8">
                  <c:v>93.6</c:v>
                </c:pt>
                <c:pt idx="9">
                  <c:v>98.8</c:v>
                </c:pt>
                <c:pt idx="10">
                  <c:v>78.400000000000006</c:v>
                </c:pt>
                <c:pt idx="11">
                  <c:v>7.6</c:v>
                </c:pt>
                <c:pt idx="12">
                  <c:v>43.8</c:v>
                </c:pt>
                <c:pt idx="13">
                  <c:v>51.2</c:v>
                </c:pt>
                <c:pt idx="14">
                  <c:v>10</c:v>
                </c:pt>
                <c:pt idx="15">
                  <c:v>70.400000000000006</c:v>
                </c:pt>
                <c:pt idx="16">
                  <c:v>101.8</c:v>
                </c:pt>
                <c:pt idx="17">
                  <c:v>31.8</c:v>
                </c:pt>
                <c:pt idx="18">
                  <c:v>15.4</c:v>
                </c:pt>
                <c:pt idx="19">
                  <c:v>31.4</c:v>
                </c:pt>
                <c:pt idx="20">
                  <c:v>24.8</c:v>
                </c:pt>
              </c:numCache>
            </c:numRef>
          </c:val>
        </c:ser>
        <c:ser>
          <c:idx val="1"/>
          <c:order val="1"/>
          <c:tx>
            <c:strRef>
              <c:f>Sheet1!$E$28</c:f>
              <c:strCache>
                <c:ptCount val="1"/>
                <c:pt idx="0">
                  <c:v>Leuconostoc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  <a:prstDash val="solid"/>
            </a:ln>
          </c:spPr>
          <c:marker>
            <c:symbol val="none"/>
          </c:marker>
          <c:cat>
            <c:strRef>
              <c:f>Sheet1!$C$29:$C$49</c:f>
              <c:strCache>
                <c:ptCount val="21"/>
                <c:pt idx="0">
                  <c:v>[C] Energy production and conversion</c:v>
                </c:pt>
                <c:pt idx="1">
                  <c:v>[D] Cell cycle control, cell division, chromosome partitioning</c:v>
                </c:pt>
                <c:pt idx="2">
                  <c:v>[E] Amino acid transport and metabolism</c:v>
                </c:pt>
                <c:pt idx="3">
                  <c:v>[F] Nucleotide transport and metabolism</c:v>
                </c:pt>
                <c:pt idx="4">
                  <c:v>[G] Carbohydrate transport and metabolism</c:v>
                </c:pt>
                <c:pt idx="5">
                  <c:v>[H] Coenzyme transport and metabolism</c:v>
                </c:pt>
                <c:pt idx="6">
                  <c:v>[I] Lipid transport and metabolism</c:v>
                </c:pt>
                <c:pt idx="7">
                  <c:v>[J] Translation, ribosomal structure and biogenesis </c:v>
                </c:pt>
                <c:pt idx="8">
                  <c:v>[K] Transcription</c:v>
                </c:pt>
                <c:pt idx="9">
                  <c:v>[L] Replication, recombination and repair</c:v>
                </c:pt>
                <c:pt idx="10">
                  <c:v>[M] Cell wall/membrane/envelope biogenesis</c:v>
                </c:pt>
                <c:pt idx="11">
                  <c:v>[N] Cell motility</c:v>
                </c:pt>
                <c:pt idx="12">
                  <c:v>[O] Posttranslational modification, protein turnover, chaperones</c:v>
                </c:pt>
                <c:pt idx="13">
                  <c:v>[P] Inorganic ion transport and metabolism</c:v>
                </c:pt>
                <c:pt idx="14">
                  <c:v>[Q] Secondary metabolites biosynthesis, transport and catabolism</c:v>
                </c:pt>
                <c:pt idx="15">
                  <c:v>[R] General function prediction only</c:v>
                </c:pt>
                <c:pt idx="16">
                  <c:v>[S] Function unknown</c:v>
                </c:pt>
                <c:pt idx="17">
                  <c:v>[T] Signal transduction mechanisms</c:v>
                </c:pt>
                <c:pt idx="18">
                  <c:v>[U] Intracellular trafficking, secretion, and vesicular transport</c:v>
                </c:pt>
                <c:pt idx="19">
                  <c:v>[V] Defense mechanisms</c:v>
                </c:pt>
                <c:pt idx="20">
                  <c:v>[X] Mobilome: prophages, transposons</c:v>
                </c:pt>
              </c:strCache>
            </c:strRef>
          </c:cat>
          <c:val>
            <c:numRef>
              <c:f>Sheet1!$E$29:$E$49</c:f>
              <c:numCache>
                <c:formatCode>General</c:formatCode>
                <c:ptCount val="21"/>
                <c:pt idx="0">
                  <c:v>58.333333333333336</c:v>
                </c:pt>
                <c:pt idx="1">
                  <c:v>33.666666666666664</c:v>
                </c:pt>
                <c:pt idx="2">
                  <c:v>145</c:v>
                </c:pt>
                <c:pt idx="3">
                  <c:v>86.666666666666671</c:v>
                </c:pt>
                <c:pt idx="4">
                  <c:v>141.55555555555554</c:v>
                </c:pt>
                <c:pt idx="5">
                  <c:v>76.222222222222229</c:v>
                </c:pt>
                <c:pt idx="6">
                  <c:v>59.777777777777779</c:v>
                </c:pt>
                <c:pt idx="7">
                  <c:v>185</c:v>
                </c:pt>
                <c:pt idx="8">
                  <c:v>129.88888888888889</c:v>
                </c:pt>
                <c:pt idx="9">
                  <c:v>99.888888888888886</c:v>
                </c:pt>
                <c:pt idx="10">
                  <c:v>94.444444444444443</c:v>
                </c:pt>
                <c:pt idx="11">
                  <c:v>11.444444444444445</c:v>
                </c:pt>
                <c:pt idx="12">
                  <c:v>54.333333333333336</c:v>
                </c:pt>
                <c:pt idx="13">
                  <c:v>67.444444444444443</c:v>
                </c:pt>
                <c:pt idx="14">
                  <c:v>12.777777777777779</c:v>
                </c:pt>
                <c:pt idx="15">
                  <c:v>86.222222222222229</c:v>
                </c:pt>
                <c:pt idx="16">
                  <c:v>114.66666666666667</c:v>
                </c:pt>
                <c:pt idx="17">
                  <c:v>52.333333333333336</c:v>
                </c:pt>
                <c:pt idx="18">
                  <c:v>12.777777777777779</c:v>
                </c:pt>
                <c:pt idx="19">
                  <c:v>40.777777777777779</c:v>
                </c:pt>
                <c:pt idx="20">
                  <c:v>34.444444444444443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8471040"/>
        <c:axId val="68479232"/>
      </c:radarChart>
      <c:catAx>
        <c:axId val="68471040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ja-JP"/>
            </a:pPr>
            <a:endParaRPr lang="en-US"/>
          </a:p>
        </c:txPr>
        <c:crossAx val="68479232"/>
        <c:crosses val="autoZero"/>
        <c:auto val="1"/>
        <c:lblAlgn val="ctr"/>
        <c:lblOffset val="100"/>
        <c:noMultiLvlLbl val="0"/>
      </c:catAx>
      <c:valAx>
        <c:axId val="68479232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txPr>
          <a:bodyPr/>
          <a:lstStyle/>
          <a:p>
            <a:pPr>
              <a:defRPr lang="ja-JP"/>
            </a:pPr>
            <a:endParaRPr lang="en-US"/>
          </a:p>
        </c:txPr>
        <c:crossAx val="684710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4567-8057-4A9A-A7C6-18903A396AAA}" type="datetimeFigureOut">
              <a:rPr kumimoji="1" lang="ja-JP" altLang="en-US" smtClean="0"/>
              <a:t>2015/12/22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48F6F-FC88-468B-9BB8-36D4D3849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3811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4567-8057-4A9A-A7C6-18903A396AAA}" type="datetimeFigureOut">
              <a:rPr kumimoji="1" lang="ja-JP" altLang="en-US" smtClean="0"/>
              <a:t>2015/12/22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48F6F-FC88-468B-9BB8-36D4D3849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5527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4567-8057-4A9A-A7C6-18903A396AAA}" type="datetimeFigureOut">
              <a:rPr kumimoji="1" lang="ja-JP" altLang="en-US" smtClean="0"/>
              <a:t>2015/12/22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48F6F-FC88-468B-9BB8-36D4D3849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4280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4567-8057-4A9A-A7C6-18903A396AAA}" type="datetimeFigureOut">
              <a:rPr kumimoji="1" lang="ja-JP" altLang="en-US" smtClean="0"/>
              <a:t>2015/12/22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48F6F-FC88-468B-9BB8-36D4D3849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0601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4567-8057-4A9A-A7C6-18903A396AAA}" type="datetimeFigureOut">
              <a:rPr kumimoji="1" lang="ja-JP" altLang="en-US" smtClean="0"/>
              <a:t>2015/12/22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48F6F-FC88-468B-9BB8-36D4D3849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5016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4567-8057-4A9A-A7C6-18903A396AAA}" type="datetimeFigureOut">
              <a:rPr kumimoji="1" lang="ja-JP" altLang="en-US" smtClean="0"/>
              <a:t>2015/12/22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48F6F-FC88-468B-9BB8-36D4D3849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735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4567-8057-4A9A-A7C6-18903A396AAA}" type="datetimeFigureOut">
              <a:rPr kumimoji="1" lang="ja-JP" altLang="en-US" smtClean="0"/>
              <a:t>2015/12/22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48F6F-FC88-468B-9BB8-36D4D3849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0164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4567-8057-4A9A-A7C6-18903A396AAA}" type="datetimeFigureOut">
              <a:rPr kumimoji="1" lang="ja-JP" altLang="en-US" smtClean="0"/>
              <a:t>2015/12/22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48F6F-FC88-468B-9BB8-36D4D3849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2753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4567-8057-4A9A-A7C6-18903A396AAA}" type="datetimeFigureOut">
              <a:rPr kumimoji="1" lang="ja-JP" altLang="en-US" smtClean="0"/>
              <a:t>2015/12/22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48F6F-FC88-468B-9BB8-36D4D3849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1892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4567-8057-4A9A-A7C6-18903A396AAA}" type="datetimeFigureOut">
              <a:rPr kumimoji="1" lang="ja-JP" altLang="en-US" smtClean="0"/>
              <a:t>2015/12/22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48F6F-FC88-468B-9BB8-36D4D3849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2703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4567-8057-4A9A-A7C6-18903A396AAA}" type="datetimeFigureOut">
              <a:rPr kumimoji="1" lang="ja-JP" altLang="en-US" smtClean="0"/>
              <a:t>2015/12/22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48F6F-FC88-468B-9BB8-36D4D3849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7533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64567-8057-4A9A-A7C6-18903A396AAA}" type="datetimeFigureOut">
              <a:rPr kumimoji="1" lang="ja-JP" altLang="en-US" smtClean="0"/>
              <a:t>2015/12/22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48F6F-FC88-468B-9BB8-36D4D3849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8364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グラフ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7456266"/>
              </p:ext>
            </p:extLst>
          </p:nvPr>
        </p:nvGraphicFramePr>
        <p:xfrm>
          <a:off x="29840" y="263577"/>
          <a:ext cx="9002841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7812400" y="5016105"/>
            <a:ext cx="1041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i="1" dirty="0" smtClean="0"/>
              <a:t>Fructobacillus</a:t>
            </a:r>
          </a:p>
          <a:p>
            <a:endParaRPr lang="en-US" altLang="ja-JP" sz="1200" i="1" dirty="0" smtClean="0"/>
          </a:p>
          <a:p>
            <a:r>
              <a:rPr lang="en-US" altLang="ja-JP" sz="1200" i="1" dirty="0" smtClean="0"/>
              <a:t>Leuconostoc</a:t>
            </a:r>
            <a:endParaRPr kumimoji="1" lang="ja-JP" altLang="en-US" sz="1200" i="1" dirty="0" smtClean="0"/>
          </a:p>
        </p:txBody>
      </p:sp>
      <p:cxnSp>
        <p:nvCxnSpPr>
          <p:cNvPr id="8" name="直線コネクタ 7"/>
          <p:cNvCxnSpPr/>
          <p:nvPr/>
        </p:nvCxnSpPr>
        <p:spPr>
          <a:xfrm>
            <a:off x="7092400" y="5160121"/>
            <a:ext cx="720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/>
          <p:cNvCxnSpPr/>
          <p:nvPr/>
        </p:nvCxnSpPr>
        <p:spPr>
          <a:xfrm>
            <a:off x="7096180" y="5528628"/>
            <a:ext cx="720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/>
          <p:cNvSpPr txBox="1"/>
          <p:nvPr/>
        </p:nvSpPr>
        <p:spPr>
          <a:xfrm>
            <a:off x="107504" y="5996226"/>
            <a:ext cx="865621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sz="1400" b="1" dirty="0" smtClean="0"/>
              <a:t>Additional file 1</a:t>
            </a:r>
            <a:r>
              <a:rPr kumimoji="1" lang="en-US" altLang="ja-JP" sz="1400" b="1" smtClean="0"/>
              <a:t>: Figure </a:t>
            </a:r>
            <a:r>
              <a:rPr kumimoji="1" lang="en-US" altLang="ja-JP" sz="1400" b="1" dirty="0" smtClean="0"/>
              <a:t>S1. Comparison of gene content profil</a:t>
            </a:r>
            <a:r>
              <a:rPr lang="en-US" altLang="ja-JP" sz="1400" b="1" dirty="0" smtClean="0"/>
              <a:t>es obtained for the genera</a:t>
            </a:r>
            <a:r>
              <a:rPr lang="en-US" altLang="ja-JP" sz="1400" b="1" i="1" dirty="0" smtClean="0"/>
              <a:t> Fructobacillus </a:t>
            </a:r>
            <a:r>
              <a:rPr lang="en-US" altLang="ja-JP" sz="1400" b="1" dirty="0" smtClean="0"/>
              <a:t>and </a:t>
            </a:r>
            <a:r>
              <a:rPr lang="en-US" altLang="ja-JP" sz="1400" b="1" i="1" dirty="0" smtClean="0"/>
              <a:t>Leuconostoc</a:t>
            </a:r>
          </a:p>
          <a:p>
            <a:pPr algn="just"/>
            <a:r>
              <a:rPr lang="en-US" altLang="ja-JP" sz="1200" dirty="0"/>
              <a:t>The Mann-Whitney </a:t>
            </a:r>
            <a:r>
              <a:rPr lang="en-US" altLang="ja-JP" sz="1200" i="1" dirty="0"/>
              <a:t>U </a:t>
            </a:r>
            <a:r>
              <a:rPr lang="en-US" altLang="ja-JP" sz="1200" dirty="0"/>
              <a:t>test was done to compare </a:t>
            </a:r>
            <a:r>
              <a:rPr lang="en-US" altLang="ja-JP" sz="1200" i="1" dirty="0"/>
              <a:t>Fructobacillus </a:t>
            </a:r>
            <a:r>
              <a:rPr lang="en-US" altLang="ja-JP" sz="1200" dirty="0"/>
              <a:t>spp. and </a:t>
            </a:r>
            <a:r>
              <a:rPr lang="en-US" altLang="ja-JP" sz="1200" i="1" dirty="0"/>
              <a:t>Leuconostoc</a:t>
            </a:r>
            <a:r>
              <a:rPr lang="en-US" altLang="ja-JP" sz="1200" dirty="0"/>
              <a:t> spp., and significant differences (</a:t>
            </a:r>
            <a:r>
              <a:rPr lang="en-US" altLang="ja-JP" sz="1200" i="1" dirty="0"/>
              <a:t>P&lt;</a:t>
            </a:r>
            <a:r>
              <a:rPr lang="en-US" altLang="ja-JP" sz="1200" dirty="0"/>
              <a:t>0.05) are denoted with an asterisk </a:t>
            </a:r>
            <a:r>
              <a:rPr lang="en-US" altLang="ja-JP" sz="1200" dirty="0" smtClean="0"/>
              <a:t>(*).</a:t>
            </a:r>
            <a:endParaRPr lang="ja-JP" altLang="en-US" sz="1200" dirty="0"/>
          </a:p>
        </p:txBody>
      </p:sp>
      <p:sp>
        <p:nvSpPr>
          <p:cNvPr id="12" name="正方形/長方形 11"/>
          <p:cNvSpPr/>
          <p:nvPr/>
        </p:nvSpPr>
        <p:spPr>
          <a:xfrm>
            <a:off x="6948304" y="5016104"/>
            <a:ext cx="1944216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5430190" y="261228"/>
            <a:ext cx="2145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aseline="30000" dirty="0" smtClean="0"/>
              <a:t>*</a:t>
            </a:r>
            <a:endParaRPr kumimoji="1" lang="ja-JP" altLang="en-US" sz="1200" baseline="30000" dirty="0" smtClean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8295351" y="1215636"/>
            <a:ext cx="2145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aseline="30000" dirty="0" smtClean="0"/>
              <a:t>*</a:t>
            </a:r>
            <a:endParaRPr kumimoji="1" lang="ja-JP" altLang="en-US" sz="1200" baseline="30000" dirty="0" smtClean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7658568" y="1883545"/>
            <a:ext cx="2145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aseline="30000" dirty="0" smtClean="0"/>
              <a:t>*</a:t>
            </a:r>
            <a:endParaRPr kumimoji="1" lang="ja-JP" altLang="en-US" sz="1200" baseline="30000" dirty="0" smtClean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8799407" y="2477913"/>
            <a:ext cx="2145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aseline="30000" dirty="0" smtClean="0"/>
              <a:t>*</a:t>
            </a:r>
            <a:endParaRPr kumimoji="1" lang="ja-JP" altLang="en-US" sz="1200" baseline="30000" dirty="0" smtClean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8401226" y="3141548"/>
            <a:ext cx="2145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aseline="30000" dirty="0" smtClean="0"/>
              <a:t>*</a:t>
            </a:r>
            <a:endParaRPr kumimoji="1" lang="ja-JP" altLang="en-US" sz="1200" baseline="30000" dirty="0" smtClean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6843902" y="4300691"/>
            <a:ext cx="2145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aseline="30000" dirty="0" smtClean="0"/>
              <a:t>*</a:t>
            </a:r>
            <a:endParaRPr kumimoji="1" lang="ja-JP" altLang="en-US" sz="1200" baseline="30000" dirty="0" smtClean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5941665" y="4952457"/>
            <a:ext cx="2145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aseline="30000" dirty="0" smtClean="0"/>
              <a:t>*</a:t>
            </a:r>
            <a:endParaRPr kumimoji="1" lang="ja-JP" altLang="en-US" sz="1200" baseline="30000" dirty="0" smtClean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4094796" y="4869740"/>
            <a:ext cx="2145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aseline="30000" dirty="0" smtClean="0"/>
              <a:t>*</a:t>
            </a:r>
            <a:endParaRPr kumimoji="1" lang="ja-JP" altLang="en-US" sz="1200" baseline="30000" dirty="0" smtClean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2423350" y="4376973"/>
            <a:ext cx="2145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aseline="30000" dirty="0" smtClean="0"/>
              <a:t>*</a:t>
            </a:r>
            <a:endParaRPr kumimoji="1" lang="ja-JP" altLang="en-US" sz="1200" baseline="30000" dirty="0" smtClean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2318687" y="1792982"/>
            <a:ext cx="214511" cy="1958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aseline="30000" dirty="0" smtClean="0"/>
              <a:t>*</a:t>
            </a:r>
            <a:endParaRPr kumimoji="1" lang="ja-JP" altLang="en-US" sz="1200" baseline="30000" dirty="0" smtClean="0"/>
          </a:p>
        </p:txBody>
      </p:sp>
    </p:spTree>
    <p:extLst>
      <p:ext uri="{BB962C8B-B14F-4D97-AF65-F5344CB8AC3E}">
        <p14:creationId xmlns:p14="http://schemas.microsoft.com/office/powerpoint/2010/main" val="334014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58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​​テーマ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akihito endo</dc:creator>
  <cp:lastModifiedBy>Joemar A. Dionaldo</cp:lastModifiedBy>
  <cp:revision>12</cp:revision>
  <dcterms:created xsi:type="dcterms:W3CDTF">2015-10-27T02:23:18Z</dcterms:created>
  <dcterms:modified xsi:type="dcterms:W3CDTF">2015-12-22T08:29:30Z</dcterms:modified>
</cp:coreProperties>
</file>