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3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EB7F-32E4-48DE-854F-E0BE9C2FABA7}" type="datetimeFigureOut">
              <a:rPr lang="en-CA" smtClean="0"/>
              <a:t>2015-08-14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8B92-828A-456B-838C-3A64A1E068C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EB7F-32E4-48DE-854F-E0BE9C2FABA7}" type="datetimeFigureOut">
              <a:rPr lang="en-CA" smtClean="0"/>
              <a:t>2015-08-14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8B92-828A-456B-838C-3A64A1E068C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EB7F-32E4-48DE-854F-E0BE9C2FABA7}" type="datetimeFigureOut">
              <a:rPr lang="en-CA" smtClean="0"/>
              <a:t>2015-08-14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8B92-828A-456B-838C-3A64A1E068C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EB7F-32E4-48DE-854F-E0BE9C2FABA7}" type="datetimeFigureOut">
              <a:rPr lang="en-CA" smtClean="0"/>
              <a:t>2015-08-14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8B92-828A-456B-838C-3A64A1E068C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EB7F-32E4-48DE-854F-E0BE9C2FABA7}" type="datetimeFigureOut">
              <a:rPr lang="en-CA" smtClean="0"/>
              <a:t>2015-08-14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8B92-828A-456B-838C-3A64A1E068C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EB7F-32E4-48DE-854F-E0BE9C2FABA7}" type="datetimeFigureOut">
              <a:rPr lang="en-CA" smtClean="0"/>
              <a:t>2015-08-14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8B92-828A-456B-838C-3A64A1E068C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EB7F-32E4-48DE-854F-E0BE9C2FABA7}" type="datetimeFigureOut">
              <a:rPr lang="en-CA" smtClean="0"/>
              <a:t>2015-08-14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8B92-828A-456B-838C-3A64A1E068C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EB7F-32E4-48DE-854F-E0BE9C2FABA7}" type="datetimeFigureOut">
              <a:rPr lang="en-CA" smtClean="0"/>
              <a:t>2015-08-14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8B92-828A-456B-838C-3A64A1E068C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EB7F-32E4-48DE-854F-E0BE9C2FABA7}" type="datetimeFigureOut">
              <a:rPr lang="en-CA" smtClean="0"/>
              <a:t>2015-08-14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8B92-828A-456B-838C-3A64A1E068C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EB7F-32E4-48DE-854F-E0BE9C2FABA7}" type="datetimeFigureOut">
              <a:rPr lang="en-CA" smtClean="0"/>
              <a:t>2015-08-14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8B92-828A-456B-838C-3A64A1E068C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EB7F-32E4-48DE-854F-E0BE9C2FABA7}" type="datetimeFigureOut">
              <a:rPr lang="en-CA" smtClean="0"/>
              <a:t>2015-08-14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48B92-828A-456B-838C-3A64A1E068C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0EB7F-32E4-48DE-854F-E0BE9C2FABA7}" type="datetimeFigureOut">
              <a:rPr lang="en-CA" smtClean="0"/>
              <a:t>2015-08-14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48B92-828A-456B-838C-3A64A1E068C4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0"/>
          <p:cNvGrpSpPr/>
          <p:nvPr/>
        </p:nvGrpSpPr>
        <p:grpSpPr>
          <a:xfrm>
            <a:off x="179512" y="332656"/>
            <a:ext cx="8338569" cy="6264696"/>
            <a:chOff x="179512" y="332656"/>
            <a:chExt cx="8338569" cy="6264696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403092"/>
              <a:ext cx="7776864" cy="5941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3923928" y="1249015"/>
              <a:ext cx="4844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00B0F0"/>
                  </a:solidFill>
                </a:rPr>
                <a:t>titin</a:t>
              </a:r>
              <a:endParaRPr lang="en-CA" sz="1400" dirty="0">
                <a:solidFill>
                  <a:srgbClr val="00B0F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076328" y="4787860"/>
              <a:ext cx="5741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>
                  <a:solidFill>
                    <a:srgbClr val="00B0F0"/>
                  </a:solidFill>
                </a:rPr>
                <a:t>MLC</a:t>
              </a:r>
              <a:endParaRPr lang="en-CA" sz="1400" dirty="0">
                <a:solidFill>
                  <a:srgbClr val="00B0F0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563888" y="5065439"/>
              <a:ext cx="7264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FF0000"/>
                  </a:solidFill>
                </a:rPr>
                <a:t>calpain</a:t>
              </a:r>
              <a:endParaRPr lang="en-CA" sz="1400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076328" y="5373216"/>
              <a:ext cx="11449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>
                  <a:solidFill>
                    <a:srgbClr val="FF0000"/>
                  </a:solidFill>
                </a:rPr>
                <a:t>Tropomyosin</a:t>
              </a:r>
              <a:endParaRPr lang="en-CA" sz="1400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43808" y="5579948"/>
              <a:ext cx="1172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/>
                <a:t>Actin capping</a:t>
              </a:r>
              <a:endParaRPr lang="en-CA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011050" y="4941168"/>
              <a:ext cx="9721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/>
                <a:t>Troponin C</a:t>
              </a:r>
              <a:endParaRPr lang="en-CA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774411" y="5157192"/>
              <a:ext cx="9494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>
                  <a:solidFill>
                    <a:srgbClr val="7030A0"/>
                  </a:solidFill>
                </a:rPr>
                <a:t>Troponin I</a:t>
              </a:r>
              <a:endParaRPr lang="en-CA" sz="1400" dirty="0">
                <a:solidFill>
                  <a:srgbClr val="7030A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947027" y="4736177"/>
              <a:ext cx="10856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>
                  <a:solidFill>
                    <a:srgbClr val="FF0000"/>
                  </a:solidFill>
                </a:rPr>
                <a:t>Troponin T2</a:t>
              </a:r>
              <a:endParaRPr lang="en-CA" sz="1400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372200" y="5445224"/>
              <a:ext cx="12093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/>
                <a:t>Tropomodulin</a:t>
              </a:r>
              <a:endParaRPr lang="en-CA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542012" y="4725144"/>
              <a:ext cx="7022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err="1" smtClean="0"/>
                <a:t>Myotilin</a:t>
              </a:r>
              <a:endParaRPr lang="en-CA" sz="12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996208" y="3933056"/>
              <a:ext cx="7417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err="1" smtClean="0">
                  <a:solidFill>
                    <a:srgbClr val="00B0F0"/>
                  </a:solidFill>
                </a:rPr>
                <a:t>Obscurin</a:t>
              </a:r>
              <a:endParaRPr lang="en-CA" sz="1200" dirty="0">
                <a:solidFill>
                  <a:srgbClr val="00B0F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71800" y="692696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FF0000"/>
                  </a:solidFill>
                </a:rPr>
                <a:t>Actinin</a:t>
              </a:r>
              <a:endParaRPr lang="en-CA" sz="1400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475507" y="836712"/>
              <a:ext cx="5950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>
                  <a:solidFill>
                    <a:srgbClr val="7030A0"/>
                  </a:solidFill>
                </a:rPr>
                <a:t>MHC</a:t>
              </a:r>
              <a:endParaRPr lang="en-CA" sz="1400" dirty="0">
                <a:solidFill>
                  <a:srgbClr val="7030A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987675" y="539388"/>
              <a:ext cx="7360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00B0F0"/>
                  </a:solidFill>
                </a:rPr>
                <a:t>nebulin</a:t>
              </a:r>
              <a:endParaRPr lang="en-CA" sz="1400" dirty="0">
                <a:solidFill>
                  <a:srgbClr val="00B0F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07555" y="1196752"/>
              <a:ext cx="7008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400" dirty="0" smtClean="0">
                  <a:solidFill>
                    <a:srgbClr val="7030A0"/>
                  </a:solidFill>
                </a:rPr>
                <a:t>α</a:t>
              </a:r>
              <a:r>
                <a:rPr lang="en-CA" sz="1400" dirty="0" smtClean="0">
                  <a:solidFill>
                    <a:srgbClr val="7030A0"/>
                  </a:solidFill>
                </a:rPr>
                <a:t>-actin</a:t>
              </a:r>
              <a:endParaRPr lang="en-CA" sz="1400" dirty="0">
                <a:solidFill>
                  <a:srgbClr val="7030A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275707" y="1124744"/>
              <a:ext cx="6094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7030A0"/>
                  </a:solidFill>
                </a:rPr>
                <a:t>Mybp</a:t>
              </a:r>
              <a:endParaRPr lang="en-CA" sz="1400" dirty="0">
                <a:solidFill>
                  <a:srgbClr val="7030A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95536" y="2359913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00B0F0"/>
                  </a:solidFill>
                </a:rPr>
                <a:t>telethonin</a:t>
              </a:r>
              <a:endParaRPr lang="en-CA" sz="1400" dirty="0">
                <a:solidFill>
                  <a:srgbClr val="00B0F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9512" y="3635732"/>
              <a:ext cx="1111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FF0000"/>
                  </a:solidFill>
                </a:rPr>
                <a:t>filamin</a:t>
              </a:r>
              <a:r>
                <a:rPr lang="en-CA" sz="1400" dirty="0" smtClean="0">
                  <a:solidFill>
                    <a:srgbClr val="FF0000"/>
                  </a:solidFill>
                </a:rPr>
                <a:t>-</a:t>
              </a:r>
              <a:r>
                <a:rPr lang="el-GR" sz="1400" dirty="0" smtClean="0">
                  <a:solidFill>
                    <a:srgbClr val="FF0000"/>
                  </a:solidFill>
                </a:rPr>
                <a:t>α</a:t>
              </a:r>
              <a:r>
                <a:rPr lang="en-CA" sz="1400" dirty="0" smtClean="0"/>
                <a:t>,</a:t>
              </a:r>
              <a:r>
                <a:rPr lang="el-GR" sz="1400" dirty="0" smtClean="0"/>
                <a:t>β</a:t>
              </a:r>
              <a:r>
                <a:rPr lang="en-CA" sz="1400" dirty="0" smtClean="0"/>
                <a:t>,</a:t>
              </a:r>
              <a:r>
                <a:rPr lang="el-GR" sz="1400" dirty="0" smtClean="0"/>
                <a:t>γ</a:t>
              </a:r>
              <a:endParaRPr lang="en-CA" sz="1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3528" y="755412"/>
              <a:ext cx="7339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/>
                <a:t>NFATC3</a:t>
              </a:r>
              <a:endParaRPr lang="en-CA" sz="1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66177" y="404664"/>
              <a:ext cx="9814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FF0000"/>
                  </a:solidFill>
                </a:rPr>
                <a:t>calcineurin</a:t>
              </a:r>
              <a:endParaRPr lang="en-CA" sz="1400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195736" y="332656"/>
              <a:ext cx="7184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FF0000"/>
                  </a:solidFill>
                </a:rPr>
                <a:t>desmin</a:t>
              </a:r>
              <a:endParaRPr lang="en-CA" sz="1400" dirty="0">
                <a:solidFill>
                  <a:srgbClr val="FF0000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411760" y="1259468"/>
              <a:ext cx="10801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00B0F0"/>
                  </a:solidFill>
                </a:rPr>
                <a:t>myopalladin</a:t>
              </a:r>
              <a:endParaRPr lang="en-CA" sz="1400" dirty="0">
                <a:solidFill>
                  <a:srgbClr val="00B0F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38457" y="4725144"/>
              <a:ext cx="11833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FF0000"/>
                  </a:solidFill>
                </a:rPr>
                <a:t>Myozenin</a:t>
              </a:r>
              <a:r>
                <a:rPr lang="en-CA" sz="1400" dirty="0" smtClean="0"/>
                <a:t> 1,</a:t>
              </a:r>
              <a:r>
                <a:rPr lang="en-CA" sz="1400" dirty="0" smtClean="0">
                  <a:solidFill>
                    <a:srgbClr val="FF0000"/>
                  </a:solidFill>
                </a:rPr>
                <a:t>2</a:t>
              </a:r>
              <a:endParaRPr lang="en-CA" sz="1400" dirty="0">
                <a:solidFill>
                  <a:srgbClr val="FF000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149617" y="620688"/>
              <a:ext cx="12196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FF0000"/>
                  </a:solidFill>
                </a:rPr>
                <a:t>Myomesin</a:t>
              </a:r>
              <a:r>
                <a:rPr lang="en-CA" sz="1400" dirty="0" smtClean="0">
                  <a:solidFill>
                    <a:srgbClr val="FF0000"/>
                  </a:solidFill>
                </a:rPr>
                <a:t> 1</a:t>
              </a:r>
              <a:r>
                <a:rPr lang="en-CA" sz="1400" dirty="0" smtClean="0"/>
                <a:t>,2</a:t>
              </a:r>
              <a:endParaRPr lang="en-CA" sz="14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684288" y="3553271"/>
              <a:ext cx="6960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>
                  <a:solidFill>
                    <a:srgbClr val="FF0000"/>
                  </a:solidFill>
                </a:rPr>
                <a:t>Murf-1</a:t>
              </a:r>
              <a:endParaRPr lang="en-CA" sz="1400" dirty="0">
                <a:solidFill>
                  <a:srgbClr val="FF0000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526976" y="5661248"/>
              <a:ext cx="9911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7030A0"/>
                  </a:solidFill>
                </a:rPr>
                <a:t>calmodulin</a:t>
              </a:r>
              <a:endParaRPr lang="en-CA" sz="1400" dirty="0">
                <a:solidFill>
                  <a:srgbClr val="7030A0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96336" y="6228020"/>
              <a:ext cx="7954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M-line</a:t>
              </a:r>
              <a:endParaRPr lang="en-CA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58890" y="6228020"/>
              <a:ext cx="7248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Z-disc</a:t>
              </a:r>
              <a:endParaRPr lang="en-CA" dirty="0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648123" y="5797713"/>
            <a:ext cx="29658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smtClean="0">
                <a:solidFill>
                  <a:srgbClr val="00B0F0"/>
                </a:solidFill>
              </a:rPr>
              <a:t>small rainbow trout = blue</a:t>
            </a:r>
          </a:p>
          <a:p>
            <a:r>
              <a:rPr lang="en-CA" sz="2000" dirty="0" smtClean="0">
                <a:solidFill>
                  <a:srgbClr val="FF0000"/>
                </a:solidFill>
              </a:rPr>
              <a:t>large rainbow trout = red</a:t>
            </a:r>
          </a:p>
          <a:p>
            <a:r>
              <a:rPr lang="en-CA" sz="2000" dirty="0" smtClean="0">
                <a:solidFill>
                  <a:srgbClr val="7030A0"/>
                </a:solidFill>
              </a:rPr>
              <a:t>Both = purple</a:t>
            </a:r>
            <a:endParaRPr lang="en-CA" sz="2000" dirty="0">
              <a:solidFill>
                <a:srgbClr val="7030A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60032" y="1052736"/>
            <a:ext cx="813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err="1" smtClean="0">
                <a:solidFill>
                  <a:srgbClr val="00B0F0"/>
                </a:solidFill>
              </a:rPr>
              <a:t>xin</a:t>
            </a:r>
            <a:r>
              <a:rPr lang="en-CA" sz="1400" dirty="0" smtClean="0">
                <a:solidFill>
                  <a:srgbClr val="00B0F0"/>
                </a:solidFill>
              </a:rPr>
              <a:t>-actin</a:t>
            </a:r>
            <a:endParaRPr lang="en-CA" sz="1400" dirty="0">
              <a:solidFill>
                <a:srgbClr val="00B0F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69746" y="97468"/>
            <a:ext cx="22746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solidFill>
                  <a:srgbClr val="7030A0"/>
                </a:solidFill>
              </a:rPr>
              <a:t>Mid1IP = tubulin scaffolding</a:t>
            </a:r>
          </a:p>
          <a:p>
            <a:r>
              <a:rPr lang="en-CA" sz="1400" dirty="0" smtClean="0">
                <a:solidFill>
                  <a:srgbClr val="00B0F0"/>
                </a:solidFill>
              </a:rPr>
              <a:t>CD9 = </a:t>
            </a:r>
            <a:r>
              <a:rPr lang="en-CA" sz="1400" dirty="0" err="1" smtClean="0">
                <a:solidFill>
                  <a:srgbClr val="00B0F0"/>
                </a:solidFill>
              </a:rPr>
              <a:t>myocyte</a:t>
            </a:r>
            <a:r>
              <a:rPr lang="en-CA" sz="1400" dirty="0" smtClean="0">
                <a:solidFill>
                  <a:srgbClr val="00B0F0"/>
                </a:solidFill>
              </a:rPr>
              <a:t> fusion</a:t>
            </a:r>
            <a:endParaRPr lang="en-CA" sz="1400" dirty="0">
              <a:solidFill>
                <a:srgbClr val="00B0F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71800" y="476672"/>
            <a:ext cx="24076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err="1" smtClean="0">
                <a:solidFill>
                  <a:srgbClr val="FF0000"/>
                </a:solidFill>
              </a:rPr>
              <a:t>Actinin</a:t>
            </a:r>
            <a:r>
              <a:rPr lang="en-CA" sz="1400" dirty="0" smtClean="0">
                <a:solidFill>
                  <a:srgbClr val="FF0000"/>
                </a:solidFill>
              </a:rPr>
              <a:t>-associated LIM protein</a:t>
            </a:r>
            <a:endParaRPr lang="en-CA" sz="14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932040" y="908720"/>
            <a:ext cx="7008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 smtClean="0">
                <a:solidFill>
                  <a:srgbClr val="FF0000"/>
                </a:solidFill>
              </a:rPr>
              <a:t>β</a:t>
            </a:r>
            <a:r>
              <a:rPr lang="en-CA" sz="1400" dirty="0" smtClean="0">
                <a:solidFill>
                  <a:srgbClr val="FF0000"/>
                </a:solidFill>
              </a:rPr>
              <a:t>-</a:t>
            </a:r>
            <a:r>
              <a:rPr lang="en-CA" sz="1400" dirty="0" err="1" smtClean="0">
                <a:solidFill>
                  <a:srgbClr val="FF0000"/>
                </a:solidFill>
              </a:rPr>
              <a:t>actin</a:t>
            </a:r>
            <a:endParaRPr lang="en-CA" sz="14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849024" y="6381328"/>
            <a:ext cx="34034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 smtClean="0"/>
              <a:t>Adapted from:</a:t>
            </a:r>
          </a:p>
          <a:p>
            <a:r>
              <a:rPr lang="en-CA" sz="1100" dirty="0" smtClean="0"/>
              <a:t>Garcia </a:t>
            </a:r>
            <a:r>
              <a:rPr lang="en-CA" sz="1100" dirty="0" smtClean="0"/>
              <a:t>de la </a:t>
            </a:r>
            <a:r>
              <a:rPr lang="en-CA" sz="1100" dirty="0" err="1" smtClean="0"/>
              <a:t>Serrana</a:t>
            </a:r>
            <a:r>
              <a:rPr lang="en-CA" sz="1100" dirty="0" smtClean="0"/>
              <a:t> </a:t>
            </a:r>
            <a:r>
              <a:rPr lang="en-CA" sz="1100" i="1" dirty="0" smtClean="0"/>
              <a:t>et al. </a:t>
            </a:r>
            <a:r>
              <a:rPr lang="en-CA" sz="1100" dirty="0" smtClean="0"/>
              <a:t>2012. BMC Genomics 13: 181 </a:t>
            </a:r>
            <a:endParaRPr lang="en-CA" sz="1100" dirty="0"/>
          </a:p>
        </p:txBody>
      </p:sp>
      <p:sp>
        <p:nvSpPr>
          <p:cNvPr id="31" name="TextBox 30"/>
          <p:cNvSpPr txBox="1"/>
          <p:nvPr/>
        </p:nvSpPr>
        <p:spPr>
          <a:xfrm>
            <a:off x="4211960" y="5672281"/>
            <a:ext cx="15921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/>
              <a:t>up-regulation of genes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424601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0"/>
          <p:cNvGrpSpPr/>
          <p:nvPr/>
        </p:nvGrpSpPr>
        <p:grpSpPr>
          <a:xfrm>
            <a:off x="179512" y="332656"/>
            <a:ext cx="8338569" cy="6264696"/>
            <a:chOff x="179512" y="332656"/>
            <a:chExt cx="8338569" cy="6264696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403092"/>
              <a:ext cx="7776864" cy="5941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3923928" y="1249015"/>
              <a:ext cx="4844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7030A0"/>
                  </a:solidFill>
                </a:rPr>
                <a:t>titin</a:t>
              </a:r>
              <a:endParaRPr lang="en-CA" sz="1400" dirty="0">
                <a:solidFill>
                  <a:srgbClr val="7030A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076328" y="4787860"/>
              <a:ext cx="5741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>
                  <a:solidFill>
                    <a:srgbClr val="7030A0"/>
                  </a:solidFill>
                </a:rPr>
                <a:t>MLC</a:t>
              </a:r>
              <a:endParaRPr lang="en-CA" sz="1400" dirty="0">
                <a:solidFill>
                  <a:srgbClr val="7030A0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563888" y="5065439"/>
              <a:ext cx="7264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/>
                <a:t>calpain</a:t>
              </a:r>
              <a:endParaRPr lang="en-CA" sz="14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076328" y="5373216"/>
              <a:ext cx="11253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>
                  <a:solidFill>
                    <a:srgbClr val="00B0F0"/>
                  </a:solidFill>
                </a:rPr>
                <a:t>Tropomyosin</a:t>
              </a:r>
              <a:endParaRPr lang="en-CA" sz="1400" dirty="0">
                <a:solidFill>
                  <a:srgbClr val="00B0F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43808" y="5579948"/>
              <a:ext cx="1172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Actin capping</a:t>
              </a:r>
              <a:endParaRPr lang="en-CA" sz="14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011050" y="4941168"/>
              <a:ext cx="9721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>
                  <a:solidFill>
                    <a:srgbClr val="00B0F0"/>
                  </a:solidFill>
                </a:rPr>
                <a:t>Troponin C</a:t>
              </a:r>
              <a:endParaRPr lang="en-CA" sz="1400" dirty="0">
                <a:solidFill>
                  <a:srgbClr val="00B0F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774411" y="5157192"/>
              <a:ext cx="9494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>
                  <a:solidFill>
                    <a:srgbClr val="7030A0"/>
                  </a:solidFill>
                </a:rPr>
                <a:t>Troponin I</a:t>
              </a:r>
              <a:endParaRPr lang="en-CA" sz="1400" dirty="0">
                <a:solidFill>
                  <a:srgbClr val="7030A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947027" y="4736177"/>
              <a:ext cx="10554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>
                  <a:solidFill>
                    <a:srgbClr val="00B0F0"/>
                  </a:solidFill>
                </a:rPr>
                <a:t>Troponin T2</a:t>
              </a:r>
              <a:endParaRPr lang="en-CA" sz="1400" dirty="0">
                <a:solidFill>
                  <a:srgbClr val="00B0F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372200" y="5445224"/>
              <a:ext cx="12093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/>
                <a:t>Tropomodulin</a:t>
              </a:r>
              <a:endParaRPr lang="en-CA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542012" y="4725144"/>
              <a:ext cx="7022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err="1" smtClean="0"/>
                <a:t>Myotilin</a:t>
              </a:r>
              <a:endParaRPr lang="en-CA" sz="12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996208" y="3933056"/>
              <a:ext cx="7417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err="1" smtClean="0">
                  <a:solidFill>
                    <a:srgbClr val="FF0000"/>
                  </a:solidFill>
                </a:rPr>
                <a:t>Obscurin</a:t>
              </a:r>
              <a:endParaRPr lang="en-CA" sz="1200" dirty="0">
                <a:solidFill>
                  <a:srgbClr val="FF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71800" y="744959"/>
              <a:ext cx="6976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/>
                <a:t>Actinin</a:t>
              </a:r>
              <a:endParaRPr lang="en-CA" sz="1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475507" y="836712"/>
              <a:ext cx="5950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>
                  <a:solidFill>
                    <a:srgbClr val="7030A0"/>
                  </a:solidFill>
                </a:rPr>
                <a:t>MHC</a:t>
              </a:r>
              <a:endParaRPr lang="en-CA" sz="1400" dirty="0">
                <a:solidFill>
                  <a:srgbClr val="7030A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987675" y="539388"/>
              <a:ext cx="7360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00B0F0"/>
                  </a:solidFill>
                </a:rPr>
                <a:t>nebulin</a:t>
              </a:r>
              <a:endParaRPr lang="en-CA" sz="1400" dirty="0">
                <a:solidFill>
                  <a:srgbClr val="00B0F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07555" y="1196752"/>
              <a:ext cx="7008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400" dirty="0" smtClean="0">
                  <a:solidFill>
                    <a:srgbClr val="7030A0"/>
                  </a:solidFill>
                </a:rPr>
                <a:t>α</a:t>
              </a:r>
              <a:r>
                <a:rPr lang="en-CA" sz="1400" dirty="0" smtClean="0">
                  <a:solidFill>
                    <a:srgbClr val="7030A0"/>
                  </a:solidFill>
                </a:rPr>
                <a:t>-actin</a:t>
              </a:r>
              <a:endParaRPr lang="en-CA" sz="1400" dirty="0">
                <a:solidFill>
                  <a:srgbClr val="7030A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275707" y="1124744"/>
              <a:ext cx="6094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7030A0"/>
                  </a:solidFill>
                </a:rPr>
                <a:t>Mybp</a:t>
              </a:r>
              <a:endParaRPr lang="en-CA" sz="1400" dirty="0">
                <a:solidFill>
                  <a:srgbClr val="7030A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95536" y="2359913"/>
              <a:ext cx="9448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00B0F0"/>
                  </a:solidFill>
                </a:rPr>
                <a:t>telethonin</a:t>
              </a:r>
              <a:endParaRPr lang="en-CA" sz="1400" dirty="0">
                <a:solidFill>
                  <a:srgbClr val="00B0F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9512" y="3635732"/>
              <a:ext cx="1111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FF0000"/>
                  </a:solidFill>
                </a:rPr>
                <a:t>filamin</a:t>
              </a:r>
              <a:r>
                <a:rPr lang="en-CA" sz="1400" dirty="0" smtClean="0">
                  <a:solidFill>
                    <a:srgbClr val="FF0000"/>
                  </a:solidFill>
                </a:rPr>
                <a:t>-</a:t>
              </a:r>
              <a:r>
                <a:rPr lang="el-GR" sz="1400" dirty="0" smtClean="0">
                  <a:solidFill>
                    <a:srgbClr val="FF0000"/>
                  </a:solidFill>
                </a:rPr>
                <a:t>α</a:t>
              </a:r>
              <a:r>
                <a:rPr lang="en-CA" sz="1400" dirty="0" smtClean="0">
                  <a:solidFill>
                    <a:srgbClr val="FF0000"/>
                  </a:solidFill>
                </a:rPr>
                <a:t>,</a:t>
              </a:r>
              <a:r>
                <a:rPr lang="el-GR" sz="1400" dirty="0" smtClean="0">
                  <a:solidFill>
                    <a:srgbClr val="FF0000"/>
                  </a:solidFill>
                </a:rPr>
                <a:t>β</a:t>
              </a:r>
              <a:r>
                <a:rPr lang="en-CA" sz="1400" dirty="0" smtClean="0">
                  <a:solidFill>
                    <a:srgbClr val="FF0000"/>
                  </a:solidFill>
                </a:rPr>
                <a:t>,</a:t>
              </a:r>
              <a:r>
                <a:rPr lang="el-GR" sz="1400" dirty="0" smtClean="0">
                  <a:solidFill>
                    <a:srgbClr val="FF0000"/>
                  </a:solidFill>
                </a:rPr>
                <a:t>γ</a:t>
              </a:r>
              <a:endParaRPr lang="en-CA" sz="1400" dirty="0">
                <a:solidFill>
                  <a:srgbClr val="FF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3528" y="755412"/>
              <a:ext cx="7339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/>
                <a:t>NFATC3</a:t>
              </a:r>
              <a:endParaRPr lang="en-CA" sz="1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66177" y="404664"/>
              <a:ext cx="9814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FF0000"/>
                  </a:solidFill>
                </a:rPr>
                <a:t>calcineurin</a:t>
              </a:r>
              <a:endParaRPr lang="en-CA" sz="1400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195736" y="332656"/>
              <a:ext cx="7184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FF0000"/>
                  </a:solidFill>
                </a:rPr>
                <a:t>desmin</a:t>
              </a:r>
              <a:endParaRPr lang="en-CA" sz="1400" dirty="0">
                <a:solidFill>
                  <a:srgbClr val="FF0000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411760" y="1259468"/>
              <a:ext cx="10801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FF0000"/>
                  </a:solidFill>
                </a:rPr>
                <a:t>myopalladin</a:t>
              </a:r>
              <a:endParaRPr lang="en-CA" sz="1400" dirty="0">
                <a:solidFill>
                  <a:srgbClr val="FF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38457" y="4725144"/>
              <a:ext cx="11651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FF0000"/>
                  </a:solidFill>
                </a:rPr>
                <a:t>Myozenin</a:t>
              </a:r>
              <a:r>
                <a:rPr lang="en-CA" sz="1400" dirty="0" smtClean="0">
                  <a:solidFill>
                    <a:srgbClr val="FF0000"/>
                  </a:solidFill>
                </a:rPr>
                <a:t> 1,2</a:t>
              </a:r>
              <a:endParaRPr lang="en-CA" sz="1400" dirty="0">
                <a:solidFill>
                  <a:srgbClr val="FF000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149617" y="620688"/>
              <a:ext cx="12196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00B0F0"/>
                  </a:solidFill>
                </a:rPr>
                <a:t>Myomesin</a:t>
              </a:r>
              <a:r>
                <a:rPr lang="en-CA" sz="1400" dirty="0" smtClean="0">
                  <a:solidFill>
                    <a:srgbClr val="00B0F0"/>
                  </a:solidFill>
                </a:rPr>
                <a:t> 1,2</a:t>
              </a:r>
              <a:endParaRPr lang="en-CA" sz="1400" dirty="0">
                <a:solidFill>
                  <a:srgbClr val="00B0F0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684288" y="3553271"/>
              <a:ext cx="6960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/>
                <a:t>Murf-1</a:t>
              </a:r>
              <a:endParaRPr lang="en-CA" sz="1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526976" y="5661248"/>
              <a:ext cx="9911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err="1" smtClean="0">
                  <a:solidFill>
                    <a:srgbClr val="7030A0"/>
                  </a:solidFill>
                </a:rPr>
                <a:t>calmodulin</a:t>
              </a:r>
              <a:endParaRPr lang="en-CA" sz="1400" dirty="0">
                <a:solidFill>
                  <a:srgbClr val="7030A0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96336" y="6228020"/>
              <a:ext cx="7954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M-line</a:t>
              </a:r>
              <a:endParaRPr lang="en-CA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58890" y="6228020"/>
              <a:ext cx="7248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Z-disc</a:t>
              </a:r>
              <a:endParaRPr lang="en-CA" dirty="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771800" y="528935"/>
            <a:ext cx="24076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err="1" smtClean="0">
                <a:solidFill>
                  <a:srgbClr val="FF0000"/>
                </a:solidFill>
              </a:rPr>
              <a:t>Actinin</a:t>
            </a:r>
            <a:r>
              <a:rPr lang="en-CA" sz="1400" dirty="0" smtClean="0">
                <a:solidFill>
                  <a:srgbClr val="FF0000"/>
                </a:solidFill>
              </a:rPr>
              <a:t>-associated LIM protein</a:t>
            </a:r>
            <a:endParaRPr lang="en-CA" sz="14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60032" y="1052736"/>
            <a:ext cx="813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err="1" smtClean="0">
                <a:solidFill>
                  <a:srgbClr val="00B0F0"/>
                </a:solidFill>
              </a:rPr>
              <a:t>xin</a:t>
            </a:r>
            <a:r>
              <a:rPr lang="en-CA" sz="1400" dirty="0" smtClean="0">
                <a:solidFill>
                  <a:srgbClr val="00B0F0"/>
                </a:solidFill>
              </a:rPr>
              <a:t>-actin</a:t>
            </a:r>
            <a:endParaRPr lang="en-CA" sz="1400" dirty="0">
              <a:solidFill>
                <a:srgbClr val="00B0F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71799" y="980728"/>
            <a:ext cx="2407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err="1" smtClean="0">
                <a:solidFill>
                  <a:srgbClr val="FF0000"/>
                </a:solidFill>
              </a:rPr>
              <a:t>nebulin</a:t>
            </a:r>
            <a:r>
              <a:rPr lang="en-CA" sz="1400" dirty="0" smtClean="0">
                <a:solidFill>
                  <a:srgbClr val="FF0000"/>
                </a:solidFill>
              </a:rPr>
              <a:t>-anchoring protein</a:t>
            </a:r>
            <a:endParaRPr lang="en-CA" sz="14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48123" y="5797713"/>
            <a:ext cx="28680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smtClean="0">
                <a:solidFill>
                  <a:srgbClr val="00B0F0"/>
                </a:solidFill>
              </a:rPr>
              <a:t>Sept. rainbow trout = blue</a:t>
            </a:r>
          </a:p>
          <a:p>
            <a:r>
              <a:rPr lang="en-CA" sz="2000" dirty="0" smtClean="0">
                <a:solidFill>
                  <a:srgbClr val="FF0000"/>
                </a:solidFill>
              </a:rPr>
              <a:t>Dec. rainbow trout = red</a:t>
            </a:r>
          </a:p>
          <a:p>
            <a:r>
              <a:rPr lang="en-CA" sz="2000" dirty="0" smtClean="0">
                <a:solidFill>
                  <a:srgbClr val="7030A0"/>
                </a:solidFill>
              </a:rPr>
              <a:t>Both = purple</a:t>
            </a:r>
            <a:endParaRPr lang="en-CA" sz="2000" dirty="0">
              <a:solidFill>
                <a:srgbClr val="7030A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69746" y="116632"/>
            <a:ext cx="22746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solidFill>
                  <a:srgbClr val="00B0F0"/>
                </a:solidFill>
              </a:rPr>
              <a:t>Mid1IP = tubulin scaffolding</a:t>
            </a:r>
          </a:p>
          <a:p>
            <a:r>
              <a:rPr lang="en-CA" sz="1400" dirty="0" smtClean="0">
                <a:solidFill>
                  <a:srgbClr val="00B0F0"/>
                </a:solidFill>
              </a:rPr>
              <a:t>CD9 = </a:t>
            </a:r>
            <a:r>
              <a:rPr lang="en-CA" sz="1400" dirty="0" err="1" smtClean="0">
                <a:solidFill>
                  <a:srgbClr val="00B0F0"/>
                </a:solidFill>
              </a:rPr>
              <a:t>myocyte</a:t>
            </a:r>
            <a:r>
              <a:rPr lang="en-CA" sz="1400" dirty="0" smtClean="0">
                <a:solidFill>
                  <a:srgbClr val="00B0F0"/>
                </a:solidFill>
              </a:rPr>
              <a:t> fusion</a:t>
            </a:r>
            <a:endParaRPr lang="en-CA" sz="1400" dirty="0">
              <a:solidFill>
                <a:srgbClr val="00B0F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849024" y="6381328"/>
            <a:ext cx="34034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dirty="0" smtClean="0"/>
              <a:t>Adapted from:</a:t>
            </a:r>
          </a:p>
          <a:p>
            <a:r>
              <a:rPr lang="en-CA" sz="1100" dirty="0" smtClean="0"/>
              <a:t>Garcia </a:t>
            </a:r>
            <a:r>
              <a:rPr lang="en-CA" sz="1100" dirty="0" smtClean="0"/>
              <a:t>de la </a:t>
            </a:r>
            <a:r>
              <a:rPr lang="en-CA" sz="1100" dirty="0" err="1" smtClean="0"/>
              <a:t>Serrana</a:t>
            </a:r>
            <a:r>
              <a:rPr lang="en-CA" sz="1100" dirty="0" smtClean="0"/>
              <a:t> </a:t>
            </a:r>
            <a:r>
              <a:rPr lang="en-CA" sz="1100" i="1" dirty="0" smtClean="0"/>
              <a:t>et al. </a:t>
            </a:r>
            <a:r>
              <a:rPr lang="en-CA" sz="1100" dirty="0" smtClean="0"/>
              <a:t>2012. BMC Genomics 13: 181 </a:t>
            </a:r>
            <a:endParaRPr lang="en-CA" sz="1100" dirty="0"/>
          </a:p>
        </p:txBody>
      </p:sp>
      <p:sp>
        <p:nvSpPr>
          <p:cNvPr id="38" name="TextBox 37"/>
          <p:cNvSpPr txBox="1"/>
          <p:nvPr/>
        </p:nvSpPr>
        <p:spPr>
          <a:xfrm>
            <a:off x="4211960" y="5661248"/>
            <a:ext cx="15921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/>
              <a:t>up-regulation of genes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77959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176</Words>
  <Application>Microsoft Office PowerPoint</Application>
  <PresentationFormat>On-screen Show (4:3)</PresentationFormat>
  <Paragraphs>78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rdanzman</dc:creator>
  <cp:lastModifiedBy>Roy Danzmann</cp:lastModifiedBy>
  <cp:revision>2</cp:revision>
  <dcterms:created xsi:type="dcterms:W3CDTF">2015-04-09T15:25:24Z</dcterms:created>
  <dcterms:modified xsi:type="dcterms:W3CDTF">2015-08-14T10:27:32Z</dcterms:modified>
</cp:coreProperties>
</file>