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483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C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1172201630978338E-2"/>
          <c:y val="3.4566992839487297E-2"/>
          <c:w val="0.89231538573947233"/>
          <c:h val="0.84386482939632546"/>
        </c:manualLayout>
      </c:layout>
      <c:barChart>
        <c:barDir val="col"/>
        <c:grouping val="stacked"/>
        <c:varyColors val="0"/>
        <c:ser>
          <c:idx val="0"/>
          <c:order val="0"/>
          <c:spPr>
            <a:noFill/>
            <a:ln>
              <a:noFill/>
            </a:ln>
          </c:spPr>
          <c:invertIfNegative val="0"/>
          <c:errBars>
            <c:errBarType val="minus"/>
            <c:errValType val="cust"/>
            <c:noEndCap val="0"/>
            <c:plus>
              <c:numLit>
                <c:formatCode>General</c:formatCode>
                <c:ptCount val="1"/>
                <c:pt idx="0">
                  <c:v>1</c:v>
                </c:pt>
              </c:numLit>
            </c:plus>
            <c:minus>
              <c:numLit>
                <c:formatCode>General</c:formatCode>
                <c:ptCount val="12"/>
                <c:pt idx="0">
                  <c:v>2.5190000000000001</c:v>
                </c:pt>
                <c:pt idx="1">
                  <c:v>2.6520000000000001</c:v>
                </c:pt>
                <c:pt idx="2">
                  <c:v>2.6869999999999998</c:v>
                </c:pt>
                <c:pt idx="3">
                  <c:v>1.5940000000000001</c:v>
                </c:pt>
                <c:pt idx="4">
                  <c:v>2.536</c:v>
                </c:pt>
                <c:pt idx="5">
                  <c:v>2.6389999999999998</c:v>
                </c:pt>
                <c:pt idx="6">
                  <c:v>2.7749999999999999</c:v>
                </c:pt>
                <c:pt idx="7">
                  <c:v>2.5670000000000002</c:v>
                </c:pt>
                <c:pt idx="8">
                  <c:v>2.3090000000000002</c:v>
                </c:pt>
                <c:pt idx="9">
                  <c:v>1.929</c:v>
                </c:pt>
                <c:pt idx="10">
                  <c:v>2.3540000000000001</c:v>
                </c:pt>
                <c:pt idx="11">
                  <c:v>1.8959999999999999</c:v>
                </c:pt>
              </c:numLit>
            </c:minus>
          </c:errBars>
          <c:val>
            <c:numRef>
              <c:f>'TOP-31600'!$B$2:$M$2</c:f>
              <c:numCache>
                <c:formatCode>General</c:formatCode>
                <c:ptCount val="12"/>
                <c:pt idx="0">
                  <c:v>2.5190000000000001</c:v>
                </c:pt>
                <c:pt idx="1">
                  <c:v>2.6520000000000001</c:v>
                </c:pt>
                <c:pt idx="2">
                  <c:v>2.6869999999999998</c:v>
                </c:pt>
                <c:pt idx="3">
                  <c:v>1.5940000000000001</c:v>
                </c:pt>
                <c:pt idx="4">
                  <c:v>2.536</c:v>
                </c:pt>
                <c:pt idx="5">
                  <c:v>2.6389999999999998</c:v>
                </c:pt>
                <c:pt idx="6">
                  <c:v>2.7749999999999999</c:v>
                </c:pt>
                <c:pt idx="7">
                  <c:v>2.5670000000000002</c:v>
                </c:pt>
                <c:pt idx="8">
                  <c:v>2.3090000000000002</c:v>
                </c:pt>
                <c:pt idx="9">
                  <c:v>1.929</c:v>
                </c:pt>
                <c:pt idx="10">
                  <c:v>2.3540000000000001</c:v>
                </c:pt>
                <c:pt idx="11">
                  <c:v>1.8959999999999999</c:v>
                </c:pt>
              </c:numCache>
            </c:numRef>
          </c:val>
        </c:ser>
        <c:ser>
          <c:idx val="1"/>
          <c:order val="1"/>
          <c:tx>
            <c:v>Q2</c:v>
          </c:tx>
          <c:invertIfNegative val="0"/>
          <c:val>
            <c:numLit>
              <c:formatCode>General</c:formatCode>
              <c:ptCount val="12"/>
              <c:pt idx="0">
                <c:v>1.847</c:v>
              </c:pt>
              <c:pt idx="1">
                <c:v>1.845</c:v>
              </c:pt>
              <c:pt idx="2">
                <c:v>2.077</c:v>
              </c:pt>
              <c:pt idx="3">
                <c:v>1.736</c:v>
              </c:pt>
              <c:pt idx="4">
                <c:v>1.7829999999999999</c:v>
              </c:pt>
              <c:pt idx="5">
                <c:v>1.875</c:v>
              </c:pt>
              <c:pt idx="6">
                <c:v>1.962</c:v>
              </c:pt>
              <c:pt idx="7">
                <c:v>1.8420000000000001</c:v>
              </c:pt>
              <c:pt idx="8">
                <c:v>1.5860000000000001</c:v>
              </c:pt>
              <c:pt idx="9">
                <c:v>1.5109999999999999</c:v>
              </c:pt>
              <c:pt idx="10">
                <c:v>1.796</c:v>
              </c:pt>
              <c:pt idx="11">
                <c:v>1.4059999999999999</c:v>
              </c:pt>
            </c:numLit>
          </c:val>
        </c:ser>
        <c:ser>
          <c:idx val="2"/>
          <c:order val="2"/>
          <c:tx>
            <c:v>Q3</c:v>
          </c:tx>
          <c:invertIfNegative val="0"/>
          <c:errBars>
            <c:errBarType val="plus"/>
            <c:errValType val="cust"/>
            <c:noEndCap val="1"/>
            <c:plus>
              <c:numLit>
                <c:formatCode>General</c:formatCode>
                <c:ptCount val="12"/>
                <c:pt idx="0">
                  <c:v>10.048999999999999</c:v>
                </c:pt>
                <c:pt idx="1">
                  <c:v>9.7590000000000003</c:v>
                </c:pt>
                <c:pt idx="2">
                  <c:v>9.4570000000000007</c:v>
                </c:pt>
                <c:pt idx="3">
                  <c:v>12.05</c:v>
                </c:pt>
                <c:pt idx="4">
                  <c:v>9.718</c:v>
                </c:pt>
                <c:pt idx="5">
                  <c:v>9.8629999999999995</c:v>
                </c:pt>
                <c:pt idx="6">
                  <c:v>8.673</c:v>
                </c:pt>
                <c:pt idx="7">
                  <c:v>9.3659999999999997</c:v>
                </c:pt>
                <c:pt idx="8">
                  <c:v>10.869</c:v>
                </c:pt>
                <c:pt idx="9">
                  <c:v>11.97</c:v>
                </c:pt>
                <c:pt idx="10">
                  <c:v>10.361000000000001</c:v>
                </c:pt>
                <c:pt idx="11">
                  <c:v>12.281000000000001</c:v>
                </c:pt>
              </c:numLit>
            </c:plus>
            <c:minus>
              <c:numLit>
                <c:formatCode>General</c:formatCode>
                <c:ptCount val="12"/>
                <c:pt idx="0">
                  <c:v>10.048999999999999</c:v>
                </c:pt>
                <c:pt idx="1">
                  <c:v>9.7590000000000003</c:v>
                </c:pt>
                <c:pt idx="2">
                  <c:v>9.4570000000000007</c:v>
                </c:pt>
                <c:pt idx="3">
                  <c:v>12.05</c:v>
                </c:pt>
                <c:pt idx="4">
                  <c:v>9.718</c:v>
                </c:pt>
                <c:pt idx="5">
                  <c:v>9.8629999999999995</c:v>
                </c:pt>
                <c:pt idx="6">
                  <c:v>8.673</c:v>
                </c:pt>
                <c:pt idx="7">
                  <c:v>9.3659999999999997</c:v>
                </c:pt>
                <c:pt idx="8">
                  <c:v>10.869</c:v>
                </c:pt>
                <c:pt idx="9">
                  <c:v>11.97</c:v>
                </c:pt>
                <c:pt idx="10">
                  <c:v>10.361000000000001</c:v>
                </c:pt>
                <c:pt idx="11">
                  <c:v>12.281000000000001</c:v>
                </c:pt>
              </c:numLit>
            </c:minus>
          </c:errBars>
          <c:val>
            <c:numLit>
              <c:formatCode>General</c:formatCode>
              <c:ptCount val="12"/>
              <c:pt idx="0">
                <c:v>5.585</c:v>
              </c:pt>
              <c:pt idx="1">
                <c:v>5.7439999999999998</c:v>
              </c:pt>
              <c:pt idx="2">
                <c:v>5.7779999999999996</c:v>
              </c:pt>
              <c:pt idx="3">
                <c:v>4.6210000000000004</c:v>
              </c:pt>
              <c:pt idx="4">
                <c:v>5.9630000000000001</c:v>
              </c:pt>
              <c:pt idx="5">
                <c:v>5.6230000000000002</c:v>
              </c:pt>
              <c:pt idx="6">
                <c:v>6.59</c:v>
              </c:pt>
              <c:pt idx="7">
                <c:v>6.2249999999999996</c:v>
              </c:pt>
              <c:pt idx="8">
                <c:v>5.2350000000000003</c:v>
              </c:pt>
              <c:pt idx="9">
                <c:v>4.5910000000000002</c:v>
              </c:pt>
              <c:pt idx="10">
                <c:v>5.4889999999999999</c:v>
              </c:pt>
              <c:pt idx="11">
                <c:v>4.4169999999999998</c:v>
              </c:pt>
            </c:numLit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84380032"/>
        <c:axId val="184381824"/>
      </c:barChart>
      <c:catAx>
        <c:axId val="184380032"/>
        <c:scaling>
          <c:orientation val="minMax"/>
        </c:scaling>
        <c:delete val="0"/>
        <c:axPos val="b"/>
        <c:majorTickMark val="out"/>
        <c:minorTickMark val="none"/>
        <c:tickLblPos val="nextTo"/>
        <c:crossAx val="184381824"/>
        <c:crosses val="autoZero"/>
        <c:auto val="1"/>
        <c:lblAlgn val="ctr"/>
        <c:lblOffset val="100"/>
        <c:noMultiLvlLbl val="0"/>
      </c:catAx>
      <c:valAx>
        <c:axId val="184381824"/>
        <c:scaling>
          <c:orientation val="minMax"/>
          <c:max val="2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aseline="0"/>
            </a:pPr>
            <a:endParaRPr lang="en-US"/>
          </a:p>
        </c:txPr>
        <c:crossAx val="18438003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F71D9-D6E9-4F21-9C8C-B0115C0BA0FB}" type="datetimeFigureOut">
              <a:rPr lang="en-CA" smtClean="0"/>
              <a:t>2015-11-24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89C3B-521E-417C-94F7-526625DE8AD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445861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F71D9-D6E9-4F21-9C8C-B0115C0BA0FB}" type="datetimeFigureOut">
              <a:rPr lang="en-CA" smtClean="0"/>
              <a:t>2015-11-24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89C3B-521E-417C-94F7-526625DE8AD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11531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F71D9-D6E9-4F21-9C8C-B0115C0BA0FB}" type="datetimeFigureOut">
              <a:rPr lang="en-CA" smtClean="0"/>
              <a:t>2015-11-24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89C3B-521E-417C-94F7-526625DE8AD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18569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F71D9-D6E9-4F21-9C8C-B0115C0BA0FB}" type="datetimeFigureOut">
              <a:rPr lang="en-CA" smtClean="0"/>
              <a:t>2015-11-24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89C3B-521E-417C-94F7-526625DE8AD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75318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F71D9-D6E9-4F21-9C8C-B0115C0BA0FB}" type="datetimeFigureOut">
              <a:rPr lang="en-CA" smtClean="0"/>
              <a:t>2015-11-24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89C3B-521E-417C-94F7-526625DE8AD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74969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F71D9-D6E9-4F21-9C8C-B0115C0BA0FB}" type="datetimeFigureOut">
              <a:rPr lang="en-CA" smtClean="0"/>
              <a:t>2015-11-24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89C3B-521E-417C-94F7-526625DE8AD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25865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F71D9-D6E9-4F21-9C8C-B0115C0BA0FB}" type="datetimeFigureOut">
              <a:rPr lang="en-CA" smtClean="0"/>
              <a:t>2015-11-24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89C3B-521E-417C-94F7-526625DE8AD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82441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F71D9-D6E9-4F21-9C8C-B0115C0BA0FB}" type="datetimeFigureOut">
              <a:rPr lang="en-CA" smtClean="0"/>
              <a:t>2015-11-24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89C3B-521E-417C-94F7-526625DE8AD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9771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F71D9-D6E9-4F21-9C8C-B0115C0BA0FB}" type="datetimeFigureOut">
              <a:rPr lang="en-CA" smtClean="0"/>
              <a:t>2015-11-24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89C3B-521E-417C-94F7-526625DE8AD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86970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F71D9-D6E9-4F21-9C8C-B0115C0BA0FB}" type="datetimeFigureOut">
              <a:rPr lang="en-CA" smtClean="0"/>
              <a:t>2015-11-24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89C3B-521E-417C-94F7-526625DE8AD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752800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F71D9-D6E9-4F21-9C8C-B0115C0BA0FB}" type="datetimeFigureOut">
              <a:rPr lang="en-CA" smtClean="0"/>
              <a:t>2015-11-24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B89C3B-521E-417C-94F7-526625DE8AD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98899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0F71D9-D6E9-4F21-9C8C-B0115C0BA0FB}" type="datetimeFigureOut">
              <a:rPr lang="en-CA" smtClean="0"/>
              <a:t>2015-11-24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B89C3B-521E-417C-94F7-526625DE8AD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61269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520388" y="332656"/>
            <a:ext cx="8012052" cy="6264696"/>
            <a:chOff x="520388" y="332656"/>
            <a:chExt cx="8012052" cy="6264696"/>
          </a:xfrm>
        </p:grpSpPr>
        <p:graphicFrame>
          <p:nvGraphicFramePr>
            <p:cNvPr id="2" name="Chart 1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885074021"/>
                </p:ext>
              </p:extLst>
            </p:nvPr>
          </p:nvGraphicFramePr>
          <p:xfrm>
            <a:off x="827584" y="391453"/>
            <a:ext cx="7704856" cy="606188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3" name="TextBox 2"/>
            <p:cNvSpPr txBox="1"/>
            <p:nvPr/>
          </p:nvSpPr>
          <p:spPr>
            <a:xfrm>
              <a:off x="1475656" y="332656"/>
              <a:ext cx="691276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100" dirty="0" smtClean="0"/>
                <a:t>34914      40887       34590       30308       35612       23261       42022       46308       41434      25340       33131       29963</a:t>
              </a:r>
              <a:endParaRPr lang="en-CA" sz="1100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475656" y="5795972"/>
              <a:ext cx="3384376" cy="36933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CA" dirty="0" smtClean="0"/>
                <a:t>Small</a:t>
              </a:r>
              <a:endParaRPr lang="en-CA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4932040" y="5795972"/>
              <a:ext cx="3384376" cy="36933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CA" dirty="0" smtClean="0"/>
                <a:t>Large</a:t>
              </a:r>
              <a:endParaRPr lang="en-CA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763688" y="6228020"/>
              <a:ext cx="1152128" cy="369332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CA" dirty="0" smtClean="0"/>
                <a:t>Sept.</a:t>
              </a:r>
              <a:endParaRPr lang="en-CA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148064" y="6228020"/>
              <a:ext cx="1152128" cy="369332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CA" dirty="0" smtClean="0"/>
                <a:t>Sept.</a:t>
              </a:r>
              <a:endParaRPr lang="en-CA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491880" y="6228020"/>
              <a:ext cx="1152128" cy="36933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CA" dirty="0" smtClean="0"/>
                <a:t>Dec.</a:t>
              </a:r>
              <a:endParaRPr lang="en-CA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948264" y="6228020"/>
              <a:ext cx="1152128" cy="36933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CA" dirty="0" smtClean="0"/>
                <a:t>Dec.</a:t>
              </a:r>
              <a:endParaRPr lang="en-CA" dirty="0"/>
            </a:p>
          </p:txBody>
        </p:sp>
        <p:sp>
          <p:nvSpPr>
            <p:cNvPr id="10" name="TextBox 9"/>
            <p:cNvSpPr txBox="1"/>
            <p:nvPr/>
          </p:nvSpPr>
          <p:spPr>
            <a:xfrm rot="16200000">
              <a:off x="251207" y="2780615"/>
              <a:ext cx="106158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2800" dirty="0" smtClean="0"/>
                <a:t>RPKM</a:t>
              </a:r>
              <a:endParaRPr lang="en-CA" sz="2800" dirty="0"/>
            </a:p>
          </p:txBody>
        </p:sp>
      </p:grpSp>
    </p:spTree>
    <p:extLst>
      <p:ext uri="{BB962C8B-B14F-4D97-AF65-F5344CB8AC3E}">
        <p14:creationId xmlns:p14="http://schemas.microsoft.com/office/powerpoint/2010/main" val="3259402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23</Words>
  <Application>Microsoft Office PowerPoint</Application>
  <PresentationFormat>On-screen Show (4:3)</PresentationFormat>
  <Paragraphs>8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Roy Danzmann</dc:creator>
  <cp:lastModifiedBy>Roy Danzmann</cp:lastModifiedBy>
  <cp:revision>1</cp:revision>
  <dcterms:created xsi:type="dcterms:W3CDTF">2015-11-24T14:54:44Z</dcterms:created>
  <dcterms:modified xsi:type="dcterms:W3CDTF">2015-11-24T14:57:08Z</dcterms:modified>
</cp:coreProperties>
</file>