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65" autoAdjust="0"/>
  </p:normalViewPr>
  <p:slideViewPr>
    <p:cSldViewPr snapToGrid="0" snapToObjects="1" showGuides="1">
      <p:cViewPr>
        <p:scale>
          <a:sx n="152" d="100"/>
          <a:sy n="152" d="100"/>
        </p:scale>
        <p:origin x="-568" y="3232"/>
      </p:cViewPr>
      <p:guideLst>
        <p:guide orient="horz" pos="3448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haggy:Desktop:160226,%20conidiation,%20PDA,%207d,%2025,30,37&#8451;,%20Af293,%20A.%20niger,%20RIB4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dhaggy:Desktop:160224,%20germination,%20PDB,%2030,37&#8451;,%20A.%20fumgiatus,%20A.%20niger,%20A.%20oryzae%20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hagiwara:Desktop:160301,%20dry%20weight%20from%20liquid%20culture,%20Af,%20An,%20A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2178175134448"/>
          <c:y val="0.0494296577946768"/>
          <c:w val="0.768571349633927"/>
          <c:h val="0.801314300466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Sheet1!$N$3</c:f>
              <c:strCache>
                <c:ptCount val="1"/>
                <c:pt idx="0">
                  <c:v>25℃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Sheet1!$Q$4:$Q$6</c:f>
                <c:numCache>
                  <c:formatCode>General</c:formatCode>
                  <c:ptCount val="3"/>
                  <c:pt idx="0">
                    <c:v>1.34976541171667E8</c:v>
                  </c:pt>
                  <c:pt idx="1">
                    <c:v>4.69420446460905E7</c:v>
                  </c:pt>
                  <c:pt idx="2">
                    <c:v>6.16297186609043E7</c:v>
                  </c:pt>
                </c:numCache>
              </c:numRef>
            </c:plus>
            <c:minus>
              <c:numRef>
                <c:f>Sheet1!$Q$4:$Q$6</c:f>
                <c:numCache>
                  <c:formatCode>General</c:formatCode>
                  <c:ptCount val="3"/>
                  <c:pt idx="0">
                    <c:v>1.34976541171667E8</c:v>
                  </c:pt>
                  <c:pt idx="1">
                    <c:v>4.69420446460905E7</c:v>
                  </c:pt>
                  <c:pt idx="2">
                    <c:v>6.16297186609043E7</c:v>
                  </c:pt>
                </c:numCache>
              </c:numRef>
            </c:minus>
          </c:errBars>
          <c:cat>
            <c:strRef>
              <c:f>Sheet1!$M$4:$M$6</c:f>
              <c:strCache>
                <c:ptCount val="3"/>
                <c:pt idx="0">
                  <c:v>A. fumigatus</c:v>
                </c:pt>
                <c:pt idx="1">
                  <c:v>A. niger</c:v>
                </c:pt>
                <c:pt idx="2">
                  <c:v>A. oryzae</c:v>
                </c:pt>
              </c:strCache>
            </c:strRef>
          </c:cat>
          <c:val>
            <c:numRef>
              <c:f>Sheet1!$N$4:$N$6</c:f>
              <c:numCache>
                <c:formatCode>0.0.E+00</c:formatCode>
                <c:ptCount val="3"/>
                <c:pt idx="0">
                  <c:v>8.08E8</c:v>
                </c:pt>
                <c:pt idx="1">
                  <c:v>3.29333333333333E8</c:v>
                </c:pt>
                <c:pt idx="2">
                  <c:v>3.01333333333333E8</c:v>
                </c:pt>
              </c:numCache>
            </c:numRef>
          </c:val>
        </c:ser>
        <c:ser>
          <c:idx val="1"/>
          <c:order val="1"/>
          <c:tx>
            <c:strRef>
              <c:f>Sheet1!$O$3</c:f>
              <c:strCache>
                <c:ptCount val="1"/>
                <c:pt idx="0">
                  <c:v>30℃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Sheet1!$R$4:$R$6</c:f>
                <c:numCache>
                  <c:formatCode>General</c:formatCode>
                  <c:ptCount val="3"/>
                  <c:pt idx="0">
                    <c:v>7.16534871602368E7</c:v>
                  </c:pt>
                  <c:pt idx="1">
                    <c:v>5.27720464724355E7</c:v>
                  </c:pt>
                  <c:pt idx="2">
                    <c:v>5.1562260100452E7</c:v>
                  </c:pt>
                </c:numCache>
              </c:numRef>
            </c:plus>
            <c:minus>
              <c:numRef>
                <c:f>Sheet1!$R$4:$R$6</c:f>
                <c:numCache>
                  <c:formatCode>General</c:formatCode>
                  <c:ptCount val="3"/>
                  <c:pt idx="0">
                    <c:v>7.16534871602368E7</c:v>
                  </c:pt>
                  <c:pt idx="1">
                    <c:v>5.27720464724355E7</c:v>
                  </c:pt>
                  <c:pt idx="2">
                    <c:v>5.1562260100452E7</c:v>
                  </c:pt>
                </c:numCache>
              </c:numRef>
            </c:minus>
          </c:errBars>
          <c:cat>
            <c:strRef>
              <c:f>Sheet1!$M$4:$M$6</c:f>
              <c:strCache>
                <c:ptCount val="3"/>
                <c:pt idx="0">
                  <c:v>A. fumigatus</c:v>
                </c:pt>
                <c:pt idx="1">
                  <c:v>A. niger</c:v>
                </c:pt>
                <c:pt idx="2">
                  <c:v>A. oryzae</c:v>
                </c:pt>
              </c:strCache>
            </c:strRef>
          </c:cat>
          <c:val>
            <c:numRef>
              <c:f>Sheet1!$O$4:$O$6</c:f>
              <c:numCache>
                <c:formatCode>0.0.E+00</c:formatCode>
                <c:ptCount val="3"/>
                <c:pt idx="0">
                  <c:v>1.77866666666667E9</c:v>
                </c:pt>
                <c:pt idx="1">
                  <c:v>6.89333333333333E8</c:v>
                </c:pt>
                <c:pt idx="2">
                  <c:v>2.26E8</c:v>
                </c:pt>
              </c:numCache>
            </c:numRef>
          </c:val>
        </c:ser>
        <c:ser>
          <c:idx val="2"/>
          <c:order val="2"/>
          <c:tx>
            <c:strRef>
              <c:f>Sheet1!$P$3</c:f>
              <c:strCache>
                <c:ptCount val="1"/>
                <c:pt idx="0">
                  <c:v>37℃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Sheet1!$S$4:$S$6</c:f>
                <c:numCache>
                  <c:formatCode>General</c:formatCode>
                  <c:ptCount val="3"/>
                  <c:pt idx="0">
                    <c:v>1.53234750917959E8</c:v>
                  </c:pt>
                  <c:pt idx="1">
                    <c:v>9.2621091910356E7</c:v>
                  </c:pt>
                  <c:pt idx="2">
                    <c:v>1.95959179422654E7</c:v>
                  </c:pt>
                </c:numCache>
              </c:numRef>
            </c:plus>
            <c:minus>
              <c:numRef>
                <c:f>Sheet1!$S$4:$S$6</c:f>
                <c:numCache>
                  <c:formatCode>General</c:formatCode>
                  <c:ptCount val="3"/>
                  <c:pt idx="0">
                    <c:v>1.53234750917959E8</c:v>
                  </c:pt>
                  <c:pt idx="1">
                    <c:v>9.2621091910356E7</c:v>
                  </c:pt>
                  <c:pt idx="2">
                    <c:v>1.95959179422654E7</c:v>
                  </c:pt>
                </c:numCache>
              </c:numRef>
            </c:minus>
          </c:errBars>
          <c:cat>
            <c:strRef>
              <c:f>Sheet1!$M$4:$M$6</c:f>
              <c:strCache>
                <c:ptCount val="3"/>
                <c:pt idx="0">
                  <c:v>A. fumigatus</c:v>
                </c:pt>
                <c:pt idx="1">
                  <c:v>A. niger</c:v>
                </c:pt>
                <c:pt idx="2">
                  <c:v>A. oryzae</c:v>
                </c:pt>
              </c:strCache>
            </c:strRef>
          </c:cat>
          <c:val>
            <c:numRef>
              <c:f>Sheet1!$P$4:$P$6</c:f>
              <c:numCache>
                <c:formatCode>0.0.E+00</c:formatCode>
                <c:ptCount val="3"/>
                <c:pt idx="0">
                  <c:v>2.09066666666667E9</c:v>
                </c:pt>
                <c:pt idx="1">
                  <c:v>5.72E8</c:v>
                </c:pt>
                <c:pt idx="2">
                  <c:v>2.38E8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7677000"/>
        <c:axId val="2097679720"/>
      </c:barChart>
      <c:catAx>
        <c:axId val="2097677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i="1"/>
            </a:pPr>
            <a:endParaRPr lang="ja-JP"/>
          </a:p>
        </c:txPr>
        <c:crossAx val="2097679720"/>
        <c:crosses val="autoZero"/>
        <c:auto val="1"/>
        <c:lblAlgn val="ctr"/>
        <c:lblOffset val="100"/>
        <c:noMultiLvlLbl val="0"/>
      </c:catAx>
      <c:valAx>
        <c:axId val="2097679720"/>
        <c:scaling>
          <c:orientation val="minMax"/>
          <c:max val="3.0E9"/>
        </c:scaling>
        <c:delete val="0"/>
        <c:axPos val="l"/>
        <c:numFmt formatCode="0.00E+00" sourceLinked="0"/>
        <c:majorTickMark val="out"/>
        <c:minorTickMark val="none"/>
        <c:tickLblPos val="none"/>
        <c:crossAx val="2097677000"/>
        <c:crosses val="autoZero"/>
        <c:crossBetween val="between"/>
        <c:majorUnit val="1.0E9"/>
      </c:valAx>
    </c:plotArea>
    <c:legend>
      <c:legendPos val="r"/>
      <c:layout>
        <c:manualLayout>
          <c:xMode val="edge"/>
          <c:yMode val="edge"/>
          <c:x val="0.689544135930377"/>
          <c:y val="0.107891979282057"/>
          <c:w val="0.196951788921122"/>
          <c:h val="0.229082662195743"/>
        </c:manualLayout>
      </c:layout>
      <c:overlay val="0"/>
      <c:spPr>
        <a:ln>
          <a:solidFill>
            <a:schemeClr val="tx1">
              <a:lumMod val="50000"/>
              <a:lumOff val="50000"/>
            </a:schemeClr>
          </a:solidFill>
        </a:ln>
      </c:spPr>
      <c:txPr>
        <a:bodyPr/>
        <a:lstStyle/>
        <a:p>
          <a:pPr>
            <a:defRPr sz="900"/>
          </a:pPr>
          <a:endParaRPr lang="ja-JP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13217410323709"/>
          <c:y val="0.0601851851851852"/>
          <c:w val="0.896499125109361"/>
          <c:h val="0.7375313502478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Sheet1!$B$42</c:f>
              <c:strCache>
                <c:ptCount val="1"/>
                <c:pt idx="0">
                  <c:v>2h</c:v>
                </c:pt>
              </c:strCache>
            </c:strRef>
          </c:tx>
          <c:invertIfNegative val="0"/>
          <c:cat>
            <c:multiLvlStrRef>
              <c:f>Sheet1!$C$40:$H$41</c:f>
              <c:multiLvlStrCache>
                <c:ptCount val="6"/>
                <c:lvl>
                  <c:pt idx="0">
                    <c:v>30℃</c:v>
                  </c:pt>
                  <c:pt idx="1">
                    <c:v>37℃</c:v>
                  </c:pt>
                  <c:pt idx="2">
                    <c:v>30℃</c:v>
                  </c:pt>
                  <c:pt idx="3">
                    <c:v>37℃</c:v>
                  </c:pt>
                  <c:pt idx="4">
                    <c:v>30℃</c:v>
                  </c:pt>
                  <c:pt idx="5">
                    <c:v>37℃</c:v>
                  </c:pt>
                </c:lvl>
                <c:lvl>
                  <c:pt idx="0">
                    <c:v>A. fumigatus</c:v>
                  </c:pt>
                  <c:pt idx="2">
                    <c:v>A. niger</c:v>
                  </c:pt>
                  <c:pt idx="4">
                    <c:v>A. oryzae</c:v>
                  </c:pt>
                </c:lvl>
              </c:multiLvlStrCache>
            </c:multiLvlStrRef>
          </c:cat>
          <c:val>
            <c:numRef>
              <c:f>Sheet1!$C$42:$H$42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Sheet1!$B$43</c:f>
              <c:strCache>
                <c:ptCount val="1"/>
                <c:pt idx="0">
                  <c:v>3.5h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Sheet1!$I$43:$N$43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0.0</c:v>
                  </c:pt>
                  <c:pt idx="4">
                    <c:v>0.0194739759301139</c:v>
                  </c:pt>
                  <c:pt idx="5">
                    <c:v>0.00585537337744452</c:v>
                  </c:pt>
                </c:numCache>
              </c:numRef>
            </c:plus>
            <c:minus>
              <c:numRef>
                <c:f>Sheet1!$I$43:$N$43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0.0</c:v>
                  </c:pt>
                  <c:pt idx="4">
                    <c:v>0.0194739759301139</c:v>
                  </c:pt>
                  <c:pt idx="5">
                    <c:v>0.00585537337744452</c:v>
                  </c:pt>
                </c:numCache>
              </c:numRef>
            </c:minus>
          </c:errBars>
          <c:cat>
            <c:multiLvlStrRef>
              <c:f>Sheet1!$C$40:$H$41</c:f>
              <c:multiLvlStrCache>
                <c:ptCount val="6"/>
                <c:lvl>
                  <c:pt idx="0">
                    <c:v>30℃</c:v>
                  </c:pt>
                  <c:pt idx="1">
                    <c:v>37℃</c:v>
                  </c:pt>
                  <c:pt idx="2">
                    <c:v>30℃</c:v>
                  </c:pt>
                  <c:pt idx="3">
                    <c:v>37℃</c:v>
                  </c:pt>
                  <c:pt idx="4">
                    <c:v>30℃</c:v>
                  </c:pt>
                  <c:pt idx="5">
                    <c:v>37℃</c:v>
                  </c:pt>
                </c:lvl>
                <c:lvl>
                  <c:pt idx="0">
                    <c:v>A. fumigatus</c:v>
                  </c:pt>
                  <c:pt idx="2">
                    <c:v>A. niger</c:v>
                  </c:pt>
                  <c:pt idx="4">
                    <c:v>A. oryzae</c:v>
                  </c:pt>
                </c:lvl>
              </c:multiLvlStrCache>
            </c:multiLvlStrRef>
          </c:cat>
          <c:val>
            <c:numRef>
              <c:f>Sheet1!$C$43:$H$43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0.101614434947768</c:v>
                </c:pt>
                <c:pt idx="5">
                  <c:v>0.0637292464878672</c:v>
                </c:pt>
              </c:numCache>
            </c:numRef>
          </c:val>
        </c:ser>
        <c:ser>
          <c:idx val="2"/>
          <c:order val="2"/>
          <c:tx>
            <c:strRef>
              <c:f>Sheet1!$B$44</c:f>
              <c:strCache>
                <c:ptCount val="1"/>
                <c:pt idx="0">
                  <c:v>4.5h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Sheet1!$I$44:$N$44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0.026359469910532</c:v>
                  </c:pt>
                  <c:pt idx="4">
                    <c:v>0.0500501743632449</c:v>
                  </c:pt>
                  <c:pt idx="5">
                    <c:v>0.046419886740999</c:v>
                  </c:pt>
                </c:numCache>
              </c:numRef>
            </c:plus>
            <c:minus>
              <c:numRef>
                <c:f>Sheet1!$I$44:$N$44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</c:v>
                  </c:pt>
                  <c:pt idx="2">
                    <c:v>0.0</c:v>
                  </c:pt>
                  <c:pt idx="3">
                    <c:v>0.026359469910532</c:v>
                  </c:pt>
                  <c:pt idx="4">
                    <c:v>0.0500501743632449</c:v>
                  </c:pt>
                  <c:pt idx="5">
                    <c:v>0.046419886740999</c:v>
                  </c:pt>
                </c:numCache>
              </c:numRef>
            </c:minus>
          </c:errBars>
          <c:cat>
            <c:multiLvlStrRef>
              <c:f>Sheet1!$C$40:$H$41</c:f>
              <c:multiLvlStrCache>
                <c:ptCount val="6"/>
                <c:lvl>
                  <c:pt idx="0">
                    <c:v>30℃</c:v>
                  </c:pt>
                  <c:pt idx="1">
                    <c:v>37℃</c:v>
                  </c:pt>
                  <c:pt idx="2">
                    <c:v>30℃</c:v>
                  </c:pt>
                  <c:pt idx="3">
                    <c:v>37℃</c:v>
                  </c:pt>
                  <c:pt idx="4">
                    <c:v>30℃</c:v>
                  </c:pt>
                  <c:pt idx="5">
                    <c:v>37℃</c:v>
                  </c:pt>
                </c:lvl>
                <c:lvl>
                  <c:pt idx="0">
                    <c:v>A. fumigatus</c:v>
                  </c:pt>
                  <c:pt idx="2">
                    <c:v>A. niger</c:v>
                  </c:pt>
                  <c:pt idx="4">
                    <c:v>A. oryzae</c:v>
                  </c:pt>
                </c:lvl>
              </c:multiLvlStrCache>
            </c:multiLvlStrRef>
          </c:cat>
          <c:val>
            <c:numRef>
              <c:f>Sheet1!$C$44:$H$44</c:f>
              <c:numCache>
                <c:formatCode>General</c:formatCode>
                <c:ptCount val="6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0.0329996292176492</c:v>
                </c:pt>
                <c:pt idx="4">
                  <c:v>0.507246376811594</c:v>
                </c:pt>
                <c:pt idx="5">
                  <c:v>0.416692268305172</c:v>
                </c:pt>
              </c:numCache>
            </c:numRef>
          </c:val>
        </c:ser>
        <c:ser>
          <c:idx val="3"/>
          <c:order val="3"/>
          <c:tx>
            <c:strRef>
              <c:f>Sheet1!$B$45</c:f>
              <c:strCache>
                <c:ptCount val="1"/>
                <c:pt idx="0">
                  <c:v>5.5h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Sheet1!$I$45:$N$45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0.00528904941895246</c:v>
                  </c:pt>
                  <c:pt idx="2">
                    <c:v>0.0239890716909723</c:v>
                  </c:pt>
                  <c:pt idx="3">
                    <c:v>0.0774694243930953</c:v>
                  </c:pt>
                  <c:pt idx="4">
                    <c:v>0.0144351473588547</c:v>
                  </c:pt>
                  <c:pt idx="5">
                    <c:v>0.0373606422093327</c:v>
                  </c:pt>
                </c:numCache>
              </c:numRef>
            </c:plus>
            <c:minus>
              <c:numRef>
                <c:f>Sheet1!$I$45:$N$45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0.00528904941895246</c:v>
                  </c:pt>
                  <c:pt idx="2">
                    <c:v>0.0239890716909723</c:v>
                  </c:pt>
                  <c:pt idx="3">
                    <c:v>0.0774694243930953</c:v>
                  </c:pt>
                  <c:pt idx="4">
                    <c:v>0.0144351473588547</c:v>
                  </c:pt>
                  <c:pt idx="5">
                    <c:v>0.0373606422093327</c:v>
                  </c:pt>
                </c:numCache>
              </c:numRef>
            </c:minus>
          </c:errBars>
          <c:cat>
            <c:multiLvlStrRef>
              <c:f>Sheet1!$C$40:$H$41</c:f>
              <c:multiLvlStrCache>
                <c:ptCount val="6"/>
                <c:lvl>
                  <c:pt idx="0">
                    <c:v>30℃</c:v>
                  </c:pt>
                  <c:pt idx="1">
                    <c:v>37℃</c:v>
                  </c:pt>
                  <c:pt idx="2">
                    <c:v>30℃</c:v>
                  </c:pt>
                  <c:pt idx="3">
                    <c:v>37℃</c:v>
                  </c:pt>
                  <c:pt idx="4">
                    <c:v>30℃</c:v>
                  </c:pt>
                  <c:pt idx="5">
                    <c:v>37℃</c:v>
                  </c:pt>
                </c:lvl>
                <c:lvl>
                  <c:pt idx="0">
                    <c:v>A. fumigatus</c:v>
                  </c:pt>
                  <c:pt idx="2">
                    <c:v>A. niger</c:v>
                  </c:pt>
                  <c:pt idx="4">
                    <c:v>A. oryzae</c:v>
                  </c:pt>
                </c:lvl>
              </c:multiLvlStrCache>
            </c:multiLvlStrRef>
          </c:cat>
          <c:val>
            <c:numRef>
              <c:f>Sheet1!$C$45:$H$45</c:f>
              <c:numCache>
                <c:formatCode>General</c:formatCode>
                <c:ptCount val="6"/>
                <c:pt idx="0">
                  <c:v>0.0</c:v>
                </c:pt>
                <c:pt idx="1">
                  <c:v>0.0981191222570533</c:v>
                </c:pt>
                <c:pt idx="2">
                  <c:v>0.300198412698413</c:v>
                </c:pt>
                <c:pt idx="3">
                  <c:v>0.623809523809524</c:v>
                </c:pt>
                <c:pt idx="4">
                  <c:v>0.81326164874552</c:v>
                </c:pt>
                <c:pt idx="5">
                  <c:v>0.692063492063492</c:v>
                </c:pt>
              </c:numCache>
            </c:numRef>
          </c:val>
        </c:ser>
        <c:ser>
          <c:idx val="4"/>
          <c:order val="4"/>
          <c:tx>
            <c:strRef>
              <c:f>Sheet1!$B$46</c:f>
              <c:strCache>
                <c:ptCount val="1"/>
                <c:pt idx="0">
                  <c:v>6.5h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Sheet1!$I$46:$N$46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0.0421991641985325</c:v>
                  </c:pt>
                  <c:pt idx="2">
                    <c:v>0.0272354268695525</c:v>
                  </c:pt>
                  <c:pt idx="3">
                    <c:v>0.0401401688432448</c:v>
                  </c:pt>
                  <c:pt idx="4">
                    <c:v>0.0152319206887998</c:v>
                  </c:pt>
                  <c:pt idx="5">
                    <c:v>0.0152319206887998</c:v>
                  </c:pt>
                </c:numCache>
              </c:numRef>
            </c:plus>
            <c:minus>
              <c:numRef>
                <c:f>Sheet1!$I$46:$N$46</c:f>
                <c:numCache>
                  <c:formatCode>General</c:formatCode>
                  <c:ptCount val="6"/>
                  <c:pt idx="0">
                    <c:v>0.0</c:v>
                  </c:pt>
                  <c:pt idx="1">
                    <c:v>0.0421991641985325</c:v>
                  </c:pt>
                  <c:pt idx="2">
                    <c:v>0.0272354268695525</c:v>
                  </c:pt>
                  <c:pt idx="3">
                    <c:v>0.0401401688432448</c:v>
                  </c:pt>
                  <c:pt idx="4">
                    <c:v>0.0152319206887998</c:v>
                  </c:pt>
                  <c:pt idx="5">
                    <c:v>0.0152319206887998</c:v>
                  </c:pt>
                </c:numCache>
              </c:numRef>
            </c:minus>
          </c:errBars>
          <c:cat>
            <c:multiLvlStrRef>
              <c:f>Sheet1!$C$40:$H$41</c:f>
              <c:multiLvlStrCache>
                <c:ptCount val="6"/>
                <c:lvl>
                  <c:pt idx="0">
                    <c:v>30℃</c:v>
                  </c:pt>
                  <c:pt idx="1">
                    <c:v>37℃</c:v>
                  </c:pt>
                  <c:pt idx="2">
                    <c:v>30℃</c:v>
                  </c:pt>
                  <c:pt idx="3">
                    <c:v>37℃</c:v>
                  </c:pt>
                  <c:pt idx="4">
                    <c:v>30℃</c:v>
                  </c:pt>
                  <c:pt idx="5">
                    <c:v>37℃</c:v>
                  </c:pt>
                </c:lvl>
                <c:lvl>
                  <c:pt idx="0">
                    <c:v>A. fumigatus</c:v>
                  </c:pt>
                  <c:pt idx="2">
                    <c:v>A. niger</c:v>
                  </c:pt>
                  <c:pt idx="4">
                    <c:v>A. oryzae</c:v>
                  </c:pt>
                </c:lvl>
              </c:multiLvlStrCache>
            </c:multiLvlStrRef>
          </c:cat>
          <c:val>
            <c:numRef>
              <c:f>Sheet1!$C$46:$H$46</c:f>
              <c:numCache>
                <c:formatCode>General</c:formatCode>
                <c:ptCount val="6"/>
                <c:pt idx="0">
                  <c:v>0.0</c:v>
                </c:pt>
                <c:pt idx="1">
                  <c:v>0.333066239316239</c:v>
                </c:pt>
                <c:pt idx="2">
                  <c:v>0.93405017921147</c:v>
                </c:pt>
                <c:pt idx="3">
                  <c:v>0.95663082437276</c:v>
                </c:pt>
                <c:pt idx="4">
                  <c:v>0.945161290322581</c:v>
                </c:pt>
                <c:pt idx="5">
                  <c:v>0.945161290322581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2097787496"/>
        <c:axId val="2097790472"/>
      </c:barChart>
      <c:catAx>
        <c:axId val="2097787496"/>
        <c:scaling>
          <c:orientation val="minMax"/>
        </c:scaling>
        <c:delete val="0"/>
        <c:axPos val="b"/>
        <c:majorTickMark val="out"/>
        <c:minorTickMark val="none"/>
        <c:tickLblPos val="nextTo"/>
        <c:crossAx val="2097790472"/>
        <c:crosses val="autoZero"/>
        <c:auto val="1"/>
        <c:lblAlgn val="ctr"/>
        <c:lblOffset val="100"/>
        <c:noMultiLvlLbl val="0"/>
      </c:catAx>
      <c:valAx>
        <c:axId val="209779047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209778749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63508374186565"/>
          <c:y val="0.0638549607602029"/>
          <c:w val="0.11379842519685"/>
          <c:h val="0.464882254301546"/>
        </c:manualLayout>
      </c:layout>
      <c:overlay val="0"/>
      <c:spPr>
        <a:ln>
          <a:solidFill>
            <a:schemeClr val="tx1">
              <a:lumMod val="50000"/>
              <a:lumOff val="50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900"/>
      </a:pPr>
      <a:endParaRPr lang="ja-JP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874468503937008"/>
          <c:y val="0.0601851851851852"/>
          <c:w val="0.868951006124234"/>
          <c:h val="0.82246937882764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Sheet1!$K$1</c:f>
              <c:strCache>
                <c:ptCount val="1"/>
                <c:pt idx="0">
                  <c:v>A. fumigatus</c:v>
                </c:pt>
              </c:strCache>
            </c:strRef>
          </c:tx>
          <c:spPr>
            <a:ln w="25400"/>
          </c:spPr>
          <c:marker>
            <c:symbol val="diamond"/>
            <c:size val="7"/>
            <c:spPr>
              <a:ln w="3175" cmpd="sng">
                <a:noFill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Sheet1!$N$2:$N$6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2.495774206311317</c:v>
                  </c:pt>
                  <c:pt idx="2">
                    <c:v>21.19386703742383</c:v>
                  </c:pt>
                  <c:pt idx="3">
                    <c:v>7.389331649223911</c:v>
                  </c:pt>
                  <c:pt idx="4">
                    <c:v>12.12994458171827</c:v>
                  </c:pt>
                </c:numCache>
              </c:numRef>
            </c:plus>
            <c:minus>
              <c:numRef>
                <c:f>Sheet1!$N$2:$N$6</c:f>
                <c:numCache>
                  <c:formatCode>General</c:formatCode>
                  <c:ptCount val="5"/>
                  <c:pt idx="0">
                    <c:v>0.0</c:v>
                  </c:pt>
                  <c:pt idx="1">
                    <c:v>2.495774206311317</c:v>
                  </c:pt>
                  <c:pt idx="2">
                    <c:v>21.19386703742383</c:v>
                  </c:pt>
                  <c:pt idx="3">
                    <c:v>7.389331649223911</c:v>
                  </c:pt>
                  <c:pt idx="4">
                    <c:v>12.12994458171827</c:v>
                  </c:pt>
                </c:numCache>
              </c:numRef>
            </c:minus>
          </c:errBars>
          <c:xVal>
            <c:numRef>
              <c:f>Sheet1!$J$2:$J$10</c:f>
              <c:numCache>
                <c:formatCode>General</c:formatCode>
                <c:ptCount val="9"/>
                <c:pt idx="0">
                  <c:v>0.0</c:v>
                </c:pt>
                <c:pt idx="1">
                  <c:v>13.0</c:v>
                </c:pt>
                <c:pt idx="2">
                  <c:v>18.0</c:v>
                </c:pt>
                <c:pt idx="3">
                  <c:v>23.0</c:v>
                </c:pt>
                <c:pt idx="4">
                  <c:v>28.0</c:v>
                </c:pt>
                <c:pt idx="5">
                  <c:v>0.0</c:v>
                </c:pt>
                <c:pt idx="6">
                  <c:v>20.0</c:v>
                </c:pt>
                <c:pt idx="7">
                  <c:v>26.0</c:v>
                </c:pt>
                <c:pt idx="8">
                  <c:v>31.0</c:v>
                </c:pt>
              </c:numCache>
            </c:numRef>
          </c:xVal>
          <c:yVal>
            <c:numRef>
              <c:f>Sheet1!$K$2:$K$10</c:f>
              <c:numCache>
                <c:formatCode>General</c:formatCode>
                <c:ptCount val="9"/>
                <c:pt idx="0">
                  <c:v>0.0</c:v>
                </c:pt>
                <c:pt idx="1">
                  <c:v>10.86666666666667</c:v>
                </c:pt>
                <c:pt idx="2">
                  <c:v>49.6</c:v>
                </c:pt>
                <c:pt idx="3">
                  <c:v>65.83333333333334</c:v>
                </c:pt>
                <c:pt idx="4">
                  <c:v>81.86666666666665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Sheet1!$L$1</c:f>
              <c:strCache>
                <c:ptCount val="1"/>
                <c:pt idx="0">
                  <c:v>A. niger</c:v>
                </c:pt>
              </c:strCache>
            </c:strRef>
          </c:tx>
          <c:spPr>
            <a:ln w="25400"/>
          </c:spPr>
          <c:marker>
            <c:spPr>
              <a:ln w="3175" cmpd="sng">
                <a:noFill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Sheet1!$O$2:$O$10</c:f>
                <c:numCache>
                  <c:formatCode>General</c:formatCode>
                  <c:ptCount val="9"/>
                  <c:pt idx="0">
                    <c:v>0.0</c:v>
                  </c:pt>
                  <c:pt idx="5">
                    <c:v>0.0</c:v>
                  </c:pt>
                  <c:pt idx="6">
                    <c:v>6.747345156924064</c:v>
                  </c:pt>
                  <c:pt idx="7">
                    <c:v>7.96868872525461</c:v>
                  </c:pt>
                  <c:pt idx="8">
                    <c:v>10.06655629078562</c:v>
                  </c:pt>
                </c:numCache>
              </c:numRef>
            </c:plus>
            <c:minus>
              <c:numRef>
                <c:f>Sheet1!$O$2:$O$10</c:f>
                <c:numCache>
                  <c:formatCode>General</c:formatCode>
                  <c:ptCount val="9"/>
                  <c:pt idx="0">
                    <c:v>0.0</c:v>
                  </c:pt>
                  <c:pt idx="5">
                    <c:v>0.0</c:v>
                  </c:pt>
                  <c:pt idx="6">
                    <c:v>6.747345156924064</c:v>
                  </c:pt>
                  <c:pt idx="7">
                    <c:v>7.96868872525461</c:v>
                  </c:pt>
                  <c:pt idx="8">
                    <c:v>10.06655629078562</c:v>
                  </c:pt>
                </c:numCache>
              </c:numRef>
            </c:minus>
          </c:errBars>
          <c:xVal>
            <c:numRef>
              <c:f>Sheet1!$J$2:$J$10</c:f>
              <c:numCache>
                <c:formatCode>General</c:formatCode>
                <c:ptCount val="9"/>
                <c:pt idx="0">
                  <c:v>0.0</c:v>
                </c:pt>
                <c:pt idx="1">
                  <c:v>13.0</c:v>
                </c:pt>
                <c:pt idx="2">
                  <c:v>18.0</c:v>
                </c:pt>
                <c:pt idx="3">
                  <c:v>23.0</c:v>
                </c:pt>
                <c:pt idx="4">
                  <c:v>28.0</c:v>
                </c:pt>
                <c:pt idx="5">
                  <c:v>0.0</c:v>
                </c:pt>
                <c:pt idx="6">
                  <c:v>20.0</c:v>
                </c:pt>
                <c:pt idx="7">
                  <c:v>26.0</c:v>
                </c:pt>
                <c:pt idx="8">
                  <c:v>31.0</c:v>
                </c:pt>
              </c:numCache>
            </c:numRef>
          </c:xVal>
          <c:yVal>
            <c:numRef>
              <c:f>Sheet1!$L$2:$L$10</c:f>
              <c:numCache>
                <c:formatCode>General</c:formatCode>
                <c:ptCount val="9"/>
                <c:pt idx="5">
                  <c:v>0.0</c:v>
                </c:pt>
                <c:pt idx="6">
                  <c:v>22.7</c:v>
                </c:pt>
                <c:pt idx="7">
                  <c:v>73.1</c:v>
                </c:pt>
                <c:pt idx="8">
                  <c:v>87.73333333333333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Sheet1!$M$1</c:f>
              <c:strCache>
                <c:ptCount val="1"/>
                <c:pt idx="0">
                  <c:v>A. oryzae</c:v>
                </c:pt>
              </c:strCache>
            </c:strRef>
          </c:tx>
          <c:spPr>
            <a:ln w="25400"/>
          </c:spPr>
          <c:marker>
            <c:spPr>
              <a:ln w="3175" cmpd="sng">
                <a:noFill/>
              </a:ln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Sheet1!$P$2:$P$10</c:f>
                <c:numCache>
                  <c:formatCode>General</c:formatCode>
                  <c:ptCount val="9"/>
                  <c:pt idx="0">
                    <c:v>0.0</c:v>
                  </c:pt>
                  <c:pt idx="5">
                    <c:v>0.0</c:v>
                  </c:pt>
                  <c:pt idx="6">
                    <c:v>2.290560339014598</c:v>
                  </c:pt>
                  <c:pt idx="7">
                    <c:v>1.915434386474486</c:v>
                  </c:pt>
                  <c:pt idx="8">
                    <c:v>4.365266951236266</c:v>
                  </c:pt>
                </c:numCache>
              </c:numRef>
            </c:plus>
            <c:minus>
              <c:numRef>
                <c:f>Sheet1!$P$2:$P$10</c:f>
                <c:numCache>
                  <c:formatCode>General</c:formatCode>
                  <c:ptCount val="9"/>
                  <c:pt idx="0">
                    <c:v>0.0</c:v>
                  </c:pt>
                  <c:pt idx="5">
                    <c:v>0.0</c:v>
                  </c:pt>
                  <c:pt idx="6">
                    <c:v>2.290560339014598</c:v>
                  </c:pt>
                  <c:pt idx="7">
                    <c:v>1.915434386474486</c:v>
                  </c:pt>
                  <c:pt idx="8">
                    <c:v>4.365266951236266</c:v>
                  </c:pt>
                </c:numCache>
              </c:numRef>
            </c:minus>
          </c:errBars>
          <c:xVal>
            <c:numRef>
              <c:f>Sheet1!$J$2:$J$10</c:f>
              <c:numCache>
                <c:formatCode>General</c:formatCode>
                <c:ptCount val="9"/>
                <c:pt idx="0">
                  <c:v>0.0</c:v>
                </c:pt>
                <c:pt idx="1">
                  <c:v>13.0</c:v>
                </c:pt>
                <c:pt idx="2">
                  <c:v>18.0</c:v>
                </c:pt>
                <c:pt idx="3">
                  <c:v>23.0</c:v>
                </c:pt>
                <c:pt idx="4">
                  <c:v>28.0</c:v>
                </c:pt>
                <c:pt idx="5">
                  <c:v>0.0</c:v>
                </c:pt>
                <c:pt idx="6">
                  <c:v>20.0</c:v>
                </c:pt>
                <c:pt idx="7">
                  <c:v>26.0</c:v>
                </c:pt>
                <c:pt idx="8">
                  <c:v>31.0</c:v>
                </c:pt>
              </c:numCache>
            </c:numRef>
          </c:xVal>
          <c:yVal>
            <c:numRef>
              <c:f>Sheet1!$M$2:$M$10</c:f>
              <c:numCache>
                <c:formatCode>General</c:formatCode>
                <c:ptCount val="9"/>
                <c:pt idx="5">
                  <c:v>0.0</c:v>
                </c:pt>
                <c:pt idx="6">
                  <c:v>23.6</c:v>
                </c:pt>
                <c:pt idx="7">
                  <c:v>41.26666666666667</c:v>
                </c:pt>
                <c:pt idx="8">
                  <c:v>47.83333333333333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92099480"/>
        <c:axId val="2092102552"/>
      </c:scatterChart>
      <c:valAx>
        <c:axId val="2092099480"/>
        <c:scaling>
          <c:orientation val="minMax"/>
          <c:max val="32.0"/>
          <c:min val="0.0"/>
        </c:scaling>
        <c:delete val="0"/>
        <c:axPos val="b"/>
        <c:numFmt formatCode="General" sourceLinked="0"/>
        <c:majorTickMark val="out"/>
        <c:minorTickMark val="none"/>
        <c:tickLblPos val="nextTo"/>
        <c:crossAx val="2092102552"/>
        <c:crosses val="autoZero"/>
        <c:crossBetween val="midCat"/>
        <c:majorUnit val="8.0"/>
      </c:valAx>
      <c:valAx>
        <c:axId val="2092102552"/>
        <c:scaling>
          <c:orientation val="minMax"/>
          <c:max val="100.0"/>
        </c:scaling>
        <c:delete val="0"/>
        <c:axPos val="l"/>
        <c:numFmt formatCode="General" sourceLinked="0"/>
        <c:majorTickMark val="out"/>
        <c:minorTickMark val="none"/>
        <c:tickLblPos val="nextTo"/>
        <c:crossAx val="2092099480"/>
        <c:crosses val="autoZero"/>
        <c:crossBetween val="midCat"/>
        <c:majorUnit val="20.0"/>
      </c:valAx>
    </c:plotArea>
    <c:legend>
      <c:legendPos val="r"/>
      <c:layout>
        <c:manualLayout>
          <c:xMode val="edge"/>
          <c:yMode val="edge"/>
          <c:x val="0.168282019240903"/>
          <c:y val="0.06346059683716"/>
          <c:w val="0.412515375545307"/>
          <c:h val="0.199589719834895"/>
        </c:manualLayout>
      </c:layout>
      <c:overlay val="0"/>
      <c:spPr>
        <a:ln>
          <a:solidFill>
            <a:schemeClr val="tx1">
              <a:lumMod val="50000"/>
              <a:lumOff val="50000"/>
            </a:schemeClr>
          </a:solidFill>
        </a:ln>
      </c:spPr>
      <c:txPr>
        <a:bodyPr/>
        <a:lstStyle/>
        <a:p>
          <a:pPr>
            <a:defRPr sz="700" b="0" i="1"/>
          </a:pPr>
          <a:endParaRPr lang="ja-JP"/>
        </a:p>
      </c:txPr>
    </c:legend>
    <c:plotVisOnly val="1"/>
    <c:dispBlanksAs val="gap"/>
    <c:showDLblsOverMax val="0"/>
  </c:chart>
  <c:txPr>
    <a:bodyPr/>
    <a:lstStyle/>
    <a:p>
      <a:pPr>
        <a:defRPr sz="800"/>
      </a:pPr>
      <a:endParaRPr lang="ja-JP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97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55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254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23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8822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674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149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777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948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057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00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21379-FD64-0C47-A532-5DC17C5A9959}" type="datetimeFigureOut">
              <a:rPr kumimoji="1" lang="ja-JP" altLang="en-US" smtClean="0"/>
              <a:t>16/03/02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83566-9A54-ED40-8024-E6906D03F31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6317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20" Type="http://schemas.openxmlformats.org/officeDocument/2006/relationships/chart" Target="../charts/chart1.xml"/><Relationship Id="rId21" Type="http://schemas.openxmlformats.org/officeDocument/2006/relationships/chart" Target="../charts/chart2.xml"/><Relationship Id="rId22" Type="http://schemas.openxmlformats.org/officeDocument/2006/relationships/chart" Target="../charts/chart3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jpeg"/><Relationship Id="rId13" Type="http://schemas.microsoft.com/office/2007/relationships/hdphoto" Target="../media/hdphoto1.wdp"/><Relationship Id="rId14" Type="http://schemas.openxmlformats.org/officeDocument/2006/relationships/image" Target="../media/image12.jpeg"/><Relationship Id="rId15" Type="http://schemas.microsoft.com/office/2007/relationships/hdphoto" Target="../media/hdphoto2.wdp"/><Relationship Id="rId16" Type="http://schemas.openxmlformats.org/officeDocument/2006/relationships/image" Target="../media/image13.jpeg"/><Relationship Id="rId17" Type="http://schemas.microsoft.com/office/2007/relationships/hdphoto" Target="../media/hdphoto3.wdp"/><Relationship Id="rId18" Type="http://schemas.openxmlformats.org/officeDocument/2006/relationships/image" Target="../media/image14.jpeg"/><Relationship Id="rId19" Type="http://schemas.microsoft.com/office/2007/relationships/hdphoto" Target="../media/hdphoto4.wdp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図形グループ 33"/>
          <p:cNvGrpSpPr/>
          <p:nvPr/>
        </p:nvGrpSpPr>
        <p:grpSpPr>
          <a:xfrm>
            <a:off x="239108" y="764555"/>
            <a:ext cx="4014288" cy="2193841"/>
            <a:chOff x="190933" y="3839876"/>
            <a:chExt cx="6412356" cy="3504404"/>
          </a:xfrm>
        </p:grpSpPr>
        <p:pic>
          <p:nvPicPr>
            <p:cNvPr id="6" name="図 5"/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9815" y="4149339"/>
              <a:ext cx="1006179" cy="1006179"/>
            </a:xfrm>
            <a:prstGeom prst="rect">
              <a:avLst/>
            </a:prstGeom>
          </p:spPr>
        </p:pic>
        <p:pic>
          <p:nvPicPr>
            <p:cNvPr id="7" name="図 6"/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09815" y="5246656"/>
              <a:ext cx="1006179" cy="1006179"/>
            </a:xfrm>
            <a:prstGeom prst="rect">
              <a:avLst/>
            </a:prstGeom>
          </p:spPr>
        </p:pic>
        <p:pic>
          <p:nvPicPr>
            <p:cNvPr id="9" name="図 8"/>
            <p:cNvPicPr>
              <a:picLocks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79583" y="4149339"/>
              <a:ext cx="1006179" cy="1006179"/>
            </a:xfrm>
            <a:prstGeom prst="rect">
              <a:avLst/>
            </a:prstGeom>
          </p:spPr>
        </p:pic>
        <p:pic>
          <p:nvPicPr>
            <p:cNvPr id="10" name="図 9"/>
            <p:cNvPicPr>
              <a:picLocks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79583" y="5246656"/>
              <a:ext cx="1006179" cy="1006179"/>
            </a:xfrm>
            <a:prstGeom prst="rect">
              <a:avLst/>
            </a:prstGeom>
          </p:spPr>
        </p:pic>
        <p:pic>
          <p:nvPicPr>
            <p:cNvPr id="12" name="図 11"/>
            <p:cNvPicPr>
              <a:picLocks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50992" y="4149339"/>
              <a:ext cx="1006179" cy="1006179"/>
            </a:xfrm>
            <a:prstGeom prst="rect">
              <a:avLst/>
            </a:prstGeom>
            <a:ln w="38100" cmpd="sng">
              <a:noFill/>
            </a:ln>
          </p:spPr>
        </p:pic>
        <p:pic>
          <p:nvPicPr>
            <p:cNvPr id="13" name="図 12"/>
            <p:cNvPicPr>
              <a:picLocks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50992" y="5246656"/>
              <a:ext cx="1006179" cy="1006179"/>
            </a:xfrm>
            <a:prstGeom prst="rect">
              <a:avLst/>
            </a:prstGeom>
            <a:ln w="28575" cmpd="sng">
              <a:noFill/>
            </a:ln>
          </p:spPr>
        </p:pic>
        <p:sp>
          <p:nvSpPr>
            <p:cNvPr id="15" name="テキスト ボックス 14"/>
            <p:cNvSpPr txBox="1"/>
            <p:nvPr/>
          </p:nvSpPr>
          <p:spPr>
            <a:xfrm>
              <a:off x="225471" y="4438513"/>
              <a:ext cx="1204468" cy="58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900" i="1" dirty="0" smtClean="0"/>
                <a:t>A. </a:t>
              </a:r>
              <a:r>
                <a:rPr lang="en-US" altLang="ja-JP" sz="900" i="1" dirty="0" err="1"/>
                <a:t>n</a:t>
              </a:r>
              <a:r>
                <a:rPr kumimoji="1" lang="en-US" altLang="ja-JP" sz="900" i="1" dirty="0" err="1" smtClean="0"/>
                <a:t>iger</a:t>
              </a:r>
              <a:endParaRPr kumimoji="1" lang="en-US" altLang="ja-JP" sz="900" i="1" dirty="0" smtClean="0"/>
            </a:p>
            <a:p>
              <a:pPr algn="ctr"/>
              <a:r>
                <a:rPr kumimoji="1" lang="en-US" altLang="ja-JP" sz="900" dirty="0" smtClean="0"/>
                <a:t>(</a:t>
              </a:r>
              <a:r>
                <a:rPr lang="en-US" altLang="ja-JP" sz="900" dirty="0" smtClean="0"/>
                <a:t>IFM 58835</a:t>
              </a:r>
              <a:r>
                <a:rPr kumimoji="1" lang="en-US" altLang="ja-JP" sz="900" dirty="0" smtClean="0"/>
                <a:t>)</a:t>
              </a:r>
              <a:endParaRPr kumimoji="1" lang="ja-JP" altLang="en-US" sz="900" dirty="0"/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42228" y="5532993"/>
              <a:ext cx="1030918" cy="58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ja-JP" sz="900" i="1" dirty="0" smtClean="0"/>
                <a:t>A. </a:t>
              </a:r>
              <a:r>
                <a:rPr lang="en-US" altLang="ja-JP" sz="900" i="1" dirty="0" err="1"/>
                <a:t>o</a:t>
              </a:r>
              <a:r>
                <a:rPr lang="en-US" altLang="ja-JP" sz="900" i="1" dirty="0" err="1" smtClean="0"/>
                <a:t>ryzae</a:t>
              </a:r>
              <a:endParaRPr lang="en-US" altLang="ja-JP" sz="900" i="1" dirty="0" smtClean="0"/>
            </a:p>
            <a:p>
              <a:pPr algn="ctr"/>
              <a:r>
                <a:rPr lang="en-US" altLang="ja-JP" sz="900" dirty="0" smtClean="0"/>
                <a:t> (RIB40)</a:t>
              </a:r>
              <a:endParaRPr kumimoji="1" lang="en-US" altLang="ja-JP" sz="900" dirty="0" smtClean="0"/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1576363" y="3839876"/>
              <a:ext cx="643225" cy="36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20°C</a:t>
              </a:r>
              <a:endParaRPr kumimoji="1" lang="ja-JP" altLang="en-US" sz="900" dirty="0"/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2633957" y="3839876"/>
              <a:ext cx="643225" cy="36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25°C</a:t>
              </a:r>
              <a:endParaRPr kumimoji="1" lang="ja-JP" altLang="en-US" sz="900" dirty="0"/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3707631" y="3839876"/>
              <a:ext cx="643225" cy="36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/>
                <a:t>3</a:t>
              </a:r>
              <a:r>
                <a:rPr kumimoji="1" lang="en-US" altLang="ja-JP" sz="900" dirty="0" smtClean="0"/>
                <a:t>0°C</a:t>
              </a:r>
              <a:endParaRPr kumimoji="1" lang="ja-JP" altLang="en-US" sz="900" dirty="0"/>
            </a:p>
          </p:txBody>
        </p:sp>
        <p:pic>
          <p:nvPicPr>
            <p:cNvPr id="21" name="図 20"/>
            <p:cNvPicPr>
              <a:picLocks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4952" y="4149339"/>
              <a:ext cx="1006179" cy="1006179"/>
            </a:xfrm>
            <a:prstGeom prst="rect">
              <a:avLst/>
            </a:prstGeom>
          </p:spPr>
        </p:pic>
        <p:pic>
          <p:nvPicPr>
            <p:cNvPr id="22" name="図 21"/>
            <p:cNvPicPr>
              <a:picLocks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7141" y="5246656"/>
              <a:ext cx="1006179" cy="1006179"/>
            </a:xfrm>
            <a:prstGeom prst="rect">
              <a:avLst/>
            </a:prstGeom>
          </p:spPr>
        </p:pic>
        <p:pic>
          <p:nvPicPr>
            <p:cNvPr id="24" name="図 23"/>
            <p:cNvPicPr>
              <a:picLocks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7110" y="4150153"/>
              <a:ext cx="1006179" cy="1006179"/>
            </a:xfrm>
            <a:prstGeom prst="rect">
              <a:avLst/>
            </a:prstGeom>
          </p:spPr>
        </p:pic>
        <p:pic>
          <p:nvPicPr>
            <p:cNvPr id="25" name="図 24"/>
            <p:cNvPicPr>
              <a:picLocks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7110" y="5247470"/>
              <a:ext cx="1006179" cy="1006179"/>
            </a:xfrm>
            <a:prstGeom prst="rect">
              <a:avLst/>
            </a:prstGeom>
          </p:spPr>
        </p:pic>
        <p:sp>
          <p:nvSpPr>
            <p:cNvPr id="26" name="テキスト ボックス 25"/>
            <p:cNvSpPr txBox="1"/>
            <p:nvPr/>
          </p:nvSpPr>
          <p:spPr>
            <a:xfrm>
              <a:off x="4760208" y="3839876"/>
              <a:ext cx="643225" cy="36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/>
                <a:t>37</a:t>
              </a:r>
              <a:r>
                <a:rPr kumimoji="1" lang="en-US" altLang="ja-JP" sz="900" dirty="0" smtClean="0"/>
                <a:t>°C</a:t>
              </a:r>
              <a:endParaRPr kumimoji="1" lang="ja-JP" altLang="en-US" sz="900" dirty="0"/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5838968" y="3839876"/>
              <a:ext cx="643225" cy="3687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/>
                <a:t>40</a:t>
              </a:r>
              <a:r>
                <a:rPr kumimoji="1" lang="en-US" altLang="ja-JP" sz="900" dirty="0" smtClean="0"/>
                <a:t>°C</a:t>
              </a:r>
              <a:endParaRPr kumimoji="1" lang="ja-JP" altLang="en-US" sz="900" dirty="0"/>
            </a:p>
          </p:txBody>
        </p:sp>
        <p:pic>
          <p:nvPicPr>
            <p:cNvPr id="28" name="図 27"/>
            <p:cNvPicPr>
              <a:picLocks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rightnessContrast bright="-10000" contras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375941" y="6336280"/>
              <a:ext cx="1008000" cy="1008000"/>
            </a:xfrm>
            <a:prstGeom prst="rect">
              <a:avLst/>
            </a:prstGeom>
          </p:spPr>
        </p:pic>
        <p:pic>
          <p:nvPicPr>
            <p:cNvPr id="29" name="図 28"/>
            <p:cNvPicPr>
              <a:picLocks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rightnessContrast bright="-10000" contras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449171" y="6336280"/>
              <a:ext cx="1008000" cy="1008000"/>
            </a:xfrm>
            <a:prstGeom prst="rect">
              <a:avLst/>
            </a:prstGeom>
            <a:ln w="38100" cmpd="sng">
              <a:noFill/>
            </a:ln>
          </p:spPr>
        </p:pic>
        <p:pic>
          <p:nvPicPr>
            <p:cNvPr id="30" name="図 29"/>
            <p:cNvPicPr>
              <a:picLocks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-10000" contras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21310" y="6336280"/>
              <a:ext cx="1008000" cy="1008000"/>
            </a:xfrm>
            <a:prstGeom prst="rect">
              <a:avLst/>
            </a:prstGeom>
            <a:ln w="57150" cmpd="sng">
              <a:noFill/>
            </a:ln>
          </p:spPr>
        </p:pic>
        <p:pic>
          <p:nvPicPr>
            <p:cNvPr id="31" name="図 30"/>
            <p:cNvPicPr>
              <a:picLocks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rightnessContrast bright="-10000" contrast="1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95289" y="6336280"/>
              <a:ext cx="1008000" cy="1008000"/>
            </a:xfrm>
            <a:prstGeom prst="rect">
              <a:avLst/>
            </a:prstGeom>
          </p:spPr>
        </p:pic>
        <p:sp>
          <p:nvSpPr>
            <p:cNvPr id="32" name="テキスト ボックス 31"/>
            <p:cNvSpPr txBox="1"/>
            <p:nvPr/>
          </p:nvSpPr>
          <p:spPr>
            <a:xfrm>
              <a:off x="190933" y="6589282"/>
              <a:ext cx="1292070" cy="5899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900" i="1" dirty="0" smtClean="0"/>
                <a:t>A. </a:t>
              </a:r>
              <a:r>
                <a:rPr lang="en-US" altLang="ja-JP" sz="900" i="1" dirty="0" err="1" smtClean="0"/>
                <a:t>fumigatus</a:t>
              </a:r>
              <a:endParaRPr kumimoji="1" lang="en-US" altLang="ja-JP" sz="900" i="1" dirty="0" smtClean="0"/>
            </a:p>
            <a:p>
              <a:pPr algn="ctr"/>
              <a:r>
                <a:rPr kumimoji="1" lang="en-US" altLang="ja-JP" sz="900" dirty="0" smtClean="0"/>
                <a:t>(</a:t>
              </a:r>
              <a:r>
                <a:rPr lang="en-US" altLang="ja-JP" sz="900" dirty="0" smtClean="0"/>
                <a:t>Af293</a:t>
              </a:r>
              <a:r>
                <a:rPr kumimoji="1" lang="en-US" altLang="ja-JP" sz="900" dirty="0" smtClean="0"/>
                <a:t>)</a:t>
              </a:r>
              <a:endParaRPr kumimoji="1" lang="ja-JP" altLang="en-US" sz="900" dirty="0"/>
            </a:p>
          </p:txBody>
        </p:sp>
      </p:grpSp>
      <p:sp>
        <p:nvSpPr>
          <p:cNvPr id="33" name="テキスト ボックス 32"/>
          <p:cNvSpPr txBox="1"/>
          <p:nvPr/>
        </p:nvSpPr>
        <p:spPr>
          <a:xfrm>
            <a:off x="642471" y="7590118"/>
            <a:ext cx="229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Fig. S1, Hagiwara et al.</a:t>
            </a:r>
            <a:endParaRPr kumimoji="1" lang="ja-JP" altLang="en-US" dirty="0"/>
          </a:p>
        </p:txBody>
      </p:sp>
      <p:sp>
        <p:nvSpPr>
          <p:cNvPr id="2" name="テキスト ボックス 1"/>
          <p:cNvSpPr txBox="1"/>
          <p:nvPr/>
        </p:nvSpPr>
        <p:spPr>
          <a:xfrm>
            <a:off x="225606" y="492972"/>
            <a:ext cx="3257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A</a:t>
            </a:r>
            <a:endParaRPr kumimoji="1" lang="ja-JP" altLang="en-US" sz="1600" b="1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4343226" y="492972"/>
            <a:ext cx="2996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B</a:t>
            </a:r>
            <a:endParaRPr kumimoji="1" lang="ja-JP" altLang="en-US" sz="1600" b="1" dirty="0"/>
          </a:p>
        </p:txBody>
      </p:sp>
      <p:grpSp>
        <p:nvGrpSpPr>
          <p:cNvPr id="8" name="図形グループ 7"/>
          <p:cNvGrpSpPr/>
          <p:nvPr/>
        </p:nvGrpSpPr>
        <p:grpSpPr>
          <a:xfrm>
            <a:off x="4470794" y="904810"/>
            <a:ext cx="2278723" cy="2183236"/>
            <a:chOff x="4470794" y="904810"/>
            <a:chExt cx="2278723" cy="2183236"/>
          </a:xfrm>
        </p:grpSpPr>
        <p:graphicFrame>
          <p:nvGraphicFramePr>
            <p:cNvPr id="35" name="グラフ 3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86110193"/>
                </p:ext>
              </p:extLst>
            </p:nvPr>
          </p:nvGraphicFramePr>
          <p:xfrm>
            <a:off x="4552126" y="926592"/>
            <a:ext cx="2197391" cy="21614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0"/>
            </a:graphicData>
          </a:graphic>
        </p:graphicFrame>
        <p:sp>
          <p:nvSpPr>
            <p:cNvPr id="4" name="テキスト ボックス 3"/>
            <p:cNvSpPr txBox="1"/>
            <p:nvPr/>
          </p:nvSpPr>
          <p:spPr>
            <a:xfrm>
              <a:off x="4673594" y="2054757"/>
              <a:ext cx="24316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1</a:t>
              </a:r>
              <a:endParaRPr kumimoji="1" lang="ja-JP" altLang="en-US" sz="900" baseline="30000" dirty="0"/>
            </a:p>
          </p:txBody>
        </p:sp>
        <p:sp>
          <p:nvSpPr>
            <p:cNvPr id="36" name="テキスト ボックス 35"/>
            <p:cNvSpPr txBox="1"/>
            <p:nvPr/>
          </p:nvSpPr>
          <p:spPr>
            <a:xfrm>
              <a:off x="4673594" y="2624249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/>
                <a:t>0</a:t>
              </a:r>
              <a:endParaRPr kumimoji="1" lang="ja-JP" altLang="en-US" sz="900" baseline="30000" dirty="0"/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4673594" y="1488552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/>
                <a:t>2</a:t>
              </a:r>
              <a:endParaRPr kumimoji="1" lang="ja-JP" altLang="en-US" sz="900" baseline="30000" dirty="0"/>
            </a:p>
          </p:txBody>
        </p:sp>
        <p:sp>
          <p:nvSpPr>
            <p:cNvPr id="38" name="テキスト ボックス 37"/>
            <p:cNvSpPr txBox="1"/>
            <p:nvPr/>
          </p:nvSpPr>
          <p:spPr>
            <a:xfrm>
              <a:off x="4673594" y="904810"/>
              <a:ext cx="24878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/>
                <a:t>3</a:t>
              </a:r>
              <a:endParaRPr kumimoji="1" lang="ja-JP" altLang="en-US" sz="900" baseline="30000" dirty="0"/>
            </a:p>
          </p:txBody>
        </p:sp>
        <p:sp>
          <p:nvSpPr>
            <p:cNvPr id="5" name="テキスト ボックス 4"/>
            <p:cNvSpPr txBox="1"/>
            <p:nvPr/>
          </p:nvSpPr>
          <p:spPr>
            <a:xfrm rot="16200000">
              <a:off x="3699632" y="1780624"/>
              <a:ext cx="178854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Conidia production [×10</a:t>
              </a:r>
              <a:r>
                <a:rPr kumimoji="1" lang="en-US" altLang="ja-JP" sz="1000" baseline="30000" dirty="0" smtClean="0"/>
                <a:t>9</a:t>
              </a:r>
              <a:r>
                <a:rPr kumimoji="1" lang="en-US" altLang="ja-JP" sz="1000" dirty="0" smtClean="0"/>
                <a:t>/well]</a:t>
              </a:r>
              <a:endParaRPr kumimoji="1" lang="ja-JP" altLang="en-US" sz="1000" dirty="0"/>
            </a:p>
          </p:txBody>
        </p:sp>
      </p:grpSp>
      <p:sp>
        <p:nvSpPr>
          <p:cNvPr id="41" name="テキスト ボックス 40"/>
          <p:cNvSpPr txBox="1"/>
          <p:nvPr/>
        </p:nvSpPr>
        <p:spPr>
          <a:xfrm>
            <a:off x="225606" y="3024807"/>
            <a:ext cx="29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C</a:t>
            </a:r>
            <a:endParaRPr kumimoji="1" lang="ja-JP" altLang="en-US" sz="1600" b="1" dirty="0"/>
          </a:p>
        </p:txBody>
      </p:sp>
      <p:grpSp>
        <p:nvGrpSpPr>
          <p:cNvPr id="20" name="図形グループ 19"/>
          <p:cNvGrpSpPr/>
          <p:nvPr/>
        </p:nvGrpSpPr>
        <p:grpSpPr>
          <a:xfrm>
            <a:off x="375811" y="3309020"/>
            <a:ext cx="3844171" cy="2218601"/>
            <a:chOff x="375811" y="3309020"/>
            <a:chExt cx="3844171" cy="2218601"/>
          </a:xfrm>
        </p:grpSpPr>
        <p:graphicFrame>
          <p:nvGraphicFramePr>
            <p:cNvPr id="40" name="グラフ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03515905"/>
                </p:ext>
              </p:extLst>
            </p:nvPr>
          </p:nvGraphicFramePr>
          <p:xfrm>
            <a:off x="661308" y="3309020"/>
            <a:ext cx="3558674" cy="217215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1"/>
            </a:graphicData>
          </a:graphic>
        </p:graphicFrame>
        <p:sp>
          <p:nvSpPr>
            <p:cNvPr id="11" name="テキスト ボックス 10"/>
            <p:cNvSpPr txBox="1"/>
            <p:nvPr/>
          </p:nvSpPr>
          <p:spPr>
            <a:xfrm rot="16200000">
              <a:off x="-42628" y="4155724"/>
              <a:ext cx="108309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Germination rate</a:t>
              </a:r>
              <a:endParaRPr kumimoji="1" lang="ja-JP" altLang="en-US" sz="1000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1175939" y="5291226"/>
              <a:ext cx="806831" cy="2308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i="1" dirty="0" smtClean="0">
                  <a:latin typeface="+mj-ea"/>
                  <a:ea typeface="+mj-ea"/>
                </a:rPr>
                <a:t>A. </a:t>
              </a:r>
              <a:r>
                <a:rPr kumimoji="1" lang="en-US" altLang="ja-JP" sz="900" i="1" dirty="0" err="1" smtClean="0">
                  <a:latin typeface="+mj-ea"/>
                  <a:ea typeface="+mj-ea"/>
                </a:rPr>
                <a:t>fumigatus</a:t>
              </a:r>
              <a:endParaRPr kumimoji="1" lang="ja-JP" altLang="en-US" sz="900" i="1" dirty="0">
                <a:latin typeface="+mj-ea"/>
                <a:ea typeface="+mj-ea"/>
              </a:endParaRPr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2347775" y="5294790"/>
              <a:ext cx="578253" cy="2308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i="1" dirty="0" smtClean="0">
                  <a:latin typeface="+mj-ea"/>
                  <a:ea typeface="+mj-ea"/>
                </a:rPr>
                <a:t>A. </a:t>
              </a:r>
              <a:r>
                <a:rPr lang="en-US" altLang="ja-JP" sz="900" i="1" dirty="0" err="1" smtClean="0">
                  <a:latin typeface="+mj-ea"/>
                  <a:ea typeface="+mj-ea"/>
                </a:rPr>
                <a:t>niger</a:t>
              </a:r>
              <a:endParaRPr kumimoji="1" lang="ja-JP" altLang="en-US" sz="900" i="1" dirty="0">
                <a:latin typeface="+mj-ea"/>
                <a:ea typeface="+mj-ea"/>
              </a:endParaRPr>
            </a:p>
          </p:txBody>
        </p:sp>
        <p:sp>
          <p:nvSpPr>
            <p:cNvPr id="43" name="テキスト ボックス 42"/>
            <p:cNvSpPr txBox="1"/>
            <p:nvPr/>
          </p:nvSpPr>
          <p:spPr>
            <a:xfrm>
              <a:off x="3367136" y="5296789"/>
              <a:ext cx="664365" cy="2308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i="1" dirty="0" smtClean="0">
                  <a:latin typeface="+mj-ea"/>
                  <a:ea typeface="+mj-ea"/>
                </a:rPr>
                <a:t>A. </a:t>
              </a:r>
              <a:r>
                <a:rPr lang="en-US" altLang="ja-JP" sz="900" i="1" dirty="0" err="1" smtClean="0">
                  <a:latin typeface="+mj-ea"/>
                  <a:ea typeface="+mj-ea"/>
                </a:rPr>
                <a:t>oryzae</a:t>
              </a:r>
              <a:endParaRPr kumimoji="1" lang="ja-JP" altLang="en-US" sz="900" i="1" dirty="0">
                <a:latin typeface="+mj-ea"/>
                <a:ea typeface="+mj-ea"/>
              </a:endParaRPr>
            </a:p>
          </p:txBody>
        </p:sp>
      </p:grpSp>
      <p:sp>
        <p:nvSpPr>
          <p:cNvPr id="44" name="テキスト ボックス 43"/>
          <p:cNvSpPr txBox="1"/>
          <p:nvPr/>
        </p:nvSpPr>
        <p:spPr>
          <a:xfrm>
            <a:off x="4345785" y="3024807"/>
            <a:ext cx="314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dirty="0" smtClean="0"/>
              <a:t>D</a:t>
            </a:r>
            <a:endParaRPr kumimoji="1" lang="ja-JP" altLang="en-US" sz="1600" b="1" dirty="0"/>
          </a:p>
        </p:txBody>
      </p:sp>
      <p:grpSp>
        <p:nvGrpSpPr>
          <p:cNvPr id="46" name="図形グループ 45"/>
          <p:cNvGrpSpPr/>
          <p:nvPr/>
        </p:nvGrpSpPr>
        <p:grpSpPr>
          <a:xfrm>
            <a:off x="4454082" y="3309020"/>
            <a:ext cx="2213824" cy="2213938"/>
            <a:chOff x="4454082" y="3309020"/>
            <a:chExt cx="2213824" cy="2213938"/>
          </a:xfrm>
        </p:grpSpPr>
        <p:graphicFrame>
          <p:nvGraphicFramePr>
            <p:cNvPr id="45" name="グラフ 4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75145635"/>
                </p:ext>
              </p:extLst>
            </p:nvPr>
          </p:nvGraphicFramePr>
          <p:xfrm>
            <a:off x="4642907" y="3309020"/>
            <a:ext cx="2024999" cy="205518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2"/>
            </a:graphicData>
          </a:graphic>
        </p:graphicFrame>
        <p:sp>
          <p:nvSpPr>
            <p:cNvPr id="23" name="テキスト ボックス 22"/>
            <p:cNvSpPr txBox="1"/>
            <p:nvPr/>
          </p:nvSpPr>
          <p:spPr>
            <a:xfrm rot="16200000">
              <a:off x="3920603" y="4144306"/>
              <a:ext cx="13131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Dry weight [mg/flask]</a:t>
              </a:r>
              <a:endParaRPr kumimoji="1" lang="ja-JP" altLang="en-US" sz="1000" dirty="0"/>
            </a:p>
          </p:txBody>
        </p:sp>
        <p:sp>
          <p:nvSpPr>
            <p:cNvPr id="39" name="テキスト ボックス 38"/>
            <p:cNvSpPr txBox="1"/>
            <p:nvPr/>
          </p:nvSpPr>
          <p:spPr>
            <a:xfrm>
              <a:off x="5147155" y="5276737"/>
              <a:ext cx="11887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000" dirty="0" smtClean="0"/>
                <a:t>Cultivation time [h]</a:t>
              </a:r>
              <a:endParaRPr kumimoji="1" lang="ja-JP" altLang="en-US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84454764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82</Words>
  <Application>Microsoft Macintosh PowerPoint</Application>
  <PresentationFormat>画面に合わせる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>千葉大学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萩原 大祐</dc:creator>
  <cp:lastModifiedBy>萩原 大祐</cp:lastModifiedBy>
  <cp:revision>5</cp:revision>
  <dcterms:created xsi:type="dcterms:W3CDTF">2015-05-14T01:53:31Z</dcterms:created>
  <dcterms:modified xsi:type="dcterms:W3CDTF">2016-03-01T15:38:39Z</dcterms:modified>
</cp:coreProperties>
</file>