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66" r:id="rId3"/>
    <p:sldId id="297" r:id="rId4"/>
    <p:sldId id="298" r:id="rId5"/>
    <p:sldId id="280" r:id="rId6"/>
    <p:sldId id="281" r:id="rId7"/>
    <p:sldId id="28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5943" autoAdjust="0"/>
  </p:normalViewPr>
  <p:slideViewPr>
    <p:cSldViewPr snapToGrid="0">
      <p:cViewPr varScale="1">
        <p:scale>
          <a:sx n="101" d="100"/>
          <a:sy n="101" d="100"/>
        </p:scale>
        <p:origin x="-120" y="-90"/>
      </p:cViewPr>
      <p:guideLst>
        <p:guide orient="horz" pos="2160"/>
        <p:guide pos="384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20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user\Dropbox\Weekly%20Checklist%20for%20KNU%20ParkYJ%20Lab%202014\students\Tong\phylogenetic%20tree%20-KNU-4-30-1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2007_Workbook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2007_Workbook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2007_Workbook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2007_Workbook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2007_Workbook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3.0555555555555582E-2"/>
          <c:y val="6.4814814814815033E-2"/>
          <c:w val="0.93888888888889044"/>
          <c:h val="0.89814814814814814"/>
        </c:manualLayout>
      </c:layout>
      <c:pieChart>
        <c:varyColors val="1"/>
        <c:ser>
          <c:idx val="0"/>
          <c:order val="0"/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ln w="19050"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ln w="28575">
                <a:solidFill>
                  <a:schemeClr val="bg1"/>
                </a:solidFill>
              </a:ln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c:spPr>
          </c:dPt>
          <c:dPt>
            <c:idx val="5"/>
            <c:bubble3D val="0"/>
            <c:spPr>
              <a:ln w="19050">
                <a:solidFill>
                  <a:schemeClr val="bg1"/>
                </a:solidFill>
              </a:ln>
            </c:spPr>
          </c:dPt>
          <c:cat>
            <c:strRef>
              <c:f>'Hs distribution'!$F$7:$F$12</c:f>
              <c:strCache>
                <c:ptCount val="6"/>
                <c:pt idx="0">
                  <c:v>Africa</c:v>
                </c:pt>
                <c:pt idx="1">
                  <c:v>Europe</c:v>
                </c:pt>
                <c:pt idx="2">
                  <c:v>America</c:v>
                </c:pt>
                <c:pt idx="3">
                  <c:v>Southeast Asia</c:v>
                </c:pt>
                <c:pt idx="4">
                  <c:v>east Asia</c:v>
                </c:pt>
                <c:pt idx="5">
                  <c:v>Asia other</c:v>
                </c:pt>
              </c:strCache>
            </c:strRef>
          </c:cat>
          <c:val>
            <c:numRef>
              <c:f>'Hs distribution'!$G$7:$G$12</c:f>
              <c:numCache>
                <c:formatCode>General</c:formatCode>
                <c:ptCount val="6"/>
                <c:pt idx="0">
                  <c:v>5</c:v>
                </c:pt>
                <c:pt idx="1">
                  <c:v>1</c:v>
                </c:pt>
                <c:pt idx="2">
                  <c:v>10</c:v>
                </c:pt>
                <c:pt idx="3">
                  <c:v>8</c:v>
                </c:pt>
                <c:pt idx="4">
                  <c:v>99</c:v>
                </c:pt>
                <c:pt idx="5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2"/>
      </c:pieChart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xVal>
            <c:numRef>
              <c:f>'mapping status'!$K$2:$K$138</c:f>
              <c:numCache>
                <c:formatCode>General</c:formatCode>
                <c:ptCount val="137"/>
                <c:pt idx="0">
                  <c:v>97.99</c:v>
                </c:pt>
                <c:pt idx="1">
                  <c:v>97.83</c:v>
                </c:pt>
                <c:pt idx="2">
                  <c:v>91.52</c:v>
                </c:pt>
                <c:pt idx="3">
                  <c:v>97.9</c:v>
                </c:pt>
                <c:pt idx="4">
                  <c:v>92.05</c:v>
                </c:pt>
                <c:pt idx="5">
                  <c:v>92.06</c:v>
                </c:pt>
                <c:pt idx="6">
                  <c:v>92.93</c:v>
                </c:pt>
                <c:pt idx="7">
                  <c:v>92.09</c:v>
                </c:pt>
                <c:pt idx="8">
                  <c:v>97.24</c:v>
                </c:pt>
                <c:pt idx="9">
                  <c:v>91.84</c:v>
                </c:pt>
                <c:pt idx="10">
                  <c:v>97.27</c:v>
                </c:pt>
                <c:pt idx="11">
                  <c:v>97.67</c:v>
                </c:pt>
                <c:pt idx="12">
                  <c:v>92.54</c:v>
                </c:pt>
                <c:pt idx="13">
                  <c:v>97.53</c:v>
                </c:pt>
                <c:pt idx="14">
                  <c:v>97.54</c:v>
                </c:pt>
                <c:pt idx="15">
                  <c:v>97.91</c:v>
                </c:pt>
                <c:pt idx="16">
                  <c:v>98.02</c:v>
                </c:pt>
                <c:pt idx="17">
                  <c:v>96.34</c:v>
                </c:pt>
                <c:pt idx="18">
                  <c:v>96.54</c:v>
                </c:pt>
                <c:pt idx="19">
                  <c:v>98.5</c:v>
                </c:pt>
                <c:pt idx="20">
                  <c:v>92.37</c:v>
                </c:pt>
                <c:pt idx="21">
                  <c:v>92.35</c:v>
                </c:pt>
                <c:pt idx="22">
                  <c:v>92.26</c:v>
                </c:pt>
                <c:pt idx="23">
                  <c:v>97.98</c:v>
                </c:pt>
                <c:pt idx="24">
                  <c:v>98.43</c:v>
                </c:pt>
                <c:pt idx="25">
                  <c:v>97.42</c:v>
                </c:pt>
                <c:pt idx="26">
                  <c:v>97.06</c:v>
                </c:pt>
                <c:pt idx="27">
                  <c:v>97.52</c:v>
                </c:pt>
                <c:pt idx="28">
                  <c:v>96.69</c:v>
                </c:pt>
                <c:pt idx="29">
                  <c:v>91.78</c:v>
                </c:pt>
                <c:pt idx="30">
                  <c:v>92.52</c:v>
                </c:pt>
                <c:pt idx="31">
                  <c:v>95.47</c:v>
                </c:pt>
                <c:pt idx="32">
                  <c:v>96.69</c:v>
                </c:pt>
                <c:pt idx="33">
                  <c:v>91.71</c:v>
                </c:pt>
                <c:pt idx="34">
                  <c:v>97.92</c:v>
                </c:pt>
                <c:pt idx="35">
                  <c:v>92.23</c:v>
                </c:pt>
                <c:pt idx="36">
                  <c:v>91.72</c:v>
                </c:pt>
                <c:pt idx="37">
                  <c:v>91.62</c:v>
                </c:pt>
                <c:pt idx="38">
                  <c:v>91.38</c:v>
                </c:pt>
                <c:pt idx="39">
                  <c:v>96.3</c:v>
                </c:pt>
                <c:pt idx="40">
                  <c:v>86.77</c:v>
                </c:pt>
                <c:pt idx="41">
                  <c:v>93.5</c:v>
                </c:pt>
                <c:pt idx="42">
                  <c:v>91.4</c:v>
                </c:pt>
                <c:pt idx="43">
                  <c:v>91.92</c:v>
                </c:pt>
                <c:pt idx="44">
                  <c:v>95.26</c:v>
                </c:pt>
                <c:pt idx="45">
                  <c:v>96.49</c:v>
                </c:pt>
                <c:pt idx="46">
                  <c:v>81.180000000000007</c:v>
                </c:pt>
                <c:pt idx="47">
                  <c:v>91.5</c:v>
                </c:pt>
                <c:pt idx="48">
                  <c:v>91.54</c:v>
                </c:pt>
                <c:pt idx="49">
                  <c:v>98.07</c:v>
                </c:pt>
                <c:pt idx="50">
                  <c:v>95.58</c:v>
                </c:pt>
                <c:pt idx="51">
                  <c:v>97.36</c:v>
                </c:pt>
                <c:pt idx="52">
                  <c:v>91.46</c:v>
                </c:pt>
                <c:pt idx="53">
                  <c:v>92.14</c:v>
                </c:pt>
                <c:pt idx="54">
                  <c:v>95.93</c:v>
                </c:pt>
                <c:pt idx="55">
                  <c:v>92.28</c:v>
                </c:pt>
                <c:pt idx="56">
                  <c:v>95.75</c:v>
                </c:pt>
                <c:pt idx="57">
                  <c:v>95.15</c:v>
                </c:pt>
                <c:pt idx="58">
                  <c:v>98.23</c:v>
                </c:pt>
                <c:pt idx="59">
                  <c:v>92.25</c:v>
                </c:pt>
                <c:pt idx="60">
                  <c:v>91.31</c:v>
                </c:pt>
                <c:pt idx="61">
                  <c:v>97.29</c:v>
                </c:pt>
                <c:pt idx="62">
                  <c:v>97.08</c:v>
                </c:pt>
                <c:pt idx="63">
                  <c:v>91.77</c:v>
                </c:pt>
                <c:pt idx="64">
                  <c:v>97.22</c:v>
                </c:pt>
                <c:pt idx="65">
                  <c:v>95.76</c:v>
                </c:pt>
                <c:pt idx="66">
                  <c:v>92.16</c:v>
                </c:pt>
                <c:pt idx="67">
                  <c:v>92.01</c:v>
                </c:pt>
                <c:pt idx="68">
                  <c:v>96.84</c:v>
                </c:pt>
                <c:pt idx="69">
                  <c:v>91.95</c:v>
                </c:pt>
                <c:pt idx="70">
                  <c:v>92.39</c:v>
                </c:pt>
                <c:pt idx="71">
                  <c:v>92.08</c:v>
                </c:pt>
                <c:pt idx="72">
                  <c:v>92.44</c:v>
                </c:pt>
                <c:pt idx="73">
                  <c:v>98.05</c:v>
                </c:pt>
                <c:pt idx="74">
                  <c:v>97.34</c:v>
                </c:pt>
                <c:pt idx="75">
                  <c:v>97.28</c:v>
                </c:pt>
                <c:pt idx="76">
                  <c:v>97.07</c:v>
                </c:pt>
                <c:pt idx="77">
                  <c:v>97.19</c:v>
                </c:pt>
                <c:pt idx="78">
                  <c:v>91.48</c:v>
                </c:pt>
                <c:pt idx="79">
                  <c:v>97.47</c:v>
                </c:pt>
                <c:pt idx="80">
                  <c:v>95.86</c:v>
                </c:pt>
                <c:pt idx="81">
                  <c:v>97.36</c:v>
                </c:pt>
                <c:pt idx="82">
                  <c:v>97.93</c:v>
                </c:pt>
                <c:pt idx="83">
                  <c:v>98.1</c:v>
                </c:pt>
                <c:pt idx="84">
                  <c:v>91.92</c:v>
                </c:pt>
                <c:pt idx="85">
                  <c:v>91.38</c:v>
                </c:pt>
                <c:pt idx="86">
                  <c:v>97.58</c:v>
                </c:pt>
                <c:pt idx="87">
                  <c:v>97.35</c:v>
                </c:pt>
                <c:pt idx="88">
                  <c:v>95.24</c:v>
                </c:pt>
                <c:pt idx="89">
                  <c:v>95.4</c:v>
                </c:pt>
                <c:pt idx="90">
                  <c:v>97.47</c:v>
                </c:pt>
                <c:pt idx="91">
                  <c:v>97.2</c:v>
                </c:pt>
                <c:pt idx="92">
                  <c:v>97.76</c:v>
                </c:pt>
                <c:pt idx="93">
                  <c:v>97.01</c:v>
                </c:pt>
                <c:pt idx="94">
                  <c:v>97.59</c:v>
                </c:pt>
                <c:pt idx="95">
                  <c:v>97.34</c:v>
                </c:pt>
                <c:pt idx="96">
                  <c:v>97.72</c:v>
                </c:pt>
                <c:pt idx="97">
                  <c:v>95.47</c:v>
                </c:pt>
                <c:pt idx="98">
                  <c:v>97.34</c:v>
                </c:pt>
                <c:pt idx="99">
                  <c:v>97.73</c:v>
                </c:pt>
                <c:pt idx="100">
                  <c:v>94.8</c:v>
                </c:pt>
                <c:pt idx="101">
                  <c:v>94.67</c:v>
                </c:pt>
                <c:pt idx="102">
                  <c:v>97.53</c:v>
                </c:pt>
                <c:pt idx="103">
                  <c:v>96.88</c:v>
                </c:pt>
                <c:pt idx="104">
                  <c:v>91.78</c:v>
                </c:pt>
                <c:pt idx="105">
                  <c:v>94.5</c:v>
                </c:pt>
                <c:pt idx="106">
                  <c:v>94.83</c:v>
                </c:pt>
                <c:pt idx="107">
                  <c:v>91.75</c:v>
                </c:pt>
                <c:pt idx="108">
                  <c:v>92.24</c:v>
                </c:pt>
                <c:pt idx="109">
                  <c:v>94.44</c:v>
                </c:pt>
                <c:pt idx="110">
                  <c:v>97.14</c:v>
                </c:pt>
                <c:pt idx="111">
                  <c:v>91.94</c:v>
                </c:pt>
                <c:pt idx="112">
                  <c:v>91.05</c:v>
                </c:pt>
                <c:pt idx="113">
                  <c:v>98</c:v>
                </c:pt>
                <c:pt idx="114">
                  <c:v>97.12</c:v>
                </c:pt>
                <c:pt idx="115">
                  <c:v>91.21</c:v>
                </c:pt>
                <c:pt idx="116">
                  <c:v>96.73</c:v>
                </c:pt>
                <c:pt idx="117">
                  <c:v>91.68</c:v>
                </c:pt>
                <c:pt idx="118">
                  <c:v>91.62</c:v>
                </c:pt>
                <c:pt idx="119">
                  <c:v>90.27</c:v>
                </c:pt>
                <c:pt idx="120">
                  <c:v>91.55</c:v>
                </c:pt>
                <c:pt idx="121">
                  <c:v>89.38</c:v>
                </c:pt>
                <c:pt idx="122">
                  <c:v>91.69</c:v>
                </c:pt>
                <c:pt idx="123">
                  <c:v>91.85</c:v>
                </c:pt>
                <c:pt idx="124">
                  <c:v>92.36</c:v>
                </c:pt>
                <c:pt idx="125">
                  <c:v>91.67</c:v>
                </c:pt>
                <c:pt idx="126">
                  <c:v>97.55</c:v>
                </c:pt>
                <c:pt idx="127">
                  <c:v>97.78</c:v>
                </c:pt>
                <c:pt idx="128">
                  <c:v>96.23</c:v>
                </c:pt>
                <c:pt idx="129">
                  <c:v>97.48</c:v>
                </c:pt>
                <c:pt idx="130">
                  <c:v>92.1</c:v>
                </c:pt>
                <c:pt idx="131">
                  <c:v>95.54</c:v>
                </c:pt>
                <c:pt idx="132">
                  <c:v>98.23</c:v>
                </c:pt>
                <c:pt idx="133">
                  <c:v>98.27</c:v>
                </c:pt>
                <c:pt idx="134">
                  <c:v>97.76</c:v>
                </c:pt>
                <c:pt idx="135">
                  <c:v>97.88</c:v>
                </c:pt>
                <c:pt idx="136">
                  <c:v>91.48</c:v>
                </c:pt>
              </c:numCache>
            </c:numRef>
          </c:xVal>
          <c:yVal>
            <c:numRef>
              <c:f>'mapping status'!$N$2:$N$138</c:f>
              <c:numCache>
                <c:formatCode>General</c:formatCode>
                <c:ptCount val="137"/>
                <c:pt idx="0">
                  <c:v>10.34</c:v>
                </c:pt>
                <c:pt idx="1">
                  <c:v>10.220000000000001</c:v>
                </c:pt>
                <c:pt idx="2">
                  <c:v>8.35</c:v>
                </c:pt>
                <c:pt idx="3">
                  <c:v>10.119999999999999</c:v>
                </c:pt>
                <c:pt idx="4">
                  <c:v>9.4</c:v>
                </c:pt>
                <c:pt idx="5">
                  <c:v>9.25</c:v>
                </c:pt>
                <c:pt idx="6">
                  <c:v>9.09</c:v>
                </c:pt>
                <c:pt idx="7">
                  <c:v>9.11</c:v>
                </c:pt>
                <c:pt idx="8">
                  <c:v>9.2200000000000006</c:v>
                </c:pt>
                <c:pt idx="9">
                  <c:v>8.2799999999999994</c:v>
                </c:pt>
                <c:pt idx="10">
                  <c:v>9.64</c:v>
                </c:pt>
                <c:pt idx="11">
                  <c:v>9.33</c:v>
                </c:pt>
                <c:pt idx="12">
                  <c:v>7.77</c:v>
                </c:pt>
                <c:pt idx="13">
                  <c:v>8.8699999999999992</c:v>
                </c:pt>
                <c:pt idx="14">
                  <c:v>9.9600000000000009</c:v>
                </c:pt>
                <c:pt idx="15">
                  <c:v>9.0299999999999994</c:v>
                </c:pt>
                <c:pt idx="16">
                  <c:v>10.050000000000001</c:v>
                </c:pt>
                <c:pt idx="17">
                  <c:v>8.24</c:v>
                </c:pt>
                <c:pt idx="18">
                  <c:v>10.79</c:v>
                </c:pt>
                <c:pt idx="19">
                  <c:v>11</c:v>
                </c:pt>
                <c:pt idx="20">
                  <c:v>8.1999999999999993</c:v>
                </c:pt>
                <c:pt idx="21">
                  <c:v>8.31</c:v>
                </c:pt>
                <c:pt idx="22">
                  <c:v>10.66</c:v>
                </c:pt>
                <c:pt idx="23">
                  <c:v>10.88</c:v>
                </c:pt>
                <c:pt idx="24">
                  <c:v>9.91</c:v>
                </c:pt>
                <c:pt idx="25">
                  <c:v>9.69</c:v>
                </c:pt>
                <c:pt idx="26">
                  <c:v>9.7899999999999991</c:v>
                </c:pt>
                <c:pt idx="27">
                  <c:v>10.210000000000001</c:v>
                </c:pt>
                <c:pt idx="28">
                  <c:v>6.67</c:v>
                </c:pt>
                <c:pt idx="29">
                  <c:v>6.83</c:v>
                </c:pt>
                <c:pt idx="30">
                  <c:v>9.84</c:v>
                </c:pt>
                <c:pt idx="31">
                  <c:v>9.02</c:v>
                </c:pt>
                <c:pt idx="32">
                  <c:v>8.83</c:v>
                </c:pt>
                <c:pt idx="33">
                  <c:v>9.0500000000000007</c:v>
                </c:pt>
                <c:pt idx="34">
                  <c:v>10.39</c:v>
                </c:pt>
                <c:pt idx="35">
                  <c:v>9.49</c:v>
                </c:pt>
                <c:pt idx="36">
                  <c:v>9.1300000000000008</c:v>
                </c:pt>
                <c:pt idx="37">
                  <c:v>10.97</c:v>
                </c:pt>
                <c:pt idx="38">
                  <c:v>10.95</c:v>
                </c:pt>
                <c:pt idx="39">
                  <c:v>10.56</c:v>
                </c:pt>
                <c:pt idx="40">
                  <c:v>6.47</c:v>
                </c:pt>
                <c:pt idx="41">
                  <c:v>7.74</c:v>
                </c:pt>
                <c:pt idx="42">
                  <c:v>7.35</c:v>
                </c:pt>
                <c:pt idx="43">
                  <c:v>8</c:v>
                </c:pt>
                <c:pt idx="44">
                  <c:v>7.93</c:v>
                </c:pt>
                <c:pt idx="45">
                  <c:v>7.66</c:v>
                </c:pt>
                <c:pt idx="46">
                  <c:v>6.28</c:v>
                </c:pt>
                <c:pt idx="47">
                  <c:v>9.15</c:v>
                </c:pt>
                <c:pt idx="48">
                  <c:v>9.1199999999999992</c:v>
                </c:pt>
                <c:pt idx="49">
                  <c:v>9.61</c:v>
                </c:pt>
                <c:pt idx="50">
                  <c:v>7.89</c:v>
                </c:pt>
                <c:pt idx="51">
                  <c:v>9.49</c:v>
                </c:pt>
                <c:pt idx="52">
                  <c:v>7.52</c:v>
                </c:pt>
                <c:pt idx="53">
                  <c:v>7.75</c:v>
                </c:pt>
                <c:pt idx="54">
                  <c:v>8.4600000000000009</c:v>
                </c:pt>
                <c:pt idx="55">
                  <c:v>8.6300000000000008</c:v>
                </c:pt>
                <c:pt idx="56">
                  <c:v>9.73</c:v>
                </c:pt>
                <c:pt idx="57">
                  <c:v>8.85</c:v>
                </c:pt>
                <c:pt idx="58">
                  <c:v>8.9600000000000009</c:v>
                </c:pt>
                <c:pt idx="59">
                  <c:v>9.0399999999999991</c:v>
                </c:pt>
                <c:pt idx="60">
                  <c:v>6.98</c:v>
                </c:pt>
                <c:pt idx="61">
                  <c:v>7.68</c:v>
                </c:pt>
                <c:pt idx="62">
                  <c:v>8.5399999999999991</c:v>
                </c:pt>
                <c:pt idx="63">
                  <c:v>7.4</c:v>
                </c:pt>
                <c:pt idx="64">
                  <c:v>7.88</c:v>
                </c:pt>
                <c:pt idx="65">
                  <c:v>6.93</c:v>
                </c:pt>
                <c:pt idx="66">
                  <c:v>6.95</c:v>
                </c:pt>
                <c:pt idx="67">
                  <c:v>7.25</c:v>
                </c:pt>
                <c:pt idx="68">
                  <c:v>7.57</c:v>
                </c:pt>
                <c:pt idx="69">
                  <c:v>7.29</c:v>
                </c:pt>
                <c:pt idx="70">
                  <c:v>7.47</c:v>
                </c:pt>
                <c:pt idx="71">
                  <c:v>7.55</c:v>
                </c:pt>
                <c:pt idx="72">
                  <c:v>8.76</c:v>
                </c:pt>
                <c:pt idx="73">
                  <c:v>9.2200000000000006</c:v>
                </c:pt>
                <c:pt idx="74">
                  <c:v>9.2899999999999991</c:v>
                </c:pt>
                <c:pt idx="75">
                  <c:v>9.89</c:v>
                </c:pt>
                <c:pt idx="76">
                  <c:v>7.93</c:v>
                </c:pt>
                <c:pt idx="77">
                  <c:v>7.23</c:v>
                </c:pt>
                <c:pt idx="78">
                  <c:v>8.35</c:v>
                </c:pt>
                <c:pt idx="79">
                  <c:v>9.58</c:v>
                </c:pt>
                <c:pt idx="80">
                  <c:v>8.1300000000000008</c:v>
                </c:pt>
                <c:pt idx="81">
                  <c:v>9.8800000000000008</c:v>
                </c:pt>
                <c:pt idx="82">
                  <c:v>9.69</c:v>
                </c:pt>
                <c:pt idx="83">
                  <c:v>7.71</c:v>
                </c:pt>
                <c:pt idx="84">
                  <c:v>5.98</c:v>
                </c:pt>
                <c:pt idx="85">
                  <c:v>8.07</c:v>
                </c:pt>
                <c:pt idx="86">
                  <c:v>7.41</c:v>
                </c:pt>
                <c:pt idx="87">
                  <c:v>7.48</c:v>
                </c:pt>
                <c:pt idx="88">
                  <c:v>7.24</c:v>
                </c:pt>
                <c:pt idx="89">
                  <c:v>9.59</c:v>
                </c:pt>
                <c:pt idx="90">
                  <c:v>7.49</c:v>
                </c:pt>
                <c:pt idx="91">
                  <c:v>7.26</c:v>
                </c:pt>
                <c:pt idx="92">
                  <c:v>6.24</c:v>
                </c:pt>
                <c:pt idx="93">
                  <c:v>7.09</c:v>
                </c:pt>
                <c:pt idx="94">
                  <c:v>7.92</c:v>
                </c:pt>
                <c:pt idx="95">
                  <c:v>7.03</c:v>
                </c:pt>
                <c:pt idx="96">
                  <c:v>6.26</c:v>
                </c:pt>
                <c:pt idx="97">
                  <c:v>5.72</c:v>
                </c:pt>
                <c:pt idx="98">
                  <c:v>6.48</c:v>
                </c:pt>
                <c:pt idx="99">
                  <c:v>6.33</c:v>
                </c:pt>
                <c:pt idx="100">
                  <c:v>6.17</c:v>
                </c:pt>
                <c:pt idx="101">
                  <c:v>6.62</c:v>
                </c:pt>
                <c:pt idx="102">
                  <c:v>5.75</c:v>
                </c:pt>
                <c:pt idx="103">
                  <c:v>6.76</c:v>
                </c:pt>
                <c:pt idx="104">
                  <c:v>6.17</c:v>
                </c:pt>
                <c:pt idx="105">
                  <c:v>6.77</c:v>
                </c:pt>
                <c:pt idx="106">
                  <c:v>5.88</c:v>
                </c:pt>
                <c:pt idx="107">
                  <c:v>4.5199999999999996</c:v>
                </c:pt>
                <c:pt idx="108">
                  <c:v>6.14</c:v>
                </c:pt>
                <c:pt idx="109">
                  <c:v>5.97</c:v>
                </c:pt>
                <c:pt idx="110">
                  <c:v>6.3</c:v>
                </c:pt>
                <c:pt idx="111">
                  <c:v>5.98</c:v>
                </c:pt>
                <c:pt idx="112">
                  <c:v>5.84</c:v>
                </c:pt>
                <c:pt idx="113">
                  <c:v>6.36</c:v>
                </c:pt>
                <c:pt idx="114">
                  <c:v>5.69</c:v>
                </c:pt>
                <c:pt idx="115">
                  <c:v>4.6100000000000003</c:v>
                </c:pt>
                <c:pt idx="116">
                  <c:v>5.95</c:v>
                </c:pt>
                <c:pt idx="117">
                  <c:v>4.84</c:v>
                </c:pt>
                <c:pt idx="118">
                  <c:v>5.42</c:v>
                </c:pt>
                <c:pt idx="119">
                  <c:v>5.25</c:v>
                </c:pt>
                <c:pt idx="120">
                  <c:v>6.55</c:v>
                </c:pt>
                <c:pt idx="121">
                  <c:v>6.28</c:v>
                </c:pt>
                <c:pt idx="122">
                  <c:v>6.98</c:v>
                </c:pt>
                <c:pt idx="123">
                  <c:v>5.5</c:v>
                </c:pt>
                <c:pt idx="124">
                  <c:v>6.46</c:v>
                </c:pt>
                <c:pt idx="125">
                  <c:v>5.36</c:v>
                </c:pt>
                <c:pt idx="126">
                  <c:v>7.33</c:v>
                </c:pt>
                <c:pt idx="127">
                  <c:v>7.09</c:v>
                </c:pt>
                <c:pt idx="128">
                  <c:v>7.86</c:v>
                </c:pt>
                <c:pt idx="129">
                  <c:v>7.4</c:v>
                </c:pt>
                <c:pt idx="130">
                  <c:v>5.68</c:v>
                </c:pt>
                <c:pt idx="131">
                  <c:v>5.86</c:v>
                </c:pt>
                <c:pt idx="132">
                  <c:v>7.85</c:v>
                </c:pt>
                <c:pt idx="133">
                  <c:v>5.67</c:v>
                </c:pt>
                <c:pt idx="134">
                  <c:v>4.82</c:v>
                </c:pt>
                <c:pt idx="135">
                  <c:v>6.68</c:v>
                </c:pt>
                <c:pt idx="136">
                  <c:v>5.31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902080"/>
        <c:axId val="85904000"/>
      </c:scatterChart>
      <c:valAx>
        <c:axId val="85902080"/>
        <c:scaling>
          <c:orientation val="minMax"/>
          <c:max val="100"/>
          <c:min val="8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904000"/>
        <c:crosses val="autoZero"/>
        <c:crossBetween val="midCat"/>
      </c:valAx>
      <c:valAx>
        <c:axId val="85904000"/>
        <c:scaling>
          <c:orientation val="minMax"/>
          <c:min val="4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902080"/>
        <c:crosses val="autoZero"/>
        <c:crossBetween val="midCat"/>
        <c:majorUnit val="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387870335396268"/>
          <c:y val="0.17099999999999996"/>
          <c:w val="0.78200075544062531"/>
          <c:h val="0.75133333333333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'phenotype2GWAS (1)'!$G$20:$G$22</c:f>
              <c:numCache>
                <c:formatCode>General</c:formatCode>
                <c:ptCount val="3"/>
                <c:pt idx="0">
                  <c:v>1</c:v>
                </c:pt>
                <c:pt idx="1">
                  <c:v>1.5</c:v>
                </c:pt>
                <c:pt idx="2">
                  <c:v>2</c:v>
                </c:pt>
              </c:numCache>
            </c:numRef>
          </c:cat>
          <c:val>
            <c:numRef>
              <c:f>'phenotype2GWAS (1)'!$H$20:$H$22</c:f>
              <c:numCache>
                <c:formatCode>General</c:formatCode>
                <c:ptCount val="3"/>
                <c:pt idx="0">
                  <c:v>97</c:v>
                </c:pt>
                <c:pt idx="1">
                  <c:v>2</c:v>
                </c:pt>
                <c:pt idx="2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8"/>
        <c:axId val="20630912"/>
        <c:axId val="21312640"/>
      </c:barChart>
      <c:catAx>
        <c:axId val="20630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crossAx val="21312640"/>
        <c:crosses val="autoZero"/>
        <c:auto val="1"/>
        <c:lblAlgn val="ctr"/>
        <c:lblOffset val="100"/>
        <c:noMultiLvlLbl val="0"/>
      </c:catAx>
      <c:valAx>
        <c:axId val="213126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20630912"/>
        <c:crosses val="autoZero"/>
        <c:crossBetween val="between"/>
        <c:majorUnit val="4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92307851282368"/>
          <c:y val="7.0557910850624489E-2"/>
          <c:w val="0.80146973423182899"/>
          <c:h val="0.7551568245005794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'phenotype2GWAS (1)'!$G$26:$G$42</c:f>
              <c:numCache>
                <c:formatCode>General</c:formatCode>
                <c:ptCount val="1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</c:numCache>
            </c:numRef>
          </c:cat>
          <c:val>
            <c:numRef>
              <c:f>'phenotype2GWAS (1)'!$H$26:$H$42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  <c:pt idx="4">
                  <c:v>19</c:v>
                </c:pt>
                <c:pt idx="5">
                  <c:v>19</c:v>
                </c:pt>
                <c:pt idx="6">
                  <c:v>28</c:v>
                </c:pt>
                <c:pt idx="7">
                  <c:v>20</c:v>
                </c:pt>
                <c:pt idx="8">
                  <c:v>18</c:v>
                </c:pt>
                <c:pt idx="9">
                  <c:v>10</c:v>
                </c:pt>
                <c:pt idx="10">
                  <c:v>10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overlap val="-7"/>
        <c:axId val="20984192"/>
        <c:axId val="20985728"/>
      </c:barChart>
      <c:catAx>
        <c:axId val="20984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0985728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09857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0984192"/>
        <c:crossesAt val="1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22855547254498"/>
          <c:y val="7.1042076903390358E-2"/>
          <c:w val="0.84572449041465114"/>
          <c:h val="0.763964854206609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'phenotype2GWAS (1)'!$G$49:$G$60</c:f>
              <c:numCache>
                <c:formatCode>General</c:formatCode>
                <c:ptCount val="12"/>
                <c:pt idx="0">
                  <c:v>4</c:v>
                </c:pt>
                <c:pt idx="1">
                  <c:v>8</c:v>
                </c:pt>
                <c:pt idx="2">
                  <c:v>12</c:v>
                </c:pt>
                <c:pt idx="3">
                  <c:v>16</c:v>
                </c:pt>
                <c:pt idx="4">
                  <c:v>20</c:v>
                </c:pt>
                <c:pt idx="5">
                  <c:v>24</c:v>
                </c:pt>
                <c:pt idx="6">
                  <c:v>28</c:v>
                </c:pt>
                <c:pt idx="7">
                  <c:v>32</c:v>
                </c:pt>
                <c:pt idx="8">
                  <c:v>36</c:v>
                </c:pt>
                <c:pt idx="9">
                  <c:v>40</c:v>
                </c:pt>
                <c:pt idx="10">
                  <c:v>44</c:v>
                </c:pt>
              </c:numCache>
            </c:numRef>
          </c:cat>
          <c:val>
            <c:numRef>
              <c:f>'phenotype2GWAS (1)'!$H$49:$H$60</c:f>
              <c:numCache>
                <c:formatCode>General</c:formatCode>
                <c:ptCount val="12"/>
                <c:pt idx="0">
                  <c:v>0</c:v>
                </c:pt>
                <c:pt idx="1">
                  <c:v>10</c:v>
                </c:pt>
                <c:pt idx="2">
                  <c:v>1</c:v>
                </c:pt>
                <c:pt idx="3">
                  <c:v>6</c:v>
                </c:pt>
                <c:pt idx="4">
                  <c:v>32</c:v>
                </c:pt>
                <c:pt idx="5">
                  <c:v>20</c:v>
                </c:pt>
                <c:pt idx="6">
                  <c:v>52</c:v>
                </c:pt>
                <c:pt idx="7">
                  <c:v>13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overlap val="100"/>
        <c:axId val="21103744"/>
        <c:axId val="21105280"/>
      </c:barChart>
      <c:catAx>
        <c:axId val="21103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1105280"/>
        <c:crosses val="autoZero"/>
        <c:auto val="1"/>
        <c:lblAlgn val="ctr"/>
        <c:lblOffset val="100"/>
        <c:tickLblSkip val="3"/>
        <c:tickMarkSkip val="3"/>
        <c:noMultiLvlLbl val="0"/>
      </c:catAx>
      <c:valAx>
        <c:axId val="211052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1103744"/>
        <c:crosses val="autoZero"/>
        <c:crossBetween val="between"/>
        <c:majorUnit val="2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90763584421621"/>
          <c:y val="7.3323345770706636E-2"/>
          <c:w val="0.80294872180356214"/>
          <c:h val="0.7563854075862195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'phenotype2GWAS (1)'!$G$2:$G$15</c:f>
              <c:numCache>
                <c:formatCode>General</c:formatCode>
                <c:ptCount val="14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</c:numCache>
            </c:numRef>
          </c:cat>
          <c:val>
            <c:numRef>
              <c:f>'phenotype2GWAS (1)'!$H$2:$H$15</c:f>
              <c:numCache>
                <c:formatCode>General</c:formatCode>
                <c:ptCount val="14"/>
                <c:pt idx="0">
                  <c:v>0</c:v>
                </c:pt>
                <c:pt idx="1">
                  <c:v>9</c:v>
                </c:pt>
                <c:pt idx="2">
                  <c:v>31</c:v>
                </c:pt>
                <c:pt idx="3">
                  <c:v>40</c:v>
                </c:pt>
                <c:pt idx="4">
                  <c:v>35</c:v>
                </c:pt>
                <c:pt idx="5">
                  <c:v>8</c:v>
                </c:pt>
                <c:pt idx="6">
                  <c:v>4</c:v>
                </c:pt>
                <c:pt idx="7">
                  <c:v>3</c:v>
                </c:pt>
                <c:pt idx="8">
                  <c:v>0</c:v>
                </c:pt>
                <c:pt idx="9">
                  <c:v>4</c:v>
                </c:pt>
                <c:pt idx="10">
                  <c:v>2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85"/>
        <c:axId val="21161856"/>
        <c:axId val="21163392"/>
      </c:barChart>
      <c:catAx>
        <c:axId val="21161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1163392"/>
        <c:crosses val="autoZero"/>
        <c:auto val="1"/>
        <c:lblAlgn val="ctr"/>
        <c:lblOffset val="100"/>
        <c:tickLblSkip val="3"/>
        <c:tickMarkSkip val="3"/>
        <c:noMultiLvlLbl val="0"/>
      </c:catAx>
      <c:valAx>
        <c:axId val="21163392"/>
        <c:scaling>
          <c:orientation val="minMax"/>
          <c:max val="6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1161856"/>
        <c:crosses val="autoZero"/>
        <c:crossBetween val="between"/>
        <c:majorUnit val="15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0.19231</cdr:x>
      <cdr:y>0.35107</cdr:y>
    </cdr:from>
    <cdr:to>
      <cdr:x>0.43968</cdr:x>
      <cdr:y>0.50857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081" y="875191"/>
          <a:ext cx="926250" cy="3926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altLang="ko-KR" sz="1200" b="1" dirty="0" smtClean="0"/>
            <a:t>East Asia (99, 72%)</a:t>
          </a:r>
          <a:endParaRPr lang="ko-KR" altLang="en-US" sz="12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3E9DA-A8D6-49FC-94CE-53C5398E32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016F8-F2BC-4B9E-AC29-577059855E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037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AEEE31-3E66-4369-98A9-FA1FA6C67E0B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7745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AEEE31-3E66-4369-98A9-FA1FA6C67E0B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163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641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7653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696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4460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67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234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819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03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71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48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834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233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84" y="134970"/>
            <a:ext cx="6597543" cy="3312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1" name="Chart 40"/>
          <p:cNvGraphicFramePr/>
          <p:nvPr>
            <p:extLst>
              <p:ext uri="{D42A27DB-BD31-4B8C-83A1-F6EECF244321}">
                <p14:modId xmlns:p14="http://schemas.microsoft.com/office/powerpoint/2010/main" val="3246648976"/>
              </p:ext>
            </p:extLst>
          </p:nvPr>
        </p:nvGraphicFramePr>
        <p:xfrm>
          <a:off x="1161704" y="3447518"/>
          <a:ext cx="2808312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2" name="TextBox 1"/>
          <p:cNvSpPr txBox="1"/>
          <p:nvPr/>
        </p:nvSpPr>
        <p:spPr>
          <a:xfrm>
            <a:off x="3159927" y="3807558"/>
            <a:ext cx="775732" cy="27578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/>
              <a:t>Asia other(14,10%)</a:t>
            </a:r>
            <a:endParaRPr lang="ko-KR" altLang="en-US" sz="1200" b="1" dirty="0"/>
          </a:p>
        </p:txBody>
      </p:sp>
      <p:sp>
        <p:nvSpPr>
          <p:cNvPr id="43" name="TextBox 1"/>
          <p:cNvSpPr txBox="1"/>
          <p:nvPr/>
        </p:nvSpPr>
        <p:spPr>
          <a:xfrm>
            <a:off x="3257850" y="4239606"/>
            <a:ext cx="775732" cy="27578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/>
              <a:t>Africa (5,4%)</a:t>
            </a:r>
            <a:endParaRPr lang="ko-KR" altLang="en-US" sz="1200" b="1" dirty="0"/>
          </a:p>
        </p:txBody>
      </p:sp>
      <p:sp>
        <p:nvSpPr>
          <p:cNvPr id="44" name="TextBox 1"/>
          <p:cNvSpPr txBox="1"/>
          <p:nvPr/>
        </p:nvSpPr>
        <p:spPr>
          <a:xfrm>
            <a:off x="3311856" y="4455630"/>
            <a:ext cx="775732" cy="27578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/>
              <a:t>Europe (1,1%)</a:t>
            </a:r>
            <a:endParaRPr lang="ko-KR" altLang="en-US" sz="1200" b="1" dirty="0"/>
          </a:p>
        </p:txBody>
      </p:sp>
      <p:sp>
        <p:nvSpPr>
          <p:cNvPr id="45" name="TextBox 1"/>
          <p:cNvSpPr txBox="1"/>
          <p:nvPr/>
        </p:nvSpPr>
        <p:spPr>
          <a:xfrm>
            <a:off x="3365862" y="4671654"/>
            <a:ext cx="775732" cy="27578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/>
              <a:t>America (10,7%)</a:t>
            </a:r>
            <a:endParaRPr lang="ko-KR" altLang="en-US" sz="1200" b="1" dirty="0"/>
          </a:p>
        </p:txBody>
      </p:sp>
      <p:sp>
        <p:nvSpPr>
          <p:cNvPr id="46" name="TextBox 1"/>
          <p:cNvSpPr txBox="1"/>
          <p:nvPr/>
        </p:nvSpPr>
        <p:spPr>
          <a:xfrm>
            <a:off x="3321945" y="5175710"/>
            <a:ext cx="775732" cy="27578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/>
              <a:t>Southeast (10,7%)</a:t>
            </a:r>
            <a:endParaRPr lang="ko-KR" altLang="en-US" sz="12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4379690" y="3103352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b="1" dirty="0"/>
              <a:t>c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8586" y="3404024"/>
            <a:ext cx="4080478" cy="257988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1" name="TextBox 30"/>
          <p:cNvSpPr txBox="1"/>
          <p:nvPr/>
        </p:nvSpPr>
        <p:spPr>
          <a:xfrm>
            <a:off x="800326" y="3258248"/>
            <a:ext cx="38985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b="1" dirty="0"/>
              <a:t>b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744354" y="368976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a.</a:t>
            </a:r>
            <a:endParaRPr lang="ko-KR" altLang="en-US" b="1" dirty="0"/>
          </a:p>
        </p:txBody>
      </p:sp>
      <p:sp>
        <p:nvSpPr>
          <p:cNvPr id="2" name="직사각형 1"/>
          <p:cNvSpPr/>
          <p:nvPr/>
        </p:nvSpPr>
        <p:spPr>
          <a:xfrm>
            <a:off x="626235" y="6167964"/>
            <a:ext cx="82652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</a:rPr>
              <a:t>Figure S1</a:t>
            </a:r>
            <a:r>
              <a:rPr lang="en-US" sz="1600" dirty="0">
                <a:latin typeface="Calibri" panose="020F0502020204030204" pitchFamily="34" charset="0"/>
              </a:rPr>
              <a:t>. Geographical (</a:t>
            </a:r>
            <a:r>
              <a:rPr lang="en-US" sz="1600" dirty="0" err="1">
                <a:latin typeface="Calibri" panose="020F0502020204030204" pitchFamily="34" charset="0"/>
              </a:rPr>
              <a:t>a,b</a:t>
            </a:r>
            <a:r>
              <a:rPr lang="en-US" sz="1600" dirty="0">
                <a:latin typeface="Calibri" panose="020F0502020204030204" pitchFamily="34" charset="0"/>
              </a:rPr>
              <a:t>) and methodological (c) origins of KRICE_CORE. </a:t>
            </a:r>
            <a:endParaRPr lang="en-US" sz="16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15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6200000">
            <a:off x="1584862" y="3088449"/>
            <a:ext cx="14999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Sequencing depth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9178" y="4762066"/>
            <a:ext cx="1168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Mapping rate</a:t>
            </a:r>
            <a:endParaRPr lang="en-US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6432909"/>
              </p:ext>
            </p:extLst>
          </p:nvPr>
        </p:nvGraphicFramePr>
        <p:xfrm>
          <a:off x="2572203" y="1983099"/>
          <a:ext cx="3429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직사각형 1"/>
          <p:cNvSpPr/>
          <p:nvPr/>
        </p:nvSpPr>
        <p:spPr>
          <a:xfrm>
            <a:off x="650854" y="1047690"/>
            <a:ext cx="80105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Figure S2</a:t>
            </a:r>
            <a:r>
              <a:rPr lang="en-US" dirty="0">
                <a:latin typeface="Calibri" panose="020F0502020204030204" pitchFamily="34" charset="0"/>
              </a:rPr>
              <a:t>. Scatter plot between mapping rate and sequencing depth of KRICE_CORE.</a:t>
            </a:r>
            <a:endParaRPr lang="en-US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35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1355763" y="1358096"/>
            <a:ext cx="5431082" cy="4184733"/>
            <a:chOff x="1005238" y="1928554"/>
            <a:chExt cx="5431082" cy="4184733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66458" y="1950327"/>
              <a:ext cx="4626516" cy="416296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725176" y="1928554"/>
              <a:ext cx="144142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>
                <a:tabLst>
                  <a:tab pos="685800" algn="l"/>
                </a:tabLst>
              </a:pPr>
              <a:r>
                <a:rPr lang="en-US" sz="1200" b="1" i="1" dirty="0" smtClean="0">
                  <a:latin typeface="Calibri" panose="020F0502020204030204" pitchFamily="34" charset="0"/>
                </a:rPr>
                <a:t>Temperate japonica</a:t>
              </a:r>
              <a:endParaRPr lang="en-US" sz="12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05238" y="3717904"/>
              <a:ext cx="128137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>
                <a:tabLst>
                  <a:tab pos="685800" algn="l"/>
                </a:tabLst>
              </a:pPr>
              <a:r>
                <a:rPr lang="en-US" sz="1200" b="1" i="1" dirty="0" smtClean="0">
                  <a:latin typeface="Calibri" panose="020F0502020204030204" pitchFamily="34" charset="0"/>
                </a:rPr>
                <a:t>Tropical japonica</a:t>
              </a:r>
              <a:endParaRPr lang="en-US" sz="12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759788" y="3217161"/>
              <a:ext cx="67653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>
                <a:tabLst>
                  <a:tab pos="685800" algn="l"/>
                </a:tabLst>
              </a:pPr>
              <a:r>
                <a:rPr lang="en-US" sz="1200" b="1" i="1" dirty="0" err="1" smtClean="0">
                  <a:latin typeface="Calibri" panose="020F0502020204030204" pitchFamily="34" charset="0"/>
                </a:rPr>
                <a:t>GroupV</a:t>
              </a:r>
              <a:endParaRPr lang="en-US" sz="12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759788" y="4360161"/>
              <a:ext cx="42191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>
                <a:tabLst>
                  <a:tab pos="685800" algn="l"/>
                </a:tabLst>
              </a:pPr>
              <a:r>
                <a:rPr lang="en-US" sz="1200" b="1" i="1" dirty="0" err="1" smtClean="0">
                  <a:latin typeface="Calibri" panose="020F0502020204030204" pitchFamily="34" charset="0"/>
                </a:rPr>
                <a:t>Aus</a:t>
              </a:r>
              <a:endParaRPr lang="en-US" sz="12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003516" y="5727276"/>
              <a:ext cx="53162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>
                <a:tabLst>
                  <a:tab pos="685800" algn="l"/>
                </a:tabLst>
              </a:pPr>
              <a:r>
                <a:rPr lang="en-US" sz="1200" b="1" i="1" dirty="0" err="1" smtClean="0">
                  <a:latin typeface="Calibri" panose="020F0502020204030204" pitchFamily="34" charset="0"/>
                </a:rPr>
                <a:t>Indca</a:t>
              </a:r>
              <a:endParaRPr lang="en-US" sz="1200" b="1" i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711924" y="561592"/>
            <a:ext cx="78326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Figure S3</a:t>
            </a:r>
            <a:r>
              <a:rPr lang="en-US" sz="1400" dirty="0">
                <a:latin typeface="Calibri" panose="020F0502020204030204" pitchFamily="34" charset="0"/>
              </a:rPr>
              <a:t>. Neighbor-joining tree analysis of previously defined rice accessions.</a:t>
            </a:r>
            <a:endParaRPr lang="en-US" sz="14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12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940" y="775888"/>
            <a:ext cx="6152795" cy="5961745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577165" y="307777"/>
            <a:ext cx="80683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Figure S4</a:t>
            </a:r>
            <a:r>
              <a:rPr lang="en-US" sz="1400" dirty="0">
                <a:latin typeface="Calibri" panose="020F0502020204030204" pitchFamily="34" charset="0"/>
              </a:rPr>
              <a:t>. Sliding-window analysis of reduction of diversity (ROD) across KRICE_CORE genome.</a:t>
            </a:r>
            <a:endParaRPr lang="en-US" sz="14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67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899" y="944880"/>
            <a:ext cx="5361734" cy="505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직사각형 28"/>
          <p:cNvSpPr/>
          <p:nvPr/>
        </p:nvSpPr>
        <p:spPr>
          <a:xfrm>
            <a:off x="1158240" y="298549"/>
            <a:ext cx="71780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Figure S5</a:t>
            </a:r>
            <a:r>
              <a:rPr lang="en-US" sz="1400" dirty="0">
                <a:latin typeface="Calibri" panose="020F0502020204030204" pitchFamily="34" charset="0"/>
              </a:rPr>
              <a:t>. Genomic positions of previously identified domesticated genes.</a:t>
            </a:r>
            <a:endParaRPr lang="en-US" sz="14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47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070" y="1075566"/>
            <a:ext cx="2449543" cy="266771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040" y="1075565"/>
            <a:ext cx="2477227" cy="26677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03928" y="1213951"/>
            <a:ext cx="317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a.</a:t>
            </a:r>
            <a:endParaRPr lang="ko-KR" alt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517786" y="1204194"/>
            <a:ext cx="308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b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614033" y="4005729"/>
            <a:ext cx="309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c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4554831" y="4056839"/>
            <a:ext cx="3321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d.</a:t>
            </a:r>
            <a:endParaRPr lang="ko-KR" altLang="en-US" sz="14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872" y="3743284"/>
            <a:ext cx="2498827" cy="267820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350" y="3799663"/>
            <a:ext cx="2452917" cy="2621825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923924" y="248335"/>
            <a:ext cx="74961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Figure S6</a:t>
            </a:r>
            <a:r>
              <a:rPr lang="en-US" sz="1400" dirty="0" smtClean="0">
                <a:latin typeface="Calibri" panose="020F0502020204030204" pitchFamily="34" charset="0"/>
              </a:rPr>
              <a:t>. Quantile-quantile </a:t>
            </a:r>
            <a:r>
              <a:rPr lang="en-US" sz="1400" dirty="0">
                <a:latin typeface="Calibri" panose="020F0502020204030204" pitchFamily="34" charset="0"/>
              </a:rPr>
              <a:t>plot of the Genome-wide association studies of ‘pericarp color’(a), ‘amylose content’(b), ‘rice seed protein content’(c) and ‘number of panicle per plant’(d</a:t>
            </a:r>
            <a:r>
              <a:rPr lang="en-US" sz="1400" dirty="0" smtClean="0">
                <a:latin typeface="Calibri" panose="020F0502020204030204" pitchFamily="34" charset="0"/>
              </a:rPr>
              <a:t>). </a:t>
            </a:r>
            <a:endParaRPr lang="en-US" sz="1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28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14438" y="5245811"/>
            <a:ext cx="1157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Panicle number</a:t>
            </a:r>
            <a:endParaRPr lang="en-US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400269"/>
              </p:ext>
            </p:extLst>
          </p:nvPr>
        </p:nvGraphicFramePr>
        <p:xfrm>
          <a:off x="2097024" y="819150"/>
          <a:ext cx="1935956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 rot="16200000">
            <a:off x="1218415" y="1700412"/>
            <a:ext cx="15584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Number of accessions</a:t>
            </a:r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64594" y="2657476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White</a:t>
            </a:r>
            <a:endParaRPr lang="ko-KR" alt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3521869" y="2657476"/>
            <a:ext cx="4090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Red</a:t>
            </a:r>
            <a:endParaRPr lang="ko-KR" alt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3036747" y="2657475"/>
            <a:ext cx="428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Pink</a:t>
            </a:r>
            <a:endParaRPr lang="ko-KR" altLang="en-US" sz="10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1721643" y="763906"/>
            <a:ext cx="307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a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  <p:sp>
        <p:nvSpPr>
          <p:cNvPr id="11" name="TextBox 10"/>
          <p:cNvSpPr txBox="1"/>
          <p:nvPr/>
        </p:nvSpPr>
        <p:spPr>
          <a:xfrm flipH="1">
            <a:off x="4152593" y="3072972"/>
            <a:ext cx="307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d.</a:t>
            </a:r>
            <a:endParaRPr lang="ko-KR" altLang="en-US" sz="1600" dirty="0"/>
          </a:p>
        </p:txBody>
      </p:sp>
      <p:graphicFrame>
        <p:nvGraphicFramePr>
          <p:cNvPr id="12" name="차트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3329622"/>
              </p:ext>
            </p:extLst>
          </p:nvPr>
        </p:nvGraphicFramePr>
        <p:xfrm>
          <a:off x="2115796" y="3274138"/>
          <a:ext cx="1924328" cy="197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 flipH="1">
            <a:off x="1700212" y="2970370"/>
            <a:ext cx="307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c.</a:t>
            </a:r>
            <a:endParaRPr lang="ko-KR" alt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2679356" y="5245812"/>
            <a:ext cx="11557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Protein content</a:t>
            </a:r>
            <a:endParaRPr lang="en-US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16" name="차트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1401824"/>
              </p:ext>
            </p:extLst>
          </p:nvPr>
        </p:nvGraphicFramePr>
        <p:xfrm>
          <a:off x="4617114" y="1009383"/>
          <a:ext cx="1917184" cy="1913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/>
          <p:cNvSpPr txBox="1"/>
          <p:nvPr/>
        </p:nvSpPr>
        <p:spPr>
          <a:xfrm rot="16200000">
            <a:off x="1232702" y="4014987"/>
            <a:ext cx="15584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Number of accessions</a:t>
            </a:r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3697295" y="1719461"/>
            <a:ext cx="15584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Number of accessions</a:t>
            </a:r>
            <a:endParaRPr lang="en-US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19" name="차트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4582022"/>
              </p:ext>
            </p:extLst>
          </p:nvPr>
        </p:nvGraphicFramePr>
        <p:xfrm>
          <a:off x="4642829" y="3268398"/>
          <a:ext cx="2020435" cy="2017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719223" y="2893329"/>
            <a:ext cx="10494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Pericarp color</a:t>
            </a:r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70531" y="2883031"/>
            <a:ext cx="18453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Grain amylose percentage </a:t>
            </a:r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flipH="1">
            <a:off x="4147944" y="790750"/>
            <a:ext cx="307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b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3697296" y="4052247"/>
            <a:ext cx="15584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Number of accessions</a:t>
            </a:r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736763" y="306347"/>
            <a:ext cx="74795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mtClean="0">
                <a:latin typeface="Calibri" panose="020F0502020204030204" pitchFamily="34" charset="0"/>
              </a:rPr>
              <a:t>Figure S7</a:t>
            </a:r>
            <a:r>
              <a:rPr lang="en-US" sz="1400" dirty="0" smtClean="0">
                <a:latin typeface="Calibri" panose="020F0502020204030204" pitchFamily="34" charset="0"/>
              </a:rPr>
              <a:t>. </a:t>
            </a:r>
            <a:r>
              <a:rPr lang="en-US" sz="1400" dirty="0">
                <a:latin typeface="Calibri" panose="020F0502020204030204" pitchFamily="34" charset="0"/>
              </a:rPr>
              <a:t>Phenotypic variation of the target traits for the GWAS study.</a:t>
            </a:r>
            <a:endParaRPr lang="en-US" sz="14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5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26656</TotalTime>
  <Words>209</Words>
  <Application>Microsoft Office PowerPoint</Application>
  <PresentationFormat>On-screen Show (4:3)</PresentationFormat>
  <Paragraphs>44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김태성</dc:creator>
  <cp:lastModifiedBy>Abella, Jerard Dave</cp:lastModifiedBy>
  <cp:revision>83</cp:revision>
  <dcterms:created xsi:type="dcterms:W3CDTF">2015-01-07T06:16:14Z</dcterms:created>
  <dcterms:modified xsi:type="dcterms:W3CDTF">2016-05-17T11:45:46Z</dcterms:modified>
</cp:coreProperties>
</file>