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259" r:id="rId4"/>
    <p:sldId id="265" r:id="rId5"/>
    <p:sldId id="262" r:id="rId6"/>
    <p:sldId id="272" r:id="rId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FF"/>
    <a:srgbClr val="00CCFF"/>
    <a:srgbClr val="996633"/>
    <a:srgbClr val="008000"/>
    <a:srgbClr val="9900FF"/>
    <a:srgbClr val="FF0066"/>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04" d="100"/>
          <a:sy n="104" d="100"/>
        </p:scale>
        <p:origin x="-90"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a8\Documents\Sanger\ddPCR\SASI_Libraries_kits_raw_data\RawData_Al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a8\Documents\Sanger\ddPCR\SASI_Libraries_kits_raw_data\RawData_Al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a8\Documents\Sanger\ddPCR\SASI_Libraries_kits_raw_data\RawData_Al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endParaRPr lang="en-GB" sz="2800"/>
          </a:p>
        </c:rich>
      </c:tx>
      <c:layout>
        <c:manualLayout>
          <c:xMode val="edge"/>
          <c:yMode val="edge"/>
          <c:x val="2.9521361428172202E-2"/>
          <c:y val="2.4768593624289431E-2"/>
        </c:manualLayout>
      </c:layout>
      <c:overlay val="0"/>
    </c:title>
    <c:autoTitleDeleted val="0"/>
    <c:plotArea>
      <c:layout>
        <c:manualLayout>
          <c:layoutTarget val="inner"/>
          <c:xMode val="edge"/>
          <c:yMode val="edge"/>
          <c:x val="0.37785976771701429"/>
          <c:y val="2.139623407661637E-2"/>
          <c:w val="0.59574818875352953"/>
          <c:h val="0.91066613879637082"/>
        </c:manualLayout>
      </c:layout>
      <c:barChart>
        <c:barDir val="col"/>
        <c:grouping val="clustered"/>
        <c:varyColors val="0"/>
        <c:ser>
          <c:idx val="12"/>
          <c:order val="0"/>
          <c:tx>
            <c:strRef>
              <c:f>'Overall yields'!$P$1</c:f>
              <c:strCache>
                <c:ptCount val="1"/>
                <c:pt idx="0">
                  <c:v>Truseq Nano  (100 ng input, Sanger adaptors)</c:v>
                </c:pt>
              </c:strCache>
            </c:strRef>
          </c:tx>
          <c:spPr>
            <a:solidFill>
              <a:srgbClr val="FF0066"/>
            </a:solidFill>
            <a:ln>
              <a:noFill/>
            </a:ln>
          </c:spPr>
          <c:invertIfNegative val="0"/>
          <c:errBars>
            <c:errBarType val="both"/>
            <c:errValType val="cust"/>
            <c:noEndCap val="0"/>
            <c:plus>
              <c:numRef>
                <c:f>('Overall yields'!$P$24:$P$27,'Overall yields'!$P$29)</c:f>
                <c:numCache>
                  <c:formatCode>General</c:formatCode>
                  <c:ptCount val="5"/>
                  <c:pt idx="0">
                    <c:v>21.445587504652082</c:v>
                  </c:pt>
                  <c:pt idx="1">
                    <c:v>2.0198983264355945</c:v>
                  </c:pt>
                  <c:pt idx="2">
                    <c:v>3.2635064381114702</c:v>
                  </c:pt>
                  <c:pt idx="3">
                    <c:v>178.121250831401</c:v>
                  </c:pt>
                  <c:pt idx="4">
                    <c:v>55.237257655812556</c:v>
                  </c:pt>
                </c:numCache>
              </c:numRef>
            </c:plus>
            <c:minus>
              <c:numRef>
                <c:f>('Overall yields'!$P$24:$P$27,'Overall yields'!$P$29)</c:f>
                <c:numCache>
                  <c:formatCode>General</c:formatCode>
                  <c:ptCount val="5"/>
                  <c:pt idx="0">
                    <c:v>21.445587504652082</c:v>
                  </c:pt>
                  <c:pt idx="1">
                    <c:v>2.0198983264355945</c:v>
                  </c:pt>
                  <c:pt idx="2">
                    <c:v>3.2635064381114702</c:v>
                  </c:pt>
                  <c:pt idx="3">
                    <c:v>178.121250831401</c:v>
                  </c:pt>
                  <c:pt idx="4">
                    <c:v>55.237257655812556</c:v>
                  </c:pt>
                </c:numCache>
              </c:numRef>
            </c:minus>
          </c:errBars>
          <c:cat>
            <c:multiLvlStrRef>
              <c:f>('Overall yields'!$A$10:$B$13,'Overall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('Overall yields'!$P$17:$P$20,'Overall yields'!$P$22)</c:f>
              <c:numCache>
                <c:formatCode>0.00</c:formatCode>
                <c:ptCount val="5"/>
                <c:pt idx="0">
                  <c:v>96.844698986776919</c:v>
                </c:pt>
                <c:pt idx="1">
                  <c:v>56.506486642333392</c:v>
                </c:pt>
                <c:pt idx="2">
                  <c:v>12.493406460701449</c:v>
                </c:pt>
                <c:pt idx="3">
                  <c:v>1091.4867745681306</c:v>
                </c:pt>
                <c:pt idx="4">
                  <c:v>456.75809788704834</c:v>
                </c:pt>
              </c:numCache>
            </c:numRef>
          </c:val>
        </c:ser>
        <c:ser>
          <c:idx val="9"/>
          <c:order val="1"/>
          <c:tx>
            <c:strRef>
              <c:f>'Overall yields'!$M$1</c:f>
              <c:strCache>
                <c:ptCount val="1"/>
                <c:pt idx="0">
                  <c:v>Truseq Nano  (100 ng input, Illumina adaptors)</c:v>
                </c:pt>
              </c:strCache>
            </c:strRef>
          </c:tx>
          <c:spPr>
            <a:solidFill>
              <a:srgbClr val="0000FF"/>
            </a:solidFill>
          </c:spPr>
          <c:invertIfNegative val="0"/>
          <c:errBars>
            <c:errBarType val="both"/>
            <c:errValType val="cust"/>
            <c:noEndCap val="0"/>
            <c:plus>
              <c:numRef>
                <c:f>('Overall yields'!$M$24:$M$27,'Overall yields'!$M$29)</c:f>
                <c:numCache>
                  <c:formatCode>General</c:formatCode>
                  <c:ptCount val="5"/>
                  <c:pt idx="0">
                    <c:v>6.2860500968817696</c:v>
                  </c:pt>
                  <c:pt idx="1">
                    <c:v>13.185137478043686</c:v>
                  </c:pt>
                  <c:pt idx="2">
                    <c:v>1.1655592376972612</c:v>
                  </c:pt>
                  <c:pt idx="3">
                    <c:v>187.06928019782444</c:v>
                  </c:pt>
                  <c:pt idx="4">
                    <c:v>27.11399918457245</c:v>
                  </c:pt>
                </c:numCache>
              </c:numRef>
            </c:plus>
            <c:minus>
              <c:numRef>
                <c:f>('Overall yields'!$M$24:$M$27,'Overall yields'!$M$29)</c:f>
                <c:numCache>
                  <c:formatCode>General</c:formatCode>
                  <c:ptCount val="5"/>
                  <c:pt idx="0">
                    <c:v>6.2860500968817696</c:v>
                  </c:pt>
                  <c:pt idx="1">
                    <c:v>13.185137478043686</c:v>
                  </c:pt>
                  <c:pt idx="2">
                    <c:v>1.1655592376972612</c:v>
                  </c:pt>
                  <c:pt idx="3">
                    <c:v>187.06928019782444</c:v>
                  </c:pt>
                  <c:pt idx="4">
                    <c:v>27.11399918457245</c:v>
                  </c:pt>
                </c:numCache>
              </c:numRef>
            </c:minus>
          </c:errBars>
          <c:cat>
            <c:multiLvlStrRef>
              <c:f>('Overall yields'!$A$10:$B$13,'Overall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('Overall yields'!$M$17:$M$20,'Overall yields'!$M$22)</c:f>
              <c:numCache>
                <c:formatCode>0.00</c:formatCode>
                <c:ptCount val="5"/>
                <c:pt idx="0">
                  <c:v>81.24160243484647</c:v>
                </c:pt>
                <c:pt idx="1">
                  <c:v>48.567517972137388</c:v>
                </c:pt>
                <c:pt idx="2">
                  <c:v>16.721053004882169</c:v>
                </c:pt>
                <c:pt idx="3">
                  <c:v>1050.3244877051188</c:v>
                </c:pt>
                <c:pt idx="4">
                  <c:v>412.17186388950375</c:v>
                </c:pt>
              </c:numCache>
            </c:numRef>
          </c:val>
        </c:ser>
        <c:dLbls>
          <c:showLegendKey val="0"/>
          <c:showVal val="0"/>
          <c:showCatName val="0"/>
          <c:showSerName val="0"/>
          <c:showPercent val="0"/>
          <c:showBubbleSize val="0"/>
        </c:dLbls>
        <c:gapWidth val="150"/>
        <c:axId val="15745792"/>
        <c:axId val="15747328"/>
      </c:barChart>
      <c:catAx>
        <c:axId val="15745792"/>
        <c:scaling>
          <c:orientation val="minMax"/>
        </c:scaling>
        <c:delete val="0"/>
        <c:axPos val="b"/>
        <c:majorGridlines/>
        <c:majorTickMark val="out"/>
        <c:minorTickMark val="none"/>
        <c:tickLblPos val="nextTo"/>
        <c:crossAx val="15747328"/>
        <c:crosses val="autoZero"/>
        <c:auto val="1"/>
        <c:lblAlgn val="ctr"/>
        <c:lblOffset val="100"/>
        <c:noMultiLvlLbl val="0"/>
      </c:catAx>
      <c:valAx>
        <c:axId val="15747328"/>
        <c:scaling>
          <c:logBase val="10"/>
          <c:orientation val="minMax"/>
          <c:max val="1400"/>
          <c:min val="1"/>
        </c:scaling>
        <c:delete val="0"/>
        <c:axPos val="l"/>
        <c:majorGridlines/>
        <c:minorGridlines/>
        <c:title>
          <c:tx>
            <c:rich>
              <a:bodyPr rot="-5400000" vert="horz"/>
              <a:lstStyle/>
              <a:p>
                <a:pPr>
                  <a:defRPr/>
                </a:pPr>
                <a:r>
                  <a:rPr lang="en-GB" sz="1800" b="1" i="0" baseline="0" dirty="0">
                    <a:effectLst/>
                  </a:rPr>
                  <a:t>Overall Yields</a:t>
                </a:r>
                <a:r>
                  <a:rPr lang="en-GB" sz="1000" b="1" i="0" baseline="0" dirty="0">
                    <a:effectLst/>
                  </a:rPr>
                  <a:t> </a:t>
                </a:r>
                <a:r>
                  <a:rPr lang="en-GB" sz="1800" b="1" i="1" baseline="0" dirty="0">
                    <a:effectLst/>
                  </a:rPr>
                  <a:t>vs.</a:t>
                </a:r>
                <a:r>
                  <a:rPr lang="en-GB" sz="1800" b="1" i="0" baseline="0" dirty="0">
                    <a:effectLst/>
                  </a:rPr>
                  <a:t> input</a:t>
                </a:r>
                <a:endParaRPr lang="en-GB" dirty="0"/>
              </a:p>
            </c:rich>
          </c:tx>
          <c:layout>
            <c:manualLayout>
              <c:xMode val="edge"/>
              <c:yMode val="edge"/>
              <c:x val="0.28659919988314053"/>
              <c:y val="0.12301246557476259"/>
            </c:manualLayout>
          </c:layout>
          <c:overlay val="0"/>
        </c:title>
        <c:numFmt formatCode="0" sourceLinked="0"/>
        <c:majorTickMark val="out"/>
        <c:minorTickMark val="none"/>
        <c:tickLblPos val="nextTo"/>
        <c:crossAx val="15745792"/>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919117253200494E-2"/>
          <c:y val="2.139623407661637E-2"/>
          <c:w val="0.91769505314329525"/>
          <c:h val="0.91066613879637082"/>
        </c:manualLayout>
      </c:layout>
      <c:barChart>
        <c:barDir val="col"/>
        <c:grouping val="clustered"/>
        <c:varyColors val="0"/>
        <c:ser>
          <c:idx val="0"/>
          <c:order val="0"/>
          <c:tx>
            <c:strRef>
              <c:f>'Step yields'!$AW$74</c:f>
              <c:strCache>
                <c:ptCount val="1"/>
                <c:pt idx="0">
                  <c:v>NEBNext</c:v>
                </c:pt>
              </c:strCache>
            </c:strRef>
          </c:tx>
          <c:spPr>
            <a:solidFill>
              <a:srgbClr val="FF6600"/>
            </a:solidFill>
          </c:spPr>
          <c:invertIfNegative val="0"/>
          <c:errBars>
            <c:errBarType val="both"/>
            <c:errValType val="cust"/>
            <c:noEndCap val="0"/>
            <c:plus>
              <c:numRef>
                <c:f>('Step yields'!$D$24:$D$27,'Step yields'!$D$29)</c:f>
                <c:numCache>
                  <c:formatCode>General</c:formatCode>
                  <c:ptCount val="5"/>
                  <c:pt idx="0">
                    <c:v>11.117704576149087</c:v>
                  </c:pt>
                  <c:pt idx="1">
                    <c:v>8.0910271086837842</c:v>
                  </c:pt>
                  <c:pt idx="2">
                    <c:v>1.7831919194801438</c:v>
                  </c:pt>
                  <c:pt idx="3">
                    <c:v>544.06700856884027</c:v>
                  </c:pt>
                  <c:pt idx="4">
                    <c:v>329.4220453774837</c:v>
                  </c:pt>
                </c:numCache>
              </c:numRef>
            </c:plus>
            <c:minus>
              <c:numRef>
                <c:f>('Step yields'!$D$24:$D$27,'Step yields'!$D$29)</c:f>
                <c:numCache>
                  <c:formatCode>General</c:formatCode>
                  <c:ptCount val="5"/>
                  <c:pt idx="0">
                    <c:v>11.117704576149087</c:v>
                  </c:pt>
                  <c:pt idx="1">
                    <c:v>8.0910271086837842</c:v>
                  </c:pt>
                  <c:pt idx="2">
                    <c:v>1.7831919194801438</c:v>
                  </c:pt>
                  <c:pt idx="3">
                    <c:v>544.06700856884027</c:v>
                  </c:pt>
                  <c:pt idx="4">
                    <c:v>329.4220453774837</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yields'!$D$17:$D$20,'Step yields'!$D$22)</c:f>
              <c:numCache>
                <c:formatCode>0.00</c:formatCode>
                <c:ptCount val="5"/>
                <c:pt idx="0">
                  <c:v>67.142396849095903</c:v>
                </c:pt>
                <c:pt idx="1">
                  <c:v>52.425189420093716</c:v>
                </c:pt>
                <c:pt idx="2">
                  <c:v>15.66720734094684</c:v>
                </c:pt>
                <c:pt idx="3">
                  <c:v>4392.8386930130437</c:v>
                </c:pt>
                <c:pt idx="4">
                  <c:v>2258.9905251664259</c:v>
                </c:pt>
              </c:numCache>
            </c:numRef>
          </c:val>
        </c:ser>
        <c:ser>
          <c:idx val="3"/>
          <c:order val="1"/>
          <c:tx>
            <c:strRef>
              <c:f>'Step yields'!$AW$75</c:f>
              <c:strCache>
                <c:ptCount val="1"/>
                <c:pt idx="0">
                  <c:v>NEBNext Ultra</c:v>
                </c:pt>
              </c:strCache>
            </c:strRef>
          </c:tx>
          <c:spPr>
            <a:solidFill>
              <a:srgbClr val="FFC000"/>
            </a:solidFill>
          </c:spPr>
          <c:invertIfNegative val="0"/>
          <c:errBars>
            <c:errBarType val="both"/>
            <c:errValType val="cust"/>
            <c:noEndCap val="0"/>
            <c:plus>
              <c:numRef>
                <c:f>('Step yields'!$G$24:$G$27,'Step yields'!$G$29)</c:f>
                <c:numCache>
                  <c:formatCode>General</c:formatCode>
                  <c:ptCount val="5"/>
                  <c:pt idx="0">
                    <c:v>6.2694635839601505</c:v>
                  </c:pt>
                  <c:pt idx="1">
                    <c:v>16.00544743480372</c:v>
                  </c:pt>
                  <c:pt idx="2">
                    <c:v>0.56829571258221723</c:v>
                  </c:pt>
                  <c:pt idx="3">
                    <c:v>3398.1684491894621</c:v>
                  </c:pt>
                  <c:pt idx="4">
                    <c:v>1247.2370166465839</c:v>
                  </c:pt>
                </c:numCache>
              </c:numRef>
            </c:plus>
            <c:minus>
              <c:numRef>
                <c:f>('Step yields'!$G$24:$G$27,'Step yields'!$G$29)</c:f>
                <c:numCache>
                  <c:formatCode>General</c:formatCode>
                  <c:ptCount val="5"/>
                  <c:pt idx="0">
                    <c:v>6.2694635839601505</c:v>
                  </c:pt>
                  <c:pt idx="1">
                    <c:v>16.00544743480372</c:v>
                  </c:pt>
                  <c:pt idx="2">
                    <c:v>0.56829571258221723</c:v>
                  </c:pt>
                  <c:pt idx="3">
                    <c:v>3398.1684491894621</c:v>
                  </c:pt>
                  <c:pt idx="4">
                    <c:v>1247.2370166465839</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yields'!$G$17:$G$20,'Step yields'!$G$22)</c:f>
              <c:numCache>
                <c:formatCode>0.00</c:formatCode>
                <c:ptCount val="5"/>
                <c:pt idx="0">
                  <c:v>105.24510231042329</c:v>
                </c:pt>
                <c:pt idx="1">
                  <c:v>77.843547742109465</c:v>
                </c:pt>
                <c:pt idx="2">
                  <c:v>3.4986495081411122</c:v>
                </c:pt>
                <c:pt idx="3">
                  <c:v>9805.7894451636457</c:v>
                </c:pt>
                <c:pt idx="4">
                  <c:v>3853.5728530268775</c:v>
                </c:pt>
              </c:numCache>
            </c:numRef>
          </c:val>
        </c:ser>
        <c:ser>
          <c:idx val="28"/>
          <c:order val="2"/>
          <c:tx>
            <c:strRef>
              <c:f>'Step yields'!$AW$76</c:f>
              <c:strCache>
                <c:ptCount val="1"/>
                <c:pt idx="0">
                  <c:v>SureSelect</c:v>
                </c:pt>
              </c:strCache>
            </c:strRef>
          </c:tx>
          <c:spPr>
            <a:solidFill>
              <a:schemeClr val="bg1">
                <a:lumMod val="50000"/>
              </a:schemeClr>
            </a:solidFill>
          </c:spPr>
          <c:invertIfNegative val="0"/>
          <c:errBars>
            <c:errBarType val="both"/>
            <c:errValType val="cust"/>
            <c:noEndCap val="0"/>
            <c:plus>
              <c:numRef>
                <c:f>('Step yields'!$AE$24:$AE$27,'Step yields'!$AE$29)</c:f>
                <c:numCache>
                  <c:formatCode>General</c:formatCode>
                  <c:ptCount val="5"/>
                  <c:pt idx="0">
                    <c:v>6.5276253639415183</c:v>
                  </c:pt>
                  <c:pt idx="1">
                    <c:v>4.1372677091911934</c:v>
                  </c:pt>
                  <c:pt idx="2">
                    <c:v>3.5052786755380114</c:v>
                  </c:pt>
                  <c:pt idx="3">
                    <c:v>720.80032096624313</c:v>
                  </c:pt>
                  <c:pt idx="4">
                    <c:v>176.56259518097005</c:v>
                  </c:pt>
                </c:numCache>
              </c:numRef>
            </c:plus>
            <c:minus>
              <c:numRef>
                <c:f>('Step yields'!$AE$24:$AE$27,'Step yields'!$AE$29)</c:f>
                <c:numCache>
                  <c:formatCode>General</c:formatCode>
                  <c:ptCount val="5"/>
                  <c:pt idx="0">
                    <c:v>6.5276253639415183</c:v>
                  </c:pt>
                  <c:pt idx="1">
                    <c:v>4.1372677091911934</c:v>
                  </c:pt>
                  <c:pt idx="2">
                    <c:v>3.5052786755380114</c:v>
                  </c:pt>
                  <c:pt idx="3">
                    <c:v>720.80032096624313</c:v>
                  </c:pt>
                  <c:pt idx="4">
                    <c:v>176.56259518097005</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yields'!$AE$17:$AE$20,'Step yields'!$AE$22)</c:f>
              <c:numCache>
                <c:formatCode>0.00</c:formatCode>
                <c:ptCount val="5"/>
                <c:pt idx="0">
                  <c:v>70.759454599511884</c:v>
                </c:pt>
                <c:pt idx="1">
                  <c:v>52.977223852372894</c:v>
                </c:pt>
                <c:pt idx="2">
                  <c:v>24.983623901083011</c:v>
                </c:pt>
                <c:pt idx="3">
                  <c:v>2144.8528524103922</c:v>
                </c:pt>
                <c:pt idx="4">
                  <c:v>1067.4659966742802</c:v>
                </c:pt>
              </c:numCache>
            </c:numRef>
          </c:val>
        </c:ser>
        <c:ser>
          <c:idx val="7"/>
          <c:order val="3"/>
          <c:tx>
            <c:strRef>
              <c:f>'Step yields'!$AW$77</c:f>
              <c:strCache>
                <c:ptCount val="1"/>
                <c:pt idx="0">
                  <c:v>Truseq Nano (Illumina adaptors)</c:v>
                </c:pt>
              </c:strCache>
            </c:strRef>
          </c:tx>
          <c:spPr>
            <a:solidFill>
              <a:srgbClr val="0000CC"/>
            </a:solidFill>
          </c:spPr>
          <c:invertIfNegative val="0"/>
          <c:errBars>
            <c:errBarType val="both"/>
            <c:errValType val="cust"/>
            <c:noEndCap val="0"/>
            <c:plus>
              <c:numRef>
                <c:f>('Step yields'!$J$24:$J$27,'Step yields'!$J$29)</c:f>
                <c:numCache>
                  <c:formatCode>General</c:formatCode>
                  <c:ptCount val="5"/>
                  <c:pt idx="0">
                    <c:v>2.5615992815569926</c:v>
                  </c:pt>
                  <c:pt idx="1">
                    <c:v>14.847045621362573</c:v>
                  </c:pt>
                  <c:pt idx="2">
                    <c:v>6.6465335632505917</c:v>
                  </c:pt>
                  <c:pt idx="3">
                    <c:v>80.356019885104402</c:v>
                  </c:pt>
                  <c:pt idx="4">
                    <c:v>24.082577276312385</c:v>
                  </c:pt>
                </c:numCache>
              </c:numRef>
            </c:plus>
            <c:minus>
              <c:numRef>
                <c:f>('Step yields'!$J$24:$J$27,'Step yields'!$J$29)</c:f>
                <c:numCache>
                  <c:formatCode>General</c:formatCode>
                  <c:ptCount val="5"/>
                  <c:pt idx="0">
                    <c:v>2.5615992815569926</c:v>
                  </c:pt>
                  <c:pt idx="1">
                    <c:v>14.847045621362573</c:v>
                  </c:pt>
                  <c:pt idx="2">
                    <c:v>6.6465335632505917</c:v>
                  </c:pt>
                  <c:pt idx="3">
                    <c:v>80.356019885104402</c:v>
                  </c:pt>
                  <c:pt idx="4">
                    <c:v>24.082577276312385</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yields'!$J$17:$J$20,'Step yields'!$J$22)</c:f>
              <c:numCache>
                <c:formatCode>0.00</c:formatCode>
                <c:ptCount val="5"/>
                <c:pt idx="0">
                  <c:v>100.14915062081003</c:v>
                </c:pt>
                <c:pt idx="1">
                  <c:v>52.637953356010037</c:v>
                </c:pt>
                <c:pt idx="2">
                  <c:v>39.553482146873961</c:v>
                </c:pt>
                <c:pt idx="3">
                  <c:v>1171.6419728201761</c:v>
                </c:pt>
                <c:pt idx="4">
                  <c:v>498.57914953643967</c:v>
                </c:pt>
              </c:numCache>
            </c:numRef>
          </c:val>
        </c:ser>
        <c:ser>
          <c:idx val="15"/>
          <c:order val="4"/>
          <c:tx>
            <c:strRef>
              <c:f>'Step yields'!$AW$78</c:f>
              <c:strCache>
                <c:ptCount val="1"/>
                <c:pt idx="0">
                  <c:v>Accel-NGS 1S (Swift adaptors)</c:v>
                </c:pt>
              </c:strCache>
            </c:strRef>
          </c:tx>
          <c:spPr>
            <a:solidFill>
              <a:srgbClr val="00B050"/>
            </a:solidFill>
          </c:spPr>
          <c:invertIfNegative val="0"/>
          <c:errBars>
            <c:errBarType val="both"/>
            <c:errValType val="cust"/>
            <c:noEndCap val="0"/>
            <c:plus>
              <c:numRef>
                <c:f>('Step yields'!$S$24:$S$27,'Step yields'!$S$29)</c:f>
                <c:numCache>
                  <c:formatCode>General</c:formatCode>
                  <c:ptCount val="5"/>
                  <c:pt idx="0">
                    <c:v>13.137299621287307</c:v>
                  </c:pt>
                  <c:pt idx="1">
                    <c:v>3.1733770199619484</c:v>
                  </c:pt>
                  <c:pt idx="3">
                    <c:v>0</c:v>
                  </c:pt>
                  <c:pt idx="4">
                    <c:v>0</c:v>
                  </c:pt>
                </c:numCache>
              </c:numRef>
            </c:plus>
            <c:minus>
              <c:numRef>
                <c:f>('Step yields'!$S$24:$S$27,'Step yields'!$S$29)</c:f>
                <c:numCache>
                  <c:formatCode>General</c:formatCode>
                  <c:ptCount val="5"/>
                  <c:pt idx="0">
                    <c:v>13.137299621287307</c:v>
                  </c:pt>
                  <c:pt idx="1">
                    <c:v>3.1733770199619484</c:v>
                  </c:pt>
                  <c:pt idx="3">
                    <c:v>0</c:v>
                  </c:pt>
                  <c:pt idx="4">
                    <c:v>0</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yields'!$S$17:$S$20,'Step yields'!$S$22)</c:f>
              <c:numCache>
                <c:formatCode>0.00</c:formatCode>
                <c:ptCount val="5"/>
                <c:pt idx="0">
                  <c:v>126.01484134330849</c:v>
                </c:pt>
                <c:pt idx="1">
                  <c:v>33.627758538952385</c:v>
                </c:pt>
              </c:numCache>
            </c:numRef>
          </c:val>
        </c:ser>
        <c:ser>
          <c:idx val="21"/>
          <c:order val="5"/>
          <c:tx>
            <c:strRef>
              <c:f>'Step yields'!$AW$79</c:f>
              <c:strCache>
                <c:ptCount val="1"/>
                <c:pt idx="0">
                  <c:v>Accel-NGS 2S (Swift adaptors)</c:v>
                </c:pt>
              </c:strCache>
            </c:strRef>
          </c:tx>
          <c:spPr>
            <a:solidFill>
              <a:srgbClr val="7030A0"/>
            </a:solidFill>
          </c:spPr>
          <c:invertIfNegative val="0"/>
          <c:errBars>
            <c:errBarType val="both"/>
            <c:errValType val="cust"/>
            <c:noEndCap val="0"/>
            <c:plus>
              <c:numRef>
                <c:f>('Step yields'!$Y$24:$Y$27,'Step yields'!$Y$29)</c:f>
                <c:numCache>
                  <c:formatCode>General</c:formatCode>
                  <c:ptCount val="5"/>
                  <c:pt idx="0">
                    <c:v>18.452924016272895</c:v>
                  </c:pt>
                  <c:pt idx="1">
                    <c:v>3.5252100503591128</c:v>
                  </c:pt>
                  <c:pt idx="3">
                    <c:v>0</c:v>
                  </c:pt>
                  <c:pt idx="4">
                    <c:v>0</c:v>
                  </c:pt>
                </c:numCache>
              </c:numRef>
            </c:plus>
            <c:minus>
              <c:numRef>
                <c:f>('Step yields'!$Y$24:$Y$27,'Step yields'!$Y$29)</c:f>
                <c:numCache>
                  <c:formatCode>General</c:formatCode>
                  <c:ptCount val="5"/>
                  <c:pt idx="0">
                    <c:v>18.452924016272895</c:v>
                  </c:pt>
                  <c:pt idx="1">
                    <c:v>3.5252100503591128</c:v>
                  </c:pt>
                  <c:pt idx="3">
                    <c:v>0</c:v>
                  </c:pt>
                  <c:pt idx="4">
                    <c:v>0</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yields'!$Y$17:$Y$20,'Step yields'!$Y$22)</c:f>
              <c:numCache>
                <c:formatCode>0.00</c:formatCode>
                <c:ptCount val="5"/>
                <c:pt idx="0">
                  <c:v>101.49713500822345</c:v>
                </c:pt>
                <c:pt idx="1">
                  <c:v>36.53884564233163</c:v>
                </c:pt>
              </c:numCache>
            </c:numRef>
          </c:val>
        </c:ser>
        <c:ser>
          <c:idx val="1"/>
          <c:order val="6"/>
          <c:tx>
            <c:strRef>
              <c:f>'Step yields'!$AW$80</c:f>
              <c:strCache>
                <c:ptCount val="1"/>
                <c:pt idx="0">
                  <c:v>Kapa Hyper</c:v>
                </c:pt>
              </c:strCache>
            </c:strRef>
          </c:tx>
          <c:spPr>
            <a:solidFill>
              <a:srgbClr val="00CCFF"/>
            </a:solidFill>
          </c:spPr>
          <c:invertIfNegative val="0"/>
          <c:errBars>
            <c:errBarType val="both"/>
            <c:errValType val="cust"/>
            <c:noEndCap val="0"/>
            <c:plus>
              <c:numRef>
                <c:f>('Step yields'!$AH$24:$AH$27,'Step yields'!$AH$29)</c:f>
                <c:numCache>
                  <c:formatCode>General</c:formatCode>
                  <c:ptCount val="5"/>
                  <c:pt idx="0">
                    <c:v>39.484013852511971</c:v>
                  </c:pt>
                  <c:pt idx="1">
                    <c:v>8.0862105581537165</c:v>
                  </c:pt>
                  <c:pt idx="2">
                    <c:v>7.437586605049626</c:v>
                  </c:pt>
                  <c:pt idx="3">
                    <c:v>191.23579802374624</c:v>
                  </c:pt>
                  <c:pt idx="4">
                    <c:v>46.368431422096009</c:v>
                  </c:pt>
                </c:numCache>
              </c:numRef>
            </c:plus>
            <c:minus>
              <c:numRef>
                <c:f>('Step yields'!$AH$24:$AH$27,'Step yields'!$AH$29)</c:f>
                <c:numCache>
                  <c:formatCode>General</c:formatCode>
                  <c:ptCount val="5"/>
                  <c:pt idx="0">
                    <c:v>39.484013852511971</c:v>
                  </c:pt>
                  <c:pt idx="1">
                    <c:v>8.0862105581537165</c:v>
                  </c:pt>
                  <c:pt idx="2">
                    <c:v>7.437586605049626</c:v>
                  </c:pt>
                  <c:pt idx="3">
                    <c:v>191.23579802374624</c:v>
                  </c:pt>
                  <c:pt idx="4">
                    <c:v>46.368431422096009</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yields'!$AH$17:$AH$20,'Step yields'!$AH$22)</c:f>
              <c:numCache>
                <c:formatCode>0.00</c:formatCode>
                <c:ptCount val="5"/>
                <c:pt idx="0">
                  <c:v>99.150644263360007</c:v>
                </c:pt>
                <c:pt idx="1">
                  <c:v>51.14621815921334</c:v>
                </c:pt>
                <c:pt idx="2">
                  <c:v>36.137762500095882</c:v>
                </c:pt>
                <c:pt idx="3">
                  <c:v>1060.5625752375324</c:v>
                </c:pt>
                <c:pt idx="4">
                  <c:v>665.46018409266799</c:v>
                </c:pt>
              </c:numCache>
            </c:numRef>
          </c:val>
        </c:ser>
        <c:ser>
          <c:idx val="2"/>
          <c:order val="7"/>
          <c:tx>
            <c:strRef>
              <c:f>'Step yields'!$AW$81</c:f>
              <c:strCache>
                <c:ptCount val="1"/>
                <c:pt idx="0">
                  <c:v>Kapa HyperPlus</c:v>
                </c:pt>
              </c:strCache>
            </c:strRef>
          </c:tx>
          <c:spPr>
            <a:solidFill>
              <a:srgbClr val="FF0000"/>
            </a:solidFill>
          </c:spPr>
          <c:invertIfNegative val="0"/>
          <c:errBars>
            <c:errBarType val="both"/>
            <c:errValType val="cust"/>
            <c:noEndCap val="0"/>
            <c:plus>
              <c:numRef>
                <c:f>('Step yields'!$AQ$24:$AQ$27,'Step yields'!$AQ$29)</c:f>
                <c:numCache>
                  <c:formatCode>General</c:formatCode>
                  <c:ptCount val="5"/>
                  <c:pt idx="0">
                    <c:v>13.52774925846869</c:v>
                  </c:pt>
                  <c:pt idx="1">
                    <c:v>12.255165765455926</c:v>
                  </c:pt>
                  <c:pt idx="2">
                    <c:v>7.0840239748464828</c:v>
                  </c:pt>
                  <c:pt idx="3">
                    <c:v>96.292709721709485</c:v>
                  </c:pt>
                  <c:pt idx="4">
                    <c:v>295.72086936391628</c:v>
                  </c:pt>
                </c:numCache>
              </c:numRef>
            </c:plus>
            <c:minus>
              <c:numRef>
                <c:f>('Step yields'!$AQ$24:$AQ$27,'Step yields'!$AQ$29)</c:f>
                <c:numCache>
                  <c:formatCode>General</c:formatCode>
                  <c:ptCount val="5"/>
                  <c:pt idx="0">
                    <c:v>13.52774925846869</c:v>
                  </c:pt>
                  <c:pt idx="1">
                    <c:v>12.255165765455926</c:v>
                  </c:pt>
                  <c:pt idx="2">
                    <c:v>7.0840239748464828</c:v>
                  </c:pt>
                  <c:pt idx="3">
                    <c:v>96.292709721709485</c:v>
                  </c:pt>
                  <c:pt idx="4">
                    <c:v>295.72086936391628</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yields'!$AQ$17:$AQ$20,'Step yields'!$AQ$22)</c:f>
              <c:numCache>
                <c:formatCode>0.00</c:formatCode>
                <c:ptCount val="5"/>
                <c:pt idx="0">
                  <c:v>111</c:v>
                </c:pt>
                <c:pt idx="1">
                  <c:v>90.107019338612091</c:v>
                </c:pt>
                <c:pt idx="2">
                  <c:v>100.84234033527041</c:v>
                </c:pt>
                <c:pt idx="3">
                  <c:v>1287.2876085454973</c:v>
                </c:pt>
                <c:pt idx="4">
                  <c:v>815.54821337501028</c:v>
                </c:pt>
              </c:numCache>
            </c:numRef>
          </c:val>
        </c:ser>
        <c:ser>
          <c:idx val="4"/>
          <c:order val="8"/>
          <c:tx>
            <c:strRef>
              <c:f>'Step yields'!$AW$82</c:f>
              <c:strCache>
                <c:ptCount val="1"/>
                <c:pt idx="0">
                  <c:v>Truseq DNA PCR-free (Illumina adaptors)</c:v>
                </c:pt>
              </c:strCache>
            </c:strRef>
          </c:tx>
          <c:spPr>
            <a:solidFill>
              <a:srgbClr val="996633"/>
            </a:solidFill>
          </c:spPr>
          <c:invertIfNegative val="0"/>
          <c:errBars>
            <c:errBarType val="both"/>
            <c:errValType val="cust"/>
            <c:noEndCap val="0"/>
            <c:plus>
              <c:numRef>
                <c:f>('Step yields'!$AK$24:$AK$27,'Step yields'!$AK$29)</c:f>
                <c:numCache>
                  <c:formatCode>General</c:formatCode>
                  <c:ptCount val="5"/>
                  <c:pt idx="0">
                    <c:v>2.467207957153303</c:v>
                  </c:pt>
                  <c:pt idx="1">
                    <c:v>22.060822252955692</c:v>
                  </c:pt>
                  <c:pt idx="2">
                    <c:v>6.499981702016445</c:v>
                  </c:pt>
                </c:numCache>
              </c:numRef>
            </c:plus>
            <c:minus>
              <c:numRef>
                <c:f>('Step yields'!$AK$24:$AK$27,'Step yields'!$AK$29)</c:f>
                <c:numCache>
                  <c:formatCode>General</c:formatCode>
                  <c:ptCount val="5"/>
                  <c:pt idx="0">
                    <c:v>2.467207957153303</c:v>
                  </c:pt>
                  <c:pt idx="1">
                    <c:v>22.060822252955692</c:v>
                  </c:pt>
                  <c:pt idx="2">
                    <c:v>6.499981702016445</c:v>
                  </c:pt>
                </c:numCache>
              </c:numRef>
            </c:minus>
            <c:spPr>
              <a:ln w="12700"/>
            </c:spPr>
          </c:errBars>
          <c:cat>
            <c:multiLvlStrRef>
              <c:f>('Step yields'!$A$10:$B$13,'Step yields'!$A$15:$B$15)</c:f>
              <c:multiLvlStrCache>
                <c:ptCount val="5"/>
                <c:lvl>
                  <c:pt idx="0">
                    <c:v>PhiX primers</c:v>
                  </c:pt>
                  <c:pt idx="1">
                    <c:v>PhiX primers</c:v>
                  </c:pt>
                  <c:pt idx="2">
                    <c:v>Adaptor primers</c:v>
                  </c:pt>
                  <c:pt idx="3">
                    <c:v>PhiX primers</c:v>
                  </c:pt>
                  <c:pt idx="4">
                    <c:v>P5/P7 primers</c:v>
                  </c:pt>
                </c:lvl>
                <c:lvl>
                  <c:pt idx="0">
                    <c:v>After end repair &amp; A-taling</c:v>
                  </c:pt>
                  <c:pt idx="1">
                    <c:v>After ligation</c:v>
                  </c:pt>
                  <c:pt idx="2">
                    <c:v>After ligation</c:v>
                  </c:pt>
                  <c:pt idx="3">
                    <c:v>After PCR</c:v>
                  </c:pt>
                  <c:pt idx="4">
                    <c:v>After PCR</c:v>
                  </c:pt>
                </c:lvl>
              </c:multiLvlStrCache>
            </c:multiLvlStrRef>
          </c:cat>
          <c:val>
            <c:numRef>
              <c:f>('Step yields'!$AK$17:$AK$20,'Step yields'!$AK$22)</c:f>
              <c:numCache>
                <c:formatCode>0.00</c:formatCode>
                <c:ptCount val="5"/>
                <c:pt idx="0">
                  <c:v>12.470735994798702</c:v>
                </c:pt>
                <c:pt idx="1">
                  <c:v>80.971888544665106</c:v>
                </c:pt>
                <c:pt idx="2">
                  <c:v>30.266398716092407</c:v>
                </c:pt>
              </c:numCache>
            </c:numRef>
          </c:val>
        </c:ser>
        <c:dLbls>
          <c:showLegendKey val="0"/>
          <c:showVal val="0"/>
          <c:showCatName val="0"/>
          <c:showSerName val="0"/>
          <c:showPercent val="0"/>
          <c:showBubbleSize val="0"/>
        </c:dLbls>
        <c:gapWidth val="150"/>
        <c:axId val="30841856"/>
        <c:axId val="30843648"/>
      </c:barChart>
      <c:catAx>
        <c:axId val="30841856"/>
        <c:scaling>
          <c:orientation val="minMax"/>
        </c:scaling>
        <c:delete val="0"/>
        <c:axPos val="b"/>
        <c:majorGridlines/>
        <c:majorTickMark val="out"/>
        <c:minorTickMark val="none"/>
        <c:tickLblPos val="nextTo"/>
        <c:crossAx val="30843648"/>
        <c:crosses val="autoZero"/>
        <c:auto val="1"/>
        <c:lblAlgn val="ctr"/>
        <c:lblOffset val="100"/>
        <c:noMultiLvlLbl val="0"/>
      </c:catAx>
      <c:valAx>
        <c:axId val="30843648"/>
        <c:scaling>
          <c:logBase val="10"/>
          <c:orientation val="minMax"/>
          <c:max val="20000"/>
          <c:min val="1"/>
        </c:scaling>
        <c:delete val="0"/>
        <c:axPos val="l"/>
        <c:majorGridlines/>
        <c:minorGridlines/>
        <c:title>
          <c:tx>
            <c:rich>
              <a:bodyPr rot="-5400000" vert="horz"/>
              <a:lstStyle/>
              <a:p>
                <a:pPr>
                  <a:defRPr sz="1800"/>
                </a:pPr>
                <a:r>
                  <a:rPr lang="en-GB" sz="1800"/>
                  <a:t>Stepwise</a:t>
                </a:r>
                <a:r>
                  <a:rPr lang="en-GB" sz="1800" baseline="0"/>
                  <a:t> yields</a:t>
                </a:r>
                <a:endParaRPr lang="en-GB" sz="1800"/>
              </a:p>
            </c:rich>
          </c:tx>
          <c:layout>
            <c:manualLayout>
              <c:xMode val="edge"/>
              <c:yMode val="edge"/>
              <c:x val="0.20256991685563114"/>
              <c:y val="0.17578952630921135"/>
            </c:manualLayout>
          </c:layout>
          <c:overlay val="0"/>
        </c:title>
        <c:numFmt formatCode="0" sourceLinked="0"/>
        <c:majorTickMark val="out"/>
        <c:minorTickMark val="none"/>
        <c:tickLblPos val="nextTo"/>
        <c:txPr>
          <a:bodyPr/>
          <a:lstStyle/>
          <a:p>
            <a:pPr>
              <a:defRPr b="1"/>
            </a:pPr>
            <a:endParaRPr lang="en-US"/>
          </a:p>
        </c:txPr>
        <c:crossAx val="30841856"/>
        <c:crosses val="autoZero"/>
        <c:crossBetween val="between"/>
      </c:valAx>
      <c:dTable>
        <c:showHorzBorder val="1"/>
        <c:showVertBorder val="1"/>
        <c:showOutline val="1"/>
        <c:showKeys val="1"/>
        <c:txPr>
          <a:bodyPr/>
          <a:lstStyle/>
          <a:p>
            <a:pPr rtl="0">
              <a:defRPr b="1"/>
            </a:pPr>
            <a:endParaRPr lang="en-US"/>
          </a:p>
        </c:txPr>
      </c:dTable>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919117253200494E-2"/>
          <c:y val="2.139623407661637E-2"/>
          <c:w val="0.91769505314329525"/>
          <c:h val="0.53422547456293235"/>
        </c:manualLayout>
      </c:layout>
      <c:barChart>
        <c:barDir val="col"/>
        <c:grouping val="clustered"/>
        <c:varyColors val="0"/>
        <c:ser>
          <c:idx val="9"/>
          <c:order val="0"/>
          <c:tx>
            <c:strRef>
              <c:f>'Overall yields'!$M$1</c:f>
              <c:strCache>
                <c:ptCount val="1"/>
                <c:pt idx="0">
                  <c:v>Truseq Nano  (100 ng input, Illumina adaptors)</c:v>
                </c:pt>
              </c:strCache>
            </c:strRef>
          </c:tx>
          <c:spPr>
            <a:solidFill>
              <a:srgbClr val="0066FF"/>
            </a:solidFill>
          </c:spPr>
          <c:invertIfNegative val="0"/>
          <c:errBars>
            <c:errBarType val="both"/>
            <c:errValType val="cust"/>
            <c:noEndCap val="0"/>
            <c:plus>
              <c:numRef>
                <c:f>('Overall yields'!$M$24,'Overall yields'!$M$26,'Overall yields'!$M$29)</c:f>
                <c:numCache>
                  <c:formatCode>General</c:formatCode>
                  <c:ptCount val="3"/>
                  <c:pt idx="0">
                    <c:v>6.2860500968817696</c:v>
                  </c:pt>
                  <c:pt idx="1">
                    <c:v>1.1655592376972612</c:v>
                  </c:pt>
                  <c:pt idx="2">
                    <c:v>27.11399918457245</c:v>
                  </c:pt>
                </c:numCache>
              </c:numRef>
            </c:plus>
            <c:minus>
              <c:numRef>
                <c:f>('Overall yields'!$M$24,'Overall yields'!$M$26,'Overall yields'!$M$29)</c:f>
                <c:numCache>
                  <c:formatCode>General</c:formatCode>
                  <c:ptCount val="3"/>
                  <c:pt idx="0">
                    <c:v>6.2860500968817696</c:v>
                  </c:pt>
                  <c:pt idx="1">
                    <c:v>1.1655592376972612</c:v>
                  </c:pt>
                  <c:pt idx="2">
                    <c:v>27.11399918457245</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yields'!$M$17,'Overall yields'!$M$19,'Overall yields'!$M$22)</c:f>
              <c:numCache>
                <c:formatCode>0.00</c:formatCode>
                <c:ptCount val="3"/>
                <c:pt idx="0">
                  <c:v>81.24160243484647</c:v>
                </c:pt>
                <c:pt idx="1">
                  <c:v>16.721053004882169</c:v>
                </c:pt>
                <c:pt idx="2">
                  <c:v>412.17186388950375</c:v>
                </c:pt>
              </c:numCache>
            </c:numRef>
          </c:val>
        </c:ser>
        <c:ser>
          <c:idx val="7"/>
          <c:order val="1"/>
          <c:tx>
            <c:strRef>
              <c:f>'Overall yields'!$K$1</c:f>
              <c:strCache>
                <c:ptCount val="1"/>
                <c:pt idx="0">
                  <c:v>Truseq Nano  (500 ng input, Illumina adaptors)</c:v>
                </c:pt>
              </c:strCache>
            </c:strRef>
          </c:tx>
          <c:spPr>
            <a:solidFill>
              <a:srgbClr val="002060"/>
            </a:solidFill>
          </c:spPr>
          <c:invertIfNegative val="0"/>
          <c:errBars>
            <c:errBarType val="both"/>
            <c:errValType val="cust"/>
            <c:noEndCap val="0"/>
            <c:plus>
              <c:numRef>
                <c:f>('Overall yields'!$J$24,'Overall yields'!$J$26,'Overall yields'!$J$29)</c:f>
                <c:numCache>
                  <c:formatCode>General</c:formatCode>
                  <c:ptCount val="3"/>
                  <c:pt idx="0">
                    <c:v>2.5615992815569926</c:v>
                  </c:pt>
                  <c:pt idx="1">
                    <c:v>3.4485138491965066</c:v>
                  </c:pt>
                  <c:pt idx="2">
                    <c:v>8.7940502496714839</c:v>
                  </c:pt>
                </c:numCache>
              </c:numRef>
            </c:plus>
            <c:minus>
              <c:numRef>
                <c:f>('Overall yields'!$J$24,'Overall yields'!$J$26,'Overall yields'!$J$29)</c:f>
                <c:numCache>
                  <c:formatCode>General</c:formatCode>
                  <c:ptCount val="3"/>
                  <c:pt idx="0">
                    <c:v>2.5615992815569926</c:v>
                  </c:pt>
                  <c:pt idx="1">
                    <c:v>3.4485138491965066</c:v>
                  </c:pt>
                  <c:pt idx="2">
                    <c:v>8.7940502496714839</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yields'!$J$17,'Overall yields'!$J$19,'Overall yields'!$J$22)</c:f>
              <c:numCache>
                <c:formatCode>0.00</c:formatCode>
                <c:ptCount val="3"/>
                <c:pt idx="0">
                  <c:v>100.14915062081003</c:v>
                </c:pt>
                <c:pt idx="1">
                  <c:v>20.340663136603791</c:v>
                </c:pt>
                <c:pt idx="2">
                  <c:v>109.16628281897744</c:v>
                </c:pt>
              </c:numCache>
            </c:numRef>
          </c:val>
        </c:ser>
        <c:ser>
          <c:idx val="19"/>
          <c:order val="2"/>
          <c:tx>
            <c:strRef>
              <c:f>'Overall yields'!$W$1</c:f>
              <c:strCache>
                <c:ptCount val="1"/>
                <c:pt idx="0">
                  <c:v>1S Swift Accel  (100 ng input, Swift adaptors)</c:v>
                </c:pt>
              </c:strCache>
            </c:strRef>
          </c:tx>
          <c:spPr>
            <a:solidFill>
              <a:srgbClr val="FFC000"/>
            </a:solidFill>
          </c:spPr>
          <c:invertIfNegative val="0"/>
          <c:errBars>
            <c:errBarType val="both"/>
            <c:errValType val="cust"/>
            <c:noEndCap val="0"/>
            <c:plus>
              <c:numRef>
                <c:f>('Overall yields'!$V$24,'Overall yields'!$V$26,'Overall yields'!$V$29)</c:f>
                <c:numCache>
                  <c:formatCode>General</c:formatCode>
                  <c:ptCount val="3"/>
                  <c:pt idx="0">
                    <c:v>5.3169644899833672</c:v>
                  </c:pt>
                  <c:pt idx="2">
                    <c:v>31.593634219929498</c:v>
                  </c:pt>
                </c:numCache>
              </c:numRef>
            </c:plus>
            <c:minus>
              <c:numRef>
                <c:f>('Overall yields'!$V$24,'Overall yields'!$V$26,'Overall yields'!$V$29)</c:f>
                <c:numCache>
                  <c:formatCode>General</c:formatCode>
                  <c:ptCount val="3"/>
                  <c:pt idx="0">
                    <c:v>5.3169644899833672</c:v>
                  </c:pt>
                  <c:pt idx="2">
                    <c:v>31.593634219929498</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yields'!$V$17,'Overall yields'!$V$19,'Overall yields'!$V$22)</c:f>
              <c:numCache>
                <c:formatCode>General</c:formatCode>
                <c:ptCount val="3"/>
                <c:pt idx="0" formatCode="0.00">
                  <c:v>83.40224128877496</c:v>
                </c:pt>
                <c:pt idx="2" formatCode="0.00">
                  <c:v>349.88790909146269</c:v>
                </c:pt>
              </c:numCache>
            </c:numRef>
          </c:val>
        </c:ser>
        <c:ser>
          <c:idx val="15"/>
          <c:order val="3"/>
          <c:tx>
            <c:strRef>
              <c:f>'Overall yields'!$S$1</c:f>
              <c:strCache>
                <c:ptCount val="1"/>
                <c:pt idx="0">
                  <c:v>Accel-NGS 1S  (500 ng input, Swift adaptors)</c:v>
                </c:pt>
              </c:strCache>
            </c:strRef>
          </c:tx>
          <c:spPr>
            <a:solidFill>
              <a:srgbClr val="FF6600"/>
            </a:solidFill>
          </c:spPr>
          <c:invertIfNegative val="0"/>
          <c:errBars>
            <c:errBarType val="both"/>
            <c:errValType val="cust"/>
            <c:noEndCap val="0"/>
            <c:plus>
              <c:numRef>
                <c:f>('Overall yields'!$S$24,'Overall yields'!$S$26,'Overall yields'!$S$29)</c:f>
                <c:numCache>
                  <c:formatCode>General</c:formatCode>
                  <c:ptCount val="3"/>
                  <c:pt idx="0">
                    <c:v>13.137299621287307</c:v>
                  </c:pt>
                  <c:pt idx="2">
                    <c:v>34.473200284142138</c:v>
                  </c:pt>
                </c:numCache>
              </c:numRef>
            </c:plus>
            <c:minus>
              <c:numRef>
                <c:f>('Overall yields'!$S$24,'Overall yields'!$S$26,'Overall yields'!$S$29)</c:f>
                <c:numCache>
                  <c:formatCode>General</c:formatCode>
                  <c:ptCount val="3"/>
                  <c:pt idx="0">
                    <c:v>13.137299621287307</c:v>
                  </c:pt>
                  <c:pt idx="2">
                    <c:v>34.473200284142138</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yields'!$S$17,'Overall yields'!$S$19,'Overall yields'!$S$22)</c:f>
              <c:numCache>
                <c:formatCode>General</c:formatCode>
                <c:ptCount val="3"/>
                <c:pt idx="0" formatCode="0.00">
                  <c:v>126.01484134330849</c:v>
                </c:pt>
                <c:pt idx="2" formatCode="0.00">
                  <c:v>124.84998895582838</c:v>
                </c:pt>
              </c:numCache>
            </c:numRef>
          </c:val>
        </c:ser>
        <c:ser>
          <c:idx val="24"/>
          <c:order val="4"/>
          <c:tx>
            <c:strRef>
              <c:f>'Overall yields'!$AB$1</c:f>
              <c:strCache>
                <c:ptCount val="1"/>
                <c:pt idx="0">
                  <c:v>Accel-NGS 2S  (20 ng input, Swift adaptors)</c:v>
                </c:pt>
              </c:strCache>
            </c:strRef>
          </c:tx>
          <c:spPr>
            <a:solidFill>
              <a:srgbClr val="92D050"/>
            </a:solidFill>
          </c:spPr>
          <c:invertIfNegative val="0"/>
          <c:errBars>
            <c:errBarType val="both"/>
            <c:errValType val="cust"/>
            <c:noEndCap val="0"/>
            <c:plus>
              <c:numRef>
                <c:f>('Overall yields'!$AB$24,'Overall yields'!$AB$26,'Overall yields'!$AB$29)</c:f>
                <c:numCache>
                  <c:formatCode>General</c:formatCode>
                  <c:ptCount val="3"/>
                  <c:pt idx="0">
                    <c:v>26.071584886148862</c:v>
                  </c:pt>
                  <c:pt idx="2">
                    <c:v>916.9054515913225</c:v>
                  </c:pt>
                </c:numCache>
              </c:numRef>
            </c:plus>
            <c:minus>
              <c:numRef>
                <c:f>('Overall yields'!$AB$24,'Overall yields'!$AB$26,'Overall yields'!$AB$29)</c:f>
                <c:numCache>
                  <c:formatCode>General</c:formatCode>
                  <c:ptCount val="3"/>
                  <c:pt idx="0">
                    <c:v>26.071584886148862</c:v>
                  </c:pt>
                  <c:pt idx="2">
                    <c:v>916.9054515913225</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yields'!$AB$17,'Overall yields'!$AB$19,'Overall yields'!$AB$22)</c:f>
              <c:numCache>
                <c:formatCode>General</c:formatCode>
                <c:ptCount val="3"/>
                <c:pt idx="0" formatCode="0.00">
                  <c:v>64.684099861886551</c:v>
                </c:pt>
                <c:pt idx="2" formatCode="0.00">
                  <c:v>2342.8141877578705</c:v>
                </c:pt>
              </c:numCache>
            </c:numRef>
          </c:val>
        </c:ser>
        <c:ser>
          <c:idx val="21"/>
          <c:order val="5"/>
          <c:tx>
            <c:strRef>
              <c:f>'Overall yields'!$Y$1</c:f>
              <c:strCache>
                <c:ptCount val="1"/>
                <c:pt idx="0">
                  <c:v>Accel-NGS 2S  (500 ng input, Swift adaptors)</c:v>
                </c:pt>
              </c:strCache>
            </c:strRef>
          </c:tx>
          <c:spPr>
            <a:solidFill>
              <a:schemeClr val="accent3">
                <a:lumMod val="50000"/>
              </a:schemeClr>
            </a:solidFill>
          </c:spPr>
          <c:invertIfNegative val="0"/>
          <c:errBars>
            <c:errBarType val="both"/>
            <c:errValType val="cust"/>
            <c:noEndCap val="0"/>
            <c:plus>
              <c:numRef>
                <c:f>('Overall yields'!$Y$24,'Overall yields'!$Y$26,'Overall yields'!$Y$29)</c:f>
                <c:numCache>
                  <c:formatCode>General</c:formatCode>
                  <c:ptCount val="3"/>
                  <c:pt idx="0">
                    <c:v>18.452924016272895</c:v>
                  </c:pt>
                  <c:pt idx="2">
                    <c:v>27.656904971835019</c:v>
                  </c:pt>
                </c:numCache>
              </c:numRef>
            </c:plus>
            <c:minus>
              <c:numRef>
                <c:f>('Overall yields'!$Y$24,'Overall yields'!$Y$26,'Overall yields'!$Y$29)</c:f>
                <c:numCache>
                  <c:formatCode>General</c:formatCode>
                  <c:ptCount val="3"/>
                  <c:pt idx="0">
                    <c:v>18.452924016272895</c:v>
                  </c:pt>
                  <c:pt idx="2">
                    <c:v>27.656904971835019</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yields'!$Y$17,'Overall yields'!$Y$19,'Overall yields'!$Y$22)</c:f>
              <c:numCache>
                <c:formatCode>General</c:formatCode>
                <c:ptCount val="3"/>
                <c:pt idx="0" formatCode="0.00">
                  <c:v>101.49713500822345</c:v>
                </c:pt>
                <c:pt idx="2" formatCode="0.00">
                  <c:v>146.36348463754868</c:v>
                </c:pt>
              </c:numCache>
            </c:numRef>
          </c:val>
        </c:ser>
        <c:ser>
          <c:idx val="5"/>
          <c:order val="6"/>
          <c:tx>
            <c:strRef>
              <c:f>'Overall yields'!$AQ$1</c:f>
              <c:strCache>
                <c:ptCount val="1"/>
                <c:pt idx="0">
                  <c:v>KAPA HyperPlus (20 ng input, Sanger adaptors)</c:v>
                </c:pt>
              </c:strCache>
            </c:strRef>
          </c:tx>
          <c:spPr>
            <a:solidFill>
              <a:srgbClr val="FF0000"/>
            </a:solidFill>
          </c:spPr>
          <c:invertIfNegative val="0"/>
          <c:errBars>
            <c:errBarType val="both"/>
            <c:errValType val="cust"/>
            <c:noEndCap val="0"/>
            <c:plus>
              <c:numRef>
                <c:f>('Overall yields'!$AQ$24,'Overall yields'!$AQ$26,'Overall yields'!$AQ$29)</c:f>
                <c:numCache>
                  <c:formatCode>General</c:formatCode>
                  <c:ptCount val="3"/>
                  <c:pt idx="0">
                    <c:v>20.297783130184438</c:v>
                  </c:pt>
                  <c:pt idx="1">
                    <c:v>7.3384452483671012</c:v>
                  </c:pt>
                  <c:pt idx="2">
                    <c:v>5905.047847955535</c:v>
                  </c:pt>
                </c:numCache>
              </c:numRef>
            </c:plus>
            <c:minus>
              <c:numRef>
                <c:f>('Overall yields'!$AQ$24,'Overall yields'!$AQ$26,'Overall yields'!$AQ$29)</c:f>
                <c:numCache>
                  <c:formatCode>General</c:formatCode>
                  <c:ptCount val="3"/>
                  <c:pt idx="0">
                    <c:v>20.297783130184438</c:v>
                  </c:pt>
                  <c:pt idx="1">
                    <c:v>7.3384452483671012</c:v>
                  </c:pt>
                  <c:pt idx="2">
                    <c:v>5905.047847955535</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yields'!$AQ$17,'Overall yields'!$AQ$19,'Overall yields'!$AQ$22)</c:f>
              <c:numCache>
                <c:formatCode>0.00</c:formatCode>
                <c:ptCount val="3"/>
                <c:pt idx="0">
                  <c:v>116</c:v>
                </c:pt>
                <c:pt idx="1">
                  <c:v>88.694893784578696</c:v>
                </c:pt>
                <c:pt idx="2">
                  <c:v>26000.620563761444</c:v>
                </c:pt>
              </c:numCache>
            </c:numRef>
          </c:val>
        </c:ser>
        <c:ser>
          <c:idx val="2"/>
          <c:order val="7"/>
          <c:tx>
            <c:strRef>
              <c:f>'Overall yields'!$AN$1</c:f>
              <c:strCache>
                <c:ptCount val="1"/>
                <c:pt idx="0">
                  <c:v>KAPA HyperPlus (500 ng input, Sanger adaptors)</c:v>
                </c:pt>
              </c:strCache>
            </c:strRef>
          </c:tx>
          <c:spPr>
            <a:solidFill>
              <a:srgbClr val="990000"/>
            </a:solidFill>
          </c:spPr>
          <c:invertIfNegative val="0"/>
          <c:errBars>
            <c:errBarType val="both"/>
            <c:errValType val="cust"/>
            <c:noEndCap val="0"/>
            <c:plus>
              <c:numRef>
                <c:f>('Overall yields'!$AN$24,'Overall yields'!$AN$26,'Overall yields'!$AN$29)</c:f>
                <c:numCache>
                  <c:formatCode>General</c:formatCode>
                  <c:ptCount val="3"/>
                  <c:pt idx="0">
                    <c:v>13.52774925846869</c:v>
                  </c:pt>
                  <c:pt idx="1">
                    <c:v>7.2183206172815959</c:v>
                  </c:pt>
                  <c:pt idx="2">
                    <c:v>293.36934228630156</c:v>
                  </c:pt>
                </c:numCache>
              </c:numRef>
            </c:plus>
            <c:minus>
              <c:numRef>
                <c:f>('Overall yields'!$AN$24,'Overall yields'!$AN$26,'Overall yields'!$AN$29)</c:f>
                <c:numCache>
                  <c:formatCode>General</c:formatCode>
                  <c:ptCount val="3"/>
                  <c:pt idx="0">
                    <c:v>13.52774925846869</c:v>
                  </c:pt>
                  <c:pt idx="1">
                    <c:v>7.2183206172815959</c:v>
                  </c:pt>
                  <c:pt idx="2">
                    <c:v>293.36934228630156</c:v>
                  </c:pt>
                </c:numCache>
              </c:numRef>
            </c:minus>
            <c:spPr>
              <a:ln w="12700"/>
            </c:spPr>
          </c:errBars>
          <c:cat>
            <c:multiLvlStrRef>
              <c:f>('Overall yields'!$A$10:$B$10,'Overall yields'!$A$12:$B$12,'Overall yields'!$A$15:$B$15)</c:f>
              <c:multiLvlStrCache>
                <c:ptCount val="3"/>
                <c:lvl>
                  <c:pt idx="0">
                    <c:v>PhiX primers</c:v>
                  </c:pt>
                  <c:pt idx="1">
                    <c:v>Adaptor primers</c:v>
                  </c:pt>
                  <c:pt idx="2">
                    <c:v>P5/P7 primers</c:v>
                  </c:pt>
                </c:lvl>
                <c:lvl>
                  <c:pt idx="0">
                    <c:v>After end repair &amp; A-taling</c:v>
                  </c:pt>
                  <c:pt idx="1">
                    <c:v>After ligation</c:v>
                  </c:pt>
                  <c:pt idx="2">
                    <c:v>After PCR</c:v>
                  </c:pt>
                </c:lvl>
              </c:multiLvlStrCache>
            </c:multiLvlStrRef>
          </c:cat>
          <c:val>
            <c:numRef>
              <c:f>('Overall yields'!$AN$17,'Overall yields'!$AN$19,'Overall yields'!$AN$22)</c:f>
              <c:numCache>
                <c:formatCode>0.00</c:formatCode>
                <c:ptCount val="3"/>
                <c:pt idx="0">
                  <c:v>111</c:v>
                </c:pt>
                <c:pt idx="1">
                  <c:v>99.755101536256191</c:v>
                </c:pt>
                <c:pt idx="2">
                  <c:v>813.76950880832067</c:v>
                </c:pt>
              </c:numCache>
            </c:numRef>
          </c:val>
        </c:ser>
        <c:dLbls>
          <c:showLegendKey val="0"/>
          <c:showVal val="0"/>
          <c:showCatName val="0"/>
          <c:showSerName val="0"/>
          <c:showPercent val="0"/>
          <c:showBubbleSize val="0"/>
        </c:dLbls>
        <c:gapWidth val="150"/>
        <c:axId val="30967680"/>
        <c:axId val="30969216"/>
      </c:barChart>
      <c:catAx>
        <c:axId val="30967680"/>
        <c:scaling>
          <c:orientation val="minMax"/>
        </c:scaling>
        <c:delete val="0"/>
        <c:axPos val="b"/>
        <c:majorGridlines/>
        <c:majorTickMark val="out"/>
        <c:minorTickMark val="none"/>
        <c:tickLblPos val="nextTo"/>
        <c:crossAx val="30969216"/>
        <c:crosses val="autoZero"/>
        <c:auto val="1"/>
        <c:lblAlgn val="ctr"/>
        <c:lblOffset val="100"/>
        <c:noMultiLvlLbl val="0"/>
      </c:catAx>
      <c:valAx>
        <c:axId val="30969216"/>
        <c:scaling>
          <c:logBase val="10"/>
          <c:orientation val="minMax"/>
          <c:max val="35000"/>
        </c:scaling>
        <c:delete val="0"/>
        <c:axPos val="l"/>
        <c:majorGridlines/>
        <c:minorGridlines/>
        <c:title>
          <c:tx>
            <c:rich>
              <a:bodyPr rot="-5400000" vert="horz"/>
              <a:lstStyle/>
              <a:p>
                <a:pPr>
                  <a:defRPr sz="1000"/>
                </a:pPr>
                <a:r>
                  <a:rPr lang="en-GB" sz="1800" b="1" i="0" baseline="0" dirty="0">
                    <a:effectLst/>
                  </a:rPr>
                  <a:t>Overall Yields</a:t>
                </a:r>
                <a:r>
                  <a:rPr lang="en-GB" sz="1000" b="1" i="0" baseline="0" dirty="0">
                    <a:effectLst/>
                  </a:rPr>
                  <a:t> </a:t>
                </a:r>
                <a:r>
                  <a:rPr lang="en-GB" sz="1800" b="1" i="1" baseline="0" dirty="0">
                    <a:effectLst/>
                  </a:rPr>
                  <a:t>vs.</a:t>
                </a:r>
                <a:r>
                  <a:rPr lang="en-GB" sz="1800" b="1" i="0" baseline="0" dirty="0">
                    <a:effectLst/>
                  </a:rPr>
                  <a:t> input</a:t>
                </a:r>
                <a:endParaRPr lang="en-GB" sz="1000" dirty="0">
                  <a:effectLst/>
                </a:endParaRPr>
              </a:p>
              <a:p>
                <a:pPr>
                  <a:defRPr sz="1000"/>
                </a:pPr>
                <a:r>
                  <a:rPr lang="en-GB" sz="1800" b="1" i="1" baseline="0" dirty="0">
                    <a:effectLst/>
                  </a:rPr>
                  <a:t>Different DNA input</a:t>
                </a:r>
                <a:endParaRPr lang="en-GB" sz="1000" i="1" dirty="0">
                  <a:effectLst/>
                </a:endParaRPr>
              </a:p>
            </c:rich>
          </c:tx>
          <c:layout>
            <c:manualLayout>
              <c:xMode val="edge"/>
              <c:yMode val="edge"/>
              <c:x val="0.21189124749381924"/>
              <c:y val="0.126878195691528"/>
            </c:manualLayout>
          </c:layout>
          <c:overlay val="0"/>
        </c:title>
        <c:numFmt formatCode="0" sourceLinked="0"/>
        <c:majorTickMark val="out"/>
        <c:minorTickMark val="none"/>
        <c:tickLblPos val="nextTo"/>
        <c:txPr>
          <a:bodyPr/>
          <a:lstStyle/>
          <a:p>
            <a:pPr>
              <a:defRPr b="1"/>
            </a:pPr>
            <a:endParaRPr lang="en-US"/>
          </a:p>
        </c:txPr>
        <c:crossAx val="30967680"/>
        <c:crosses val="autoZero"/>
        <c:crossBetween val="between"/>
      </c:valAx>
      <c:dTable>
        <c:showHorzBorder val="1"/>
        <c:showVertBorder val="1"/>
        <c:showOutline val="1"/>
        <c:showKeys val="1"/>
        <c:txPr>
          <a:bodyPr/>
          <a:lstStyle/>
          <a:p>
            <a:pPr rtl="0">
              <a:defRPr sz="900" b="1"/>
            </a:pPr>
            <a:endParaRPr lang="en-US"/>
          </a:p>
        </c:txPr>
      </c:dTable>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A722365-3ECF-4A02-95F3-E919F1426AA9}" type="datetimeFigureOut">
              <a:rPr lang="en-GB" smtClean="0"/>
              <a:t>23/05/2016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2123336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722365-3ECF-4A02-95F3-E919F1426AA9}" type="datetimeFigureOut">
              <a:rPr lang="en-GB" smtClean="0"/>
              <a:t>23/05/2016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3252551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722365-3ECF-4A02-95F3-E919F1426AA9}" type="datetimeFigureOut">
              <a:rPr lang="en-GB" smtClean="0"/>
              <a:t>23/05/2016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453640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A722365-3ECF-4A02-95F3-E919F1426AA9}" type="datetimeFigureOut">
              <a:rPr lang="en-GB" smtClean="0"/>
              <a:t>23/05/2016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104867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722365-3ECF-4A02-95F3-E919F1426AA9}" type="datetimeFigureOut">
              <a:rPr lang="en-GB" smtClean="0"/>
              <a:t>23/05/2016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366548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A722365-3ECF-4A02-95F3-E919F1426AA9}" type="datetimeFigureOut">
              <a:rPr lang="en-GB" smtClean="0"/>
              <a:t>23/05/2016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238356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A722365-3ECF-4A02-95F3-E919F1426AA9}" type="datetimeFigureOut">
              <a:rPr lang="en-GB" smtClean="0"/>
              <a:t>23/05/2016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134296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A722365-3ECF-4A02-95F3-E919F1426AA9}" type="datetimeFigureOut">
              <a:rPr lang="en-GB" smtClean="0"/>
              <a:t>23/05/2016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124557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22365-3ECF-4A02-95F3-E919F1426AA9}" type="datetimeFigureOut">
              <a:rPr lang="en-GB" smtClean="0"/>
              <a:t>23/05/2016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159616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722365-3ECF-4A02-95F3-E919F1426AA9}" type="datetimeFigureOut">
              <a:rPr lang="en-GB" smtClean="0"/>
              <a:t>23/05/2016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251870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722365-3ECF-4A02-95F3-E919F1426AA9}" type="datetimeFigureOut">
              <a:rPr lang="en-GB" smtClean="0"/>
              <a:t>23/05/2016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C88607-3A2F-49EE-8852-F91EC34CE429}" type="slidenum">
              <a:rPr lang="en-GB" smtClean="0"/>
              <a:t>‹#›</a:t>
            </a:fld>
            <a:endParaRPr lang="en-GB"/>
          </a:p>
        </p:txBody>
      </p:sp>
    </p:spTree>
    <p:extLst>
      <p:ext uri="{BB962C8B-B14F-4D97-AF65-F5344CB8AC3E}">
        <p14:creationId xmlns:p14="http://schemas.microsoft.com/office/powerpoint/2010/main" val="2800571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22365-3ECF-4A02-95F3-E919F1426AA9}" type="datetimeFigureOut">
              <a:rPr lang="en-GB" smtClean="0"/>
              <a:t>23/05/2016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8607-3A2F-49EE-8852-F91EC34CE429}" type="slidenum">
              <a:rPr lang="en-GB" smtClean="0"/>
              <a:t>‹#›</a:t>
            </a:fld>
            <a:endParaRPr lang="en-GB"/>
          </a:p>
        </p:txBody>
      </p:sp>
    </p:spTree>
    <p:extLst>
      <p:ext uri="{BB962C8B-B14F-4D97-AF65-F5344CB8AC3E}">
        <p14:creationId xmlns:p14="http://schemas.microsoft.com/office/powerpoint/2010/main" val="763182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Supplementary figures</a:t>
            </a:r>
            <a:endParaRPr lang="en-GB" dirty="0"/>
          </a:p>
        </p:txBody>
      </p:sp>
      <p:sp>
        <p:nvSpPr>
          <p:cNvPr id="3" name="Subtitle 2"/>
          <p:cNvSpPr>
            <a:spLocks noGrp="1"/>
          </p:cNvSpPr>
          <p:nvPr>
            <p:ph type="subTitle" idx="1"/>
          </p:nvPr>
        </p:nvSpPr>
        <p:spPr/>
        <p:txBody>
          <a:bodyPr>
            <a:normAutofit fontScale="62500" lnSpcReduction="20000"/>
          </a:bodyPr>
          <a:lstStyle/>
          <a:p>
            <a:pPr algn="l"/>
            <a:r>
              <a:rPr lang="en-GB" dirty="0"/>
              <a:t>Quantitation of Next Generation Sequencing Library Preparation Protocol Efficiencies Using Droplet Digital PCR Assays - a systematic comparison of DNA library preparation kits for Illumina </a:t>
            </a:r>
            <a:r>
              <a:rPr lang="en-GB" dirty="0" smtClean="0"/>
              <a:t>sequencing</a:t>
            </a:r>
          </a:p>
          <a:p>
            <a:endParaRPr lang="en-GB" dirty="0"/>
          </a:p>
          <a:p>
            <a:pPr algn="r"/>
            <a:r>
              <a:rPr lang="en-GB" dirty="0"/>
              <a:t>Louise Aigrain</a:t>
            </a:r>
            <a:r>
              <a:rPr lang="en-GB" dirty="0" smtClean="0"/>
              <a:t>, </a:t>
            </a:r>
            <a:r>
              <a:rPr lang="en-GB" dirty="0"/>
              <a:t>Yong </a:t>
            </a:r>
            <a:r>
              <a:rPr lang="en-GB" dirty="0" smtClean="0"/>
              <a:t>Gu, Michael </a:t>
            </a:r>
            <a:r>
              <a:rPr lang="en-GB" dirty="0"/>
              <a:t>A. Quail</a:t>
            </a:r>
          </a:p>
          <a:p>
            <a:endParaRPr lang="en-GB" dirty="0"/>
          </a:p>
        </p:txBody>
      </p:sp>
    </p:spTree>
    <p:extLst>
      <p:ext uri="{BB962C8B-B14F-4D97-AF65-F5344CB8AC3E}">
        <p14:creationId xmlns:p14="http://schemas.microsoft.com/office/powerpoint/2010/main" val="2058058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3" y="107340"/>
            <a:ext cx="1042465" cy="369332"/>
          </a:xfrm>
          <a:prstGeom prst="rect">
            <a:avLst/>
          </a:prstGeom>
          <a:noFill/>
        </p:spPr>
        <p:txBody>
          <a:bodyPr wrap="none" rtlCol="0">
            <a:spAutoFit/>
          </a:bodyPr>
          <a:lstStyle/>
          <a:p>
            <a:r>
              <a:rPr lang="en-GB" dirty="0" smtClean="0"/>
              <a:t>Figure S1</a:t>
            </a:r>
            <a:endParaRPr lang="en-GB" dirty="0">
              <a:solidFill>
                <a:srgbClr val="FF0000"/>
              </a:solidFill>
            </a:endParaRPr>
          </a:p>
        </p:txBody>
      </p:sp>
      <p:graphicFrame>
        <p:nvGraphicFramePr>
          <p:cNvPr id="3" name="Chart 2"/>
          <p:cNvGraphicFramePr>
            <a:graphicFrameLocks/>
          </p:cNvGraphicFramePr>
          <p:nvPr>
            <p:extLst>
              <p:ext uri="{D42A27DB-BD31-4B8C-83A1-F6EECF244321}">
                <p14:modId xmlns:p14="http://schemas.microsoft.com/office/powerpoint/2010/main" val="4288490799"/>
              </p:ext>
            </p:extLst>
          </p:nvPr>
        </p:nvGraphicFramePr>
        <p:xfrm>
          <a:off x="755576" y="1340768"/>
          <a:ext cx="7776864" cy="348327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043608" y="5013176"/>
            <a:ext cx="7511161" cy="523220"/>
          </a:xfrm>
          <a:prstGeom prst="rect">
            <a:avLst/>
          </a:prstGeom>
          <a:noFill/>
        </p:spPr>
        <p:txBody>
          <a:bodyPr wrap="square" rtlCol="0">
            <a:spAutoFit/>
          </a:bodyPr>
          <a:lstStyle/>
          <a:p>
            <a:pPr algn="just"/>
            <a:r>
              <a:rPr lang="en-GB" sz="1400" b="1" u="sng" smtClean="0"/>
              <a:t>Figure S1:</a:t>
            </a:r>
            <a:r>
              <a:rPr lang="en-GB" sz="1400" b="1" smtClean="0"/>
              <a:t> </a:t>
            </a:r>
            <a:r>
              <a:rPr lang="en-GB" sz="1400" dirty="0" smtClean="0"/>
              <a:t>Comparison of the overall yields for libraries prepared with the Truseq Nano kit with either the Sanger adaptors (original Illumina adaptors, in pink) and the modern Illumina adaptors (in blue).</a:t>
            </a:r>
            <a:endParaRPr lang="en-GB" sz="1400" dirty="0"/>
          </a:p>
        </p:txBody>
      </p:sp>
    </p:spTree>
    <p:extLst>
      <p:ext uri="{BB962C8B-B14F-4D97-AF65-F5344CB8AC3E}">
        <p14:creationId xmlns:p14="http://schemas.microsoft.com/office/powerpoint/2010/main" val="3222414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13551" y="12245"/>
            <a:ext cx="1042465" cy="369332"/>
          </a:xfrm>
          <a:prstGeom prst="rect">
            <a:avLst/>
          </a:prstGeom>
          <a:noFill/>
        </p:spPr>
        <p:txBody>
          <a:bodyPr wrap="none" rtlCol="0">
            <a:spAutoFit/>
          </a:bodyPr>
          <a:lstStyle/>
          <a:p>
            <a:r>
              <a:rPr lang="en-GB" dirty="0" smtClean="0"/>
              <a:t>Figure S2</a:t>
            </a:r>
            <a:endParaRPr lang="en-GB" dirty="0" smtClean="0">
              <a:solidFill>
                <a:srgbClr val="FF0000"/>
              </a:solidFill>
            </a:endParaRPr>
          </a:p>
        </p:txBody>
      </p:sp>
      <p:grpSp>
        <p:nvGrpSpPr>
          <p:cNvPr id="2" name="Group 1"/>
          <p:cNvGrpSpPr/>
          <p:nvPr/>
        </p:nvGrpSpPr>
        <p:grpSpPr>
          <a:xfrm>
            <a:off x="371475" y="-27384"/>
            <a:ext cx="8401050" cy="6000750"/>
            <a:chOff x="371475" y="428625"/>
            <a:chExt cx="8401050" cy="6000750"/>
          </a:xfrm>
        </p:grpSpPr>
        <p:graphicFrame>
          <p:nvGraphicFramePr>
            <p:cNvPr id="22" name="Chart 21"/>
            <p:cNvGraphicFramePr>
              <a:graphicFrameLocks/>
            </p:cNvGraphicFramePr>
            <p:nvPr>
              <p:extLst>
                <p:ext uri="{D42A27DB-BD31-4B8C-83A1-F6EECF244321}">
                  <p14:modId xmlns:p14="http://schemas.microsoft.com/office/powerpoint/2010/main" val="736614862"/>
                </p:ext>
              </p:extLst>
            </p:nvPr>
          </p:nvGraphicFramePr>
          <p:xfrm>
            <a:off x="371475" y="428625"/>
            <a:ext cx="8401050" cy="600075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031829" y="4092971"/>
              <a:ext cx="780983" cy="246221"/>
            </a:xfrm>
            <a:prstGeom prst="rect">
              <a:avLst/>
            </a:prstGeom>
            <a:noFill/>
          </p:spPr>
          <p:txBody>
            <a:bodyPr wrap="none" rtlCol="0">
              <a:spAutoFit/>
            </a:bodyPr>
            <a:lstStyle/>
            <a:p>
              <a:pPr algn="r"/>
              <a:r>
                <a:rPr lang="en-GB" sz="1000" b="1" dirty="0" smtClean="0"/>
                <a:t>Primer pair</a:t>
              </a:r>
              <a:endParaRPr lang="en-GB" sz="1000" b="1" dirty="0"/>
            </a:p>
          </p:txBody>
        </p:sp>
        <p:sp>
          <p:nvSpPr>
            <p:cNvPr id="4" name="TextBox 3"/>
            <p:cNvSpPr txBox="1"/>
            <p:nvPr/>
          </p:nvSpPr>
          <p:spPr>
            <a:xfrm>
              <a:off x="1838908" y="4357355"/>
              <a:ext cx="1004900" cy="246221"/>
            </a:xfrm>
            <a:prstGeom prst="rect">
              <a:avLst/>
            </a:prstGeom>
            <a:noFill/>
          </p:spPr>
          <p:txBody>
            <a:bodyPr wrap="square" rtlCol="0">
              <a:spAutoFit/>
            </a:bodyPr>
            <a:lstStyle/>
            <a:p>
              <a:pPr algn="r"/>
              <a:r>
                <a:rPr lang="en-GB" sz="1000" b="1" dirty="0" smtClean="0"/>
                <a:t>Protocol step</a:t>
              </a:r>
              <a:endParaRPr lang="en-GB" sz="1000" b="1" dirty="0"/>
            </a:p>
          </p:txBody>
        </p:sp>
        <p:sp>
          <p:nvSpPr>
            <p:cNvPr id="8" name="TextBox 7"/>
            <p:cNvSpPr txBox="1"/>
            <p:nvPr/>
          </p:nvSpPr>
          <p:spPr>
            <a:xfrm>
              <a:off x="5565591" y="3921060"/>
              <a:ext cx="274434" cy="307777"/>
            </a:xfrm>
            <a:prstGeom prst="rect">
              <a:avLst/>
            </a:prstGeom>
            <a:noFill/>
          </p:spPr>
          <p:txBody>
            <a:bodyPr wrap="none" rtlCol="0">
              <a:spAutoFit/>
            </a:bodyPr>
            <a:lstStyle/>
            <a:p>
              <a:r>
                <a:rPr lang="en-GB" sz="1400" b="1" dirty="0" smtClean="0"/>
                <a:t>*</a:t>
              </a:r>
              <a:endParaRPr lang="en-GB" sz="1400" b="1" dirty="0"/>
            </a:p>
          </p:txBody>
        </p:sp>
        <p:sp>
          <p:nvSpPr>
            <p:cNvPr id="10" name="TextBox 9"/>
            <p:cNvSpPr txBox="1"/>
            <p:nvPr/>
          </p:nvSpPr>
          <p:spPr>
            <a:xfrm>
              <a:off x="5654179" y="3921060"/>
              <a:ext cx="274434" cy="307777"/>
            </a:xfrm>
            <a:prstGeom prst="rect">
              <a:avLst/>
            </a:prstGeom>
            <a:noFill/>
          </p:spPr>
          <p:txBody>
            <a:bodyPr wrap="none" rtlCol="0">
              <a:spAutoFit/>
            </a:bodyPr>
            <a:lstStyle/>
            <a:p>
              <a:r>
                <a:rPr lang="en-GB" sz="1400" b="1" dirty="0" smtClean="0"/>
                <a:t>*</a:t>
              </a:r>
              <a:endParaRPr lang="en-GB" sz="1400" b="1" dirty="0"/>
            </a:p>
          </p:txBody>
        </p:sp>
        <p:sp>
          <p:nvSpPr>
            <p:cNvPr id="11" name="TextBox 10"/>
            <p:cNvSpPr txBox="1"/>
            <p:nvPr/>
          </p:nvSpPr>
          <p:spPr>
            <a:xfrm>
              <a:off x="5506781" y="5413614"/>
              <a:ext cx="401072" cy="261610"/>
            </a:xfrm>
            <a:prstGeom prst="rect">
              <a:avLst/>
            </a:prstGeom>
            <a:noFill/>
          </p:spPr>
          <p:txBody>
            <a:bodyPr wrap="none" rtlCol="0">
              <a:spAutoFit/>
            </a:bodyPr>
            <a:lstStyle/>
            <a:p>
              <a:r>
                <a:rPr lang="en-GB" sz="1050" b="1" dirty="0" smtClean="0"/>
                <a:t>NM</a:t>
              </a:r>
              <a:endParaRPr lang="en-GB" sz="1050" b="1" dirty="0"/>
            </a:p>
          </p:txBody>
        </p:sp>
        <p:sp>
          <p:nvSpPr>
            <p:cNvPr id="13" name="TextBox 12"/>
            <p:cNvSpPr txBox="1"/>
            <p:nvPr/>
          </p:nvSpPr>
          <p:spPr>
            <a:xfrm>
              <a:off x="5509280" y="5636574"/>
              <a:ext cx="401072" cy="261610"/>
            </a:xfrm>
            <a:prstGeom prst="rect">
              <a:avLst/>
            </a:prstGeom>
            <a:noFill/>
          </p:spPr>
          <p:txBody>
            <a:bodyPr wrap="none" rtlCol="0">
              <a:spAutoFit/>
            </a:bodyPr>
            <a:lstStyle/>
            <a:p>
              <a:r>
                <a:rPr lang="en-GB" sz="1050" b="1" dirty="0" smtClean="0"/>
                <a:t>NM</a:t>
              </a:r>
              <a:endParaRPr lang="en-GB" sz="1050" b="1" dirty="0"/>
            </a:p>
          </p:txBody>
        </p:sp>
        <p:sp>
          <p:nvSpPr>
            <p:cNvPr id="15" name="TextBox 14"/>
            <p:cNvSpPr txBox="1"/>
            <p:nvPr/>
          </p:nvSpPr>
          <p:spPr>
            <a:xfrm>
              <a:off x="6717207" y="3918577"/>
              <a:ext cx="274434" cy="307777"/>
            </a:xfrm>
            <a:prstGeom prst="rect">
              <a:avLst/>
            </a:prstGeom>
            <a:noFill/>
          </p:spPr>
          <p:txBody>
            <a:bodyPr wrap="none" rtlCol="0">
              <a:spAutoFit/>
            </a:bodyPr>
            <a:lstStyle/>
            <a:p>
              <a:r>
                <a:rPr lang="en-GB" sz="1400" b="1" dirty="0" smtClean="0"/>
                <a:t>*</a:t>
              </a:r>
              <a:endParaRPr lang="en-GB" sz="1400" b="1" dirty="0"/>
            </a:p>
          </p:txBody>
        </p:sp>
        <p:sp>
          <p:nvSpPr>
            <p:cNvPr id="16" name="TextBox 15"/>
            <p:cNvSpPr txBox="1"/>
            <p:nvPr/>
          </p:nvSpPr>
          <p:spPr>
            <a:xfrm>
              <a:off x="6798046" y="3918577"/>
              <a:ext cx="274434" cy="307777"/>
            </a:xfrm>
            <a:prstGeom prst="rect">
              <a:avLst/>
            </a:prstGeom>
            <a:noFill/>
          </p:spPr>
          <p:txBody>
            <a:bodyPr wrap="none" rtlCol="0">
              <a:spAutoFit/>
            </a:bodyPr>
            <a:lstStyle/>
            <a:p>
              <a:r>
                <a:rPr lang="en-GB" sz="1400" b="1" dirty="0" smtClean="0"/>
                <a:t>*</a:t>
              </a:r>
              <a:endParaRPr lang="en-GB" sz="1400" b="1" dirty="0"/>
            </a:p>
          </p:txBody>
        </p:sp>
        <p:sp>
          <p:nvSpPr>
            <p:cNvPr id="18" name="TextBox 17"/>
            <p:cNvSpPr txBox="1"/>
            <p:nvPr/>
          </p:nvSpPr>
          <p:spPr>
            <a:xfrm>
              <a:off x="7848029" y="3919141"/>
              <a:ext cx="274434" cy="307777"/>
            </a:xfrm>
            <a:prstGeom prst="rect">
              <a:avLst/>
            </a:prstGeom>
            <a:noFill/>
          </p:spPr>
          <p:txBody>
            <a:bodyPr wrap="none" rtlCol="0">
              <a:spAutoFit/>
            </a:bodyPr>
            <a:lstStyle/>
            <a:p>
              <a:r>
                <a:rPr lang="en-GB" sz="1400" b="1" dirty="0" smtClean="0"/>
                <a:t>*</a:t>
              </a:r>
              <a:endParaRPr lang="en-GB" sz="1400" b="1" dirty="0"/>
            </a:p>
          </p:txBody>
        </p:sp>
        <p:sp>
          <p:nvSpPr>
            <p:cNvPr id="19" name="TextBox 18"/>
            <p:cNvSpPr txBox="1"/>
            <p:nvPr/>
          </p:nvSpPr>
          <p:spPr>
            <a:xfrm>
              <a:off x="7928868" y="3919141"/>
              <a:ext cx="274434" cy="307777"/>
            </a:xfrm>
            <a:prstGeom prst="rect">
              <a:avLst/>
            </a:prstGeom>
            <a:noFill/>
          </p:spPr>
          <p:txBody>
            <a:bodyPr wrap="none" rtlCol="0">
              <a:spAutoFit/>
            </a:bodyPr>
            <a:lstStyle/>
            <a:p>
              <a:r>
                <a:rPr lang="en-GB" sz="1400" b="1" dirty="0" smtClean="0"/>
                <a:t>*</a:t>
              </a:r>
              <a:endParaRPr lang="en-GB" sz="1400" b="1" dirty="0"/>
            </a:p>
          </p:txBody>
        </p:sp>
        <p:sp>
          <p:nvSpPr>
            <p:cNvPr id="20" name="TextBox 19"/>
            <p:cNvSpPr txBox="1"/>
            <p:nvPr/>
          </p:nvSpPr>
          <p:spPr>
            <a:xfrm>
              <a:off x="6647144" y="5413614"/>
              <a:ext cx="401072" cy="261610"/>
            </a:xfrm>
            <a:prstGeom prst="rect">
              <a:avLst/>
            </a:prstGeom>
            <a:noFill/>
          </p:spPr>
          <p:txBody>
            <a:bodyPr wrap="none" rtlCol="0">
              <a:spAutoFit/>
            </a:bodyPr>
            <a:lstStyle/>
            <a:p>
              <a:r>
                <a:rPr lang="en-GB" sz="1050" b="1" dirty="0" smtClean="0"/>
                <a:t>NM</a:t>
              </a:r>
              <a:endParaRPr lang="en-GB" sz="1050" b="1" dirty="0"/>
            </a:p>
          </p:txBody>
        </p:sp>
        <p:sp>
          <p:nvSpPr>
            <p:cNvPr id="21" name="TextBox 20"/>
            <p:cNvSpPr txBox="1"/>
            <p:nvPr/>
          </p:nvSpPr>
          <p:spPr>
            <a:xfrm>
              <a:off x="6649643" y="5636574"/>
              <a:ext cx="401072" cy="261610"/>
            </a:xfrm>
            <a:prstGeom prst="rect">
              <a:avLst/>
            </a:prstGeom>
            <a:noFill/>
          </p:spPr>
          <p:txBody>
            <a:bodyPr wrap="none" rtlCol="0">
              <a:spAutoFit/>
            </a:bodyPr>
            <a:lstStyle/>
            <a:p>
              <a:r>
                <a:rPr lang="en-GB" sz="1050" b="1" dirty="0" smtClean="0"/>
                <a:t>NM</a:t>
              </a:r>
              <a:endParaRPr lang="en-GB" sz="1050" b="1" dirty="0"/>
            </a:p>
          </p:txBody>
        </p:sp>
        <p:sp>
          <p:nvSpPr>
            <p:cNvPr id="24" name="TextBox 23"/>
            <p:cNvSpPr txBox="1"/>
            <p:nvPr/>
          </p:nvSpPr>
          <p:spPr>
            <a:xfrm>
              <a:off x="7768829" y="5413614"/>
              <a:ext cx="401072" cy="261610"/>
            </a:xfrm>
            <a:prstGeom prst="rect">
              <a:avLst/>
            </a:prstGeom>
            <a:noFill/>
          </p:spPr>
          <p:txBody>
            <a:bodyPr wrap="none" rtlCol="0">
              <a:spAutoFit/>
            </a:bodyPr>
            <a:lstStyle/>
            <a:p>
              <a:r>
                <a:rPr lang="en-GB" sz="1050" b="1" dirty="0" smtClean="0"/>
                <a:t>NM</a:t>
              </a:r>
              <a:endParaRPr lang="en-GB" sz="1050" b="1" dirty="0"/>
            </a:p>
          </p:txBody>
        </p:sp>
        <p:sp>
          <p:nvSpPr>
            <p:cNvPr id="25" name="TextBox 24"/>
            <p:cNvSpPr txBox="1"/>
            <p:nvPr/>
          </p:nvSpPr>
          <p:spPr>
            <a:xfrm>
              <a:off x="7771328" y="5636574"/>
              <a:ext cx="401072" cy="261610"/>
            </a:xfrm>
            <a:prstGeom prst="rect">
              <a:avLst/>
            </a:prstGeom>
            <a:noFill/>
          </p:spPr>
          <p:txBody>
            <a:bodyPr wrap="none" rtlCol="0">
              <a:spAutoFit/>
            </a:bodyPr>
            <a:lstStyle/>
            <a:p>
              <a:r>
                <a:rPr lang="en-GB" sz="1050" b="1" dirty="0" smtClean="0"/>
                <a:t>NM</a:t>
              </a:r>
              <a:endParaRPr lang="en-GB" sz="1050" b="1" dirty="0"/>
            </a:p>
          </p:txBody>
        </p:sp>
      </p:grpSp>
      <p:sp>
        <p:nvSpPr>
          <p:cNvPr id="26" name="Rectangle 25"/>
          <p:cNvSpPr/>
          <p:nvPr/>
        </p:nvSpPr>
        <p:spPr>
          <a:xfrm>
            <a:off x="178360" y="6021288"/>
            <a:ext cx="8858135" cy="646331"/>
          </a:xfrm>
          <a:prstGeom prst="rect">
            <a:avLst/>
          </a:prstGeom>
        </p:spPr>
        <p:txBody>
          <a:bodyPr wrap="square">
            <a:spAutoFit/>
          </a:bodyPr>
          <a:lstStyle/>
          <a:p>
            <a:r>
              <a:rPr lang="en-GB" sz="1200" b="1" u="sng" dirty="0" smtClean="0"/>
              <a:t>Figure S2: </a:t>
            </a:r>
            <a:r>
              <a:rPr lang="en-GB" sz="1200" dirty="0"/>
              <a:t>Bar charts showing </a:t>
            </a:r>
            <a:r>
              <a:rPr lang="en-GB" sz="1200" dirty="0" smtClean="0"/>
              <a:t>the stepwise DNA </a:t>
            </a:r>
            <a:r>
              <a:rPr lang="en-GB" sz="1200" dirty="0"/>
              <a:t>library preparation yields of the different </a:t>
            </a:r>
            <a:r>
              <a:rPr lang="en-GB" sz="1200" dirty="0" smtClean="0"/>
              <a:t>kits tested. Initial DNA input: 500 ng. Except </a:t>
            </a:r>
            <a:r>
              <a:rPr lang="en-GB" sz="1200" dirty="0"/>
              <a:t>where mentioned otherwise all libraries were prepared using the original Illumina Paired end adaptor (Sanger adaptors) [6, 22]. </a:t>
            </a:r>
            <a:r>
              <a:rPr lang="en-GB" sz="1200" dirty="0" smtClean="0"/>
              <a:t>The most critical steps correspond to the adaptor ligation for which the yield varies from 3.50% to 100% depending on the kit tested.</a:t>
            </a:r>
            <a:endParaRPr lang="en-GB" sz="1200" dirty="0"/>
          </a:p>
        </p:txBody>
      </p:sp>
    </p:spTree>
    <p:extLst>
      <p:ext uri="{BB962C8B-B14F-4D97-AF65-F5344CB8AC3E}">
        <p14:creationId xmlns:p14="http://schemas.microsoft.com/office/powerpoint/2010/main" val="4187991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27584" y="180891"/>
            <a:ext cx="7497464" cy="4997549"/>
            <a:chOff x="1403648" y="1412775"/>
            <a:chExt cx="7497464" cy="4997549"/>
          </a:xfrm>
        </p:grpSpPr>
        <p:graphicFrame>
          <p:nvGraphicFramePr>
            <p:cNvPr id="2" name="Chart 1"/>
            <p:cNvGraphicFramePr>
              <a:graphicFrameLocks/>
            </p:cNvGraphicFramePr>
            <p:nvPr>
              <p:extLst>
                <p:ext uri="{D42A27DB-BD31-4B8C-83A1-F6EECF244321}">
                  <p14:modId xmlns:p14="http://schemas.microsoft.com/office/powerpoint/2010/main" val="3068060002"/>
                </p:ext>
              </p:extLst>
            </p:nvPr>
          </p:nvGraphicFramePr>
          <p:xfrm>
            <a:off x="1403648" y="1412775"/>
            <a:ext cx="7497464" cy="499754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5950168" y="4388351"/>
              <a:ext cx="274434" cy="307777"/>
            </a:xfrm>
            <a:prstGeom prst="rect">
              <a:avLst/>
            </a:prstGeom>
            <a:noFill/>
          </p:spPr>
          <p:txBody>
            <a:bodyPr wrap="none" rtlCol="0">
              <a:spAutoFit/>
            </a:bodyPr>
            <a:lstStyle/>
            <a:p>
              <a:r>
                <a:rPr lang="en-GB" sz="1400" b="1" dirty="0" smtClean="0"/>
                <a:t>*</a:t>
              </a:r>
              <a:endParaRPr lang="en-GB" sz="1400" b="1" dirty="0"/>
            </a:p>
          </p:txBody>
        </p:sp>
        <p:sp>
          <p:nvSpPr>
            <p:cNvPr id="4" name="TextBox 3"/>
            <p:cNvSpPr txBox="1"/>
            <p:nvPr/>
          </p:nvSpPr>
          <p:spPr>
            <a:xfrm>
              <a:off x="6100282" y="4388351"/>
              <a:ext cx="274434" cy="307777"/>
            </a:xfrm>
            <a:prstGeom prst="rect">
              <a:avLst/>
            </a:prstGeom>
            <a:noFill/>
          </p:spPr>
          <p:txBody>
            <a:bodyPr wrap="none" rtlCol="0">
              <a:spAutoFit/>
            </a:bodyPr>
            <a:lstStyle/>
            <a:p>
              <a:r>
                <a:rPr lang="en-GB" sz="1400" b="1" dirty="0" smtClean="0"/>
                <a:t>*</a:t>
              </a:r>
              <a:endParaRPr lang="en-GB" sz="1400" b="1" dirty="0"/>
            </a:p>
          </p:txBody>
        </p:sp>
        <p:sp>
          <p:nvSpPr>
            <p:cNvPr id="5" name="TextBox 4"/>
            <p:cNvSpPr txBox="1"/>
            <p:nvPr/>
          </p:nvSpPr>
          <p:spPr>
            <a:xfrm>
              <a:off x="6250396" y="4388351"/>
              <a:ext cx="274434" cy="307777"/>
            </a:xfrm>
            <a:prstGeom prst="rect">
              <a:avLst/>
            </a:prstGeom>
            <a:noFill/>
          </p:spPr>
          <p:txBody>
            <a:bodyPr wrap="none" rtlCol="0">
              <a:spAutoFit/>
            </a:bodyPr>
            <a:lstStyle/>
            <a:p>
              <a:r>
                <a:rPr lang="en-GB" sz="1400" b="1" dirty="0" smtClean="0"/>
                <a:t>*</a:t>
              </a:r>
              <a:endParaRPr lang="en-GB" sz="1400" b="1" dirty="0"/>
            </a:p>
          </p:txBody>
        </p:sp>
        <p:sp>
          <p:nvSpPr>
            <p:cNvPr id="6" name="TextBox 5"/>
            <p:cNvSpPr txBox="1"/>
            <p:nvPr/>
          </p:nvSpPr>
          <p:spPr>
            <a:xfrm>
              <a:off x="6400511" y="4388351"/>
              <a:ext cx="274434" cy="307777"/>
            </a:xfrm>
            <a:prstGeom prst="rect">
              <a:avLst/>
            </a:prstGeom>
            <a:noFill/>
          </p:spPr>
          <p:txBody>
            <a:bodyPr wrap="none" rtlCol="0">
              <a:spAutoFit/>
            </a:bodyPr>
            <a:lstStyle/>
            <a:p>
              <a:r>
                <a:rPr lang="en-GB" sz="1400" b="1" dirty="0" smtClean="0"/>
                <a:t>*</a:t>
              </a:r>
              <a:endParaRPr lang="en-GB" sz="1400" b="1" dirty="0"/>
            </a:p>
          </p:txBody>
        </p:sp>
        <p:sp>
          <p:nvSpPr>
            <p:cNvPr id="7" name="TextBox 6"/>
            <p:cNvSpPr txBox="1"/>
            <p:nvPr/>
          </p:nvSpPr>
          <p:spPr>
            <a:xfrm>
              <a:off x="6136128" y="5279481"/>
              <a:ext cx="401072" cy="261610"/>
            </a:xfrm>
            <a:prstGeom prst="rect">
              <a:avLst/>
            </a:prstGeom>
            <a:noFill/>
          </p:spPr>
          <p:txBody>
            <a:bodyPr wrap="none" rtlCol="0">
              <a:spAutoFit/>
            </a:bodyPr>
            <a:lstStyle/>
            <a:p>
              <a:r>
                <a:rPr lang="en-GB" sz="1050" b="1" dirty="0" smtClean="0"/>
                <a:t>NM</a:t>
              </a:r>
              <a:endParaRPr lang="en-GB" sz="1050" b="1" dirty="0"/>
            </a:p>
          </p:txBody>
        </p:sp>
        <p:sp>
          <p:nvSpPr>
            <p:cNvPr id="8" name="TextBox 7"/>
            <p:cNvSpPr txBox="1"/>
            <p:nvPr/>
          </p:nvSpPr>
          <p:spPr>
            <a:xfrm>
              <a:off x="6136128" y="5479395"/>
              <a:ext cx="401072" cy="261610"/>
            </a:xfrm>
            <a:prstGeom prst="rect">
              <a:avLst/>
            </a:prstGeom>
            <a:noFill/>
          </p:spPr>
          <p:txBody>
            <a:bodyPr wrap="none" rtlCol="0">
              <a:spAutoFit/>
            </a:bodyPr>
            <a:lstStyle/>
            <a:p>
              <a:r>
                <a:rPr lang="en-GB" sz="1050" b="1" dirty="0" smtClean="0"/>
                <a:t>NM</a:t>
              </a:r>
              <a:endParaRPr lang="en-GB" sz="1050" b="1" dirty="0"/>
            </a:p>
          </p:txBody>
        </p:sp>
        <p:sp>
          <p:nvSpPr>
            <p:cNvPr id="9" name="TextBox 8"/>
            <p:cNvSpPr txBox="1"/>
            <p:nvPr/>
          </p:nvSpPr>
          <p:spPr>
            <a:xfrm>
              <a:off x="6136128" y="5657993"/>
              <a:ext cx="401072" cy="261610"/>
            </a:xfrm>
            <a:prstGeom prst="rect">
              <a:avLst/>
            </a:prstGeom>
            <a:noFill/>
          </p:spPr>
          <p:txBody>
            <a:bodyPr wrap="none" rtlCol="0">
              <a:spAutoFit/>
            </a:bodyPr>
            <a:lstStyle/>
            <a:p>
              <a:r>
                <a:rPr lang="en-GB" sz="1050" b="1" dirty="0" smtClean="0"/>
                <a:t>NM</a:t>
              </a:r>
              <a:endParaRPr lang="en-GB" sz="1050" b="1" dirty="0"/>
            </a:p>
          </p:txBody>
        </p:sp>
        <p:sp>
          <p:nvSpPr>
            <p:cNvPr id="10" name="TextBox 9"/>
            <p:cNvSpPr txBox="1"/>
            <p:nvPr/>
          </p:nvSpPr>
          <p:spPr>
            <a:xfrm>
              <a:off x="6136128" y="5838116"/>
              <a:ext cx="401072" cy="261610"/>
            </a:xfrm>
            <a:prstGeom prst="rect">
              <a:avLst/>
            </a:prstGeom>
            <a:noFill/>
          </p:spPr>
          <p:txBody>
            <a:bodyPr wrap="none" rtlCol="0">
              <a:spAutoFit/>
            </a:bodyPr>
            <a:lstStyle/>
            <a:p>
              <a:r>
                <a:rPr lang="en-GB" sz="1050" b="1" dirty="0" smtClean="0"/>
                <a:t>NM</a:t>
              </a:r>
              <a:endParaRPr lang="en-GB" sz="1050" b="1" dirty="0"/>
            </a:p>
          </p:txBody>
        </p:sp>
      </p:grpSp>
      <p:sp>
        <p:nvSpPr>
          <p:cNvPr id="12" name="TextBox 11"/>
          <p:cNvSpPr txBox="1"/>
          <p:nvPr/>
        </p:nvSpPr>
        <p:spPr>
          <a:xfrm>
            <a:off x="107503" y="107340"/>
            <a:ext cx="1042465" cy="369332"/>
          </a:xfrm>
          <a:prstGeom prst="rect">
            <a:avLst/>
          </a:prstGeom>
          <a:noFill/>
        </p:spPr>
        <p:txBody>
          <a:bodyPr wrap="none" rtlCol="0">
            <a:spAutoFit/>
          </a:bodyPr>
          <a:lstStyle/>
          <a:p>
            <a:r>
              <a:rPr lang="en-GB" dirty="0" smtClean="0"/>
              <a:t>Figure S3</a:t>
            </a:r>
            <a:endParaRPr lang="en-GB" dirty="0">
              <a:solidFill>
                <a:srgbClr val="FF0000"/>
              </a:solidFill>
            </a:endParaRPr>
          </a:p>
        </p:txBody>
      </p:sp>
      <p:sp>
        <p:nvSpPr>
          <p:cNvPr id="13" name="Rectangle 12"/>
          <p:cNvSpPr/>
          <p:nvPr/>
        </p:nvSpPr>
        <p:spPr>
          <a:xfrm>
            <a:off x="827584" y="5301208"/>
            <a:ext cx="7416824" cy="954107"/>
          </a:xfrm>
          <a:prstGeom prst="rect">
            <a:avLst/>
          </a:prstGeom>
        </p:spPr>
        <p:txBody>
          <a:bodyPr wrap="square">
            <a:spAutoFit/>
          </a:bodyPr>
          <a:lstStyle/>
          <a:p>
            <a:pPr algn="just"/>
            <a:r>
              <a:rPr lang="en-GB" sz="1400" b="1" u="sng" dirty="0" smtClean="0"/>
              <a:t>Figure S3: </a:t>
            </a:r>
            <a:r>
              <a:rPr lang="en-GB" sz="1400" dirty="0"/>
              <a:t>Bar charts showing the </a:t>
            </a:r>
            <a:r>
              <a:rPr lang="en-GB" sz="1400" dirty="0" smtClean="0"/>
              <a:t>comparison of the overall </a:t>
            </a:r>
            <a:r>
              <a:rPr lang="en-GB" sz="1400" dirty="0"/>
              <a:t>DNA library preparation yields of the different </a:t>
            </a:r>
            <a:r>
              <a:rPr lang="en-GB" sz="1400" dirty="0" smtClean="0"/>
              <a:t>kits </a:t>
            </a:r>
            <a:r>
              <a:rPr lang="en-GB" sz="1400" dirty="0"/>
              <a:t>tested depending </a:t>
            </a:r>
            <a:r>
              <a:rPr lang="en-GB" sz="1400" dirty="0" smtClean="0"/>
              <a:t>on the initial DNA input. Although higher DNA inputs lead to slightly higher adaptor ligation yields, the final PCR yield appears much greater when the initial DNA input is low.</a:t>
            </a:r>
            <a:endParaRPr lang="en-GB" sz="1400" dirty="0"/>
          </a:p>
        </p:txBody>
      </p:sp>
    </p:spTree>
    <p:extLst>
      <p:ext uri="{BB962C8B-B14F-4D97-AF65-F5344CB8AC3E}">
        <p14:creationId xmlns:p14="http://schemas.microsoft.com/office/powerpoint/2010/main" val="3758229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660232" y="1943208"/>
            <a:ext cx="1224136"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850770" y="601230"/>
            <a:ext cx="7973662" cy="4572173"/>
            <a:chOff x="850770" y="937922"/>
            <a:chExt cx="7973662" cy="4572173"/>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770" y="937922"/>
              <a:ext cx="7973662" cy="4572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29489" y="2653461"/>
              <a:ext cx="761747" cy="276999"/>
            </a:xfrm>
            <a:prstGeom prst="rect">
              <a:avLst/>
            </a:prstGeom>
            <a:noFill/>
          </p:spPr>
          <p:txBody>
            <a:bodyPr wrap="none" rtlCol="0">
              <a:spAutoFit/>
            </a:bodyPr>
            <a:lstStyle/>
            <a:p>
              <a:r>
                <a:rPr lang="en-GB" sz="1200" b="1" dirty="0" smtClean="0">
                  <a:latin typeface="Arial" panose="020B0604020202020204" pitchFamily="34" charset="0"/>
                  <a:cs typeface="Arial" panose="020B0604020202020204" pitchFamily="34" charset="0"/>
                </a:rPr>
                <a:t>~343 bp</a:t>
              </a:r>
              <a:endParaRPr lang="en-GB" sz="1200" b="1" dirty="0">
                <a:latin typeface="Arial" panose="020B0604020202020204" pitchFamily="34" charset="0"/>
                <a:cs typeface="Arial" panose="020B0604020202020204" pitchFamily="34" charset="0"/>
              </a:endParaRPr>
            </a:p>
          </p:txBody>
        </p:sp>
        <p:sp>
          <p:nvSpPr>
            <p:cNvPr id="5" name="TextBox 4"/>
            <p:cNvSpPr txBox="1"/>
            <p:nvPr/>
          </p:nvSpPr>
          <p:spPr>
            <a:xfrm>
              <a:off x="5076056" y="1746764"/>
              <a:ext cx="761747" cy="276999"/>
            </a:xfrm>
            <a:prstGeom prst="rect">
              <a:avLst/>
            </a:prstGeom>
            <a:noFill/>
          </p:spPr>
          <p:txBody>
            <a:bodyPr wrap="none" rtlCol="0">
              <a:spAutoFit/>
            </a:bodyPr>
            <a:lstStyle/>
            <a:p>
              <a:r>
                <a:rPr lang="en-GB" sz="1200" b="1" dirty="0" smtClean="0">
                  <a:latin typeface="Arial" panose="020B0604020202020204" pitchFamily="34" charset="0"/>
                  <a:cs typeface="Arial" panose="020B0604020202020204" pitchFamily="34" charset="0"/>
                </a:rPr>
                <a:t>~536 bp</a:t>
              </a:r>
              <a:endParaRPr lang="en-GB" sz="1200" b="1" dirty="0">
                <a:latin typeface="Arial" panose="020B0604020202020204" pitchFamily="34" charset="0"/>
                <a:cs typeface="Arial" panose="020B0604020202020204" pitchFamily="34" charset="0"/>
              </a:endParaRPr>
            </a:p>
          </p:txBody>
        </p:sp>
        <p:sp>
          <p:nvSpPr>
            <p:cNvPr id="6" name="TextBox 5"/>
            <p:cNvSpPr txBox="1"/>
            <p:nvPr/>
          </p:nvSpPr>
          <p:spPr>
            <a:xfrm>
              <a:off x="5652120" y="3202431"/>
              <a:ext cx="761747" cy="276999"/>
            </a:xfrm>
            <a:prstGeom prst="rect">
              <a:avLst/>
            </a:prstGeom>
            <a:noFill/>
          </p:spPr>
          <p:txBody>
            <a:bodyPr wrap="none" rtlCol="0">
              <a:spAutoFit/>
            </a:bodyPr>
            <a:lstStyle/>
            <a:p>
              <a:r>
                <a:rPr lang="en-GB" sz="1200" b="1" dirty="0" smtClean="0">
                  <a:latin typeface="Arial" panose="020B0604020202020204" pitchFamily="34" charset="0"/>
                  <a:cs typeface="Arial" panose="020B0604020202020204" pitchFamily="34" charset="0"/>
                </a:rPr>
                <a:t>~713 bp</a:t>
              </a:r>
              <a:endParaRPr lang="en-GB" sz="1200" b="1" dirty="0">
                <a:latin typeface="Arial" panose="020B0604020202020204" pitchFamily="34" charset="0"/>
                <a:cs typeface="Arial" panose="020B0604020202020204" pitchFamily="34" charset="0"/>
              </a:endParaRPr>
            </a:p>
          </p:txBody>
        </p:sp>
        <p:sp>
          <p:nvSpPr>
            <p:cNvPr id="7" name="TextBox 6"/>
            <p:cNvSpPr txBox="1"/>
            <p:nvPr/>
          </p:nvSpPr>
          <p:spPr>
            <a:xfrm>
              <a:off x="1403648" y="1712375"/>
              <a:ext cx="1279517" cy="461665"/>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l</a:t>
              </a:r>
              <a:r>
                <a:rPr lang="en-GB" sz="1200" b="1" dirty="0" smtClean="0">
                  <a:latin typeface="Arial" panose="020B0604020202020204" pitchFamily="34" charset="0"/>
                  <a:cs typeface="Arial" panose="020B0604020202020204" pitchFamily="34" charset="0"/>
                </a:rPr>
                <a:t>ower standard</a:t>
              </a:r>
            </a:p>
            <a:p>
              <a:r>
                <a:rPr lang="en-GB" sz="1200" b="1" dirty="0" smtClean="0">
                  <a:latin typeface="Arial" panose="020B0604020202020204" pitchFamily="34" charset="0"/>
                  <a:cs typeface="Arial" panose="020B0604020202020204" pitchFamily="34" charset="0"/>
                </a:rPr>
                <a:t>35 bp</a:t>
              </a:r>
              <a:endParaRPr lang="en-GB" sz="1200" b="1" dirty="0">
                <a:latin typeface="Arial" panose="020B0604020202020204" pitchFamily="34" charset="0"/>
                <a:cs typeface="Arial" panose="020B0604020202020204" pitchFamily="34" charset="0"/>
              </a:endParaRPr>
            </a:p>
          </p:txBody>
        </p:sp>
        <p:sp>
          <p:nvSpPr>
            <p:cNvPr id="8" name="TextBox 7"/>
            <p:cNvSpPr txBox="1"/>
            <p:nvPr/>
          </p:nvSpPr>
          <p:spPr>
            <a:xfrm>
              <a:off x="6844196" y="1321774"/>
              <a:ext cx="1305165" cy="461665"/>
            </a:xfrm>
            <a:prstGeom prst="rect">
              <a:avLst/>
            </a:prstGeom>
            <a:noFill/>
          </p:spPr>
          <p:txBody>
            <a:bodyPr wrap="none" rtlCol="0">
              <a:spAutoFit/>
            </a:bodyPr>
            <a:lstStyle/>
            <a:p>
              <a:pPr algn="ctr"/>
              <a:r>
                <a:rPr lang="en-GB" sz="1200" b="1" dirty="0" smtClean="0">
                  <a:latin typeface="Arial" panose="020B0604020202020204" pitchFamily="34" charset="0"/>
                  <a:cs typeface="Arial" panose="020B0604020202020204" pitchFamily="34" charset="0"/>
                </a:rPr>
                <a:t>upper standard</a:t>
              </a:r>
            </a:p>
            <a:p>
              <a:pPr algn="r"/>
              <a:r>
                <a:rPr lang="en-GB" sz="1200" b="1" dirty="0" smtClean="0">
                  <a:latin typeface="Arial" panose="020B0604020202020204" pitchFamily="34" charset="0"/>
                  <a:cs typeface="Arial" panose="020B0604020202020204" pitchFamily="34" charset="0"/>
                </a:rPr>
                <a:t>10380 bp</a:t>
              </a:r>
              <a:endParaRPr lang="en-GB" sz="1200" b="1" dirty="0">
                <a:latin typeface="Arial" panose="020B0604020202020204" pitchFamily="34" charset="0"/>
                <a:cs typeface="Arial" panose="020B0604020202020204" pitchFamily="34" charset="0"/>
              </a:endParaRPr>
            </a:p>
          </p:txBody>
        </p:sp>
      </p:grpSp>
      <p:sp>
        <p:nvSpPr>
          <p:cNvPr id="11" name="TextBox 10"/>
          <p:cNvSpPr txBox="1"/>
          <p:nvPr/>
        </p:nvSpPr>
        <p:spPr>
          <a:xfrm>
            <a:off x="107503" y="107340"/>
            <a:ext cx="1042465" cy="369332"/>
          </a:xfrm>
          <a:prstGeom prst="rect">
            <a:avLst/>
          </a:prstGeom>
          <a:noFill/>
        </p:spPr>
        <p:txBody>
          <a:bodyPr wrap="none" rtlCol="0">
            <a:spAutoFit/>
          </a:bodyPr>
          <a:lstStyle/>
          <a:p>
            <a:r>
              <a:rPr lang="en-GB" dirty="0" smtClean="0"/>
              <a:t>Figure S4</a:t>
            </a:r>
            <a:endParaRPr lang="en-GB" dirty="0">
              <a:solidFill>
                <a:srgbClr val="FF0000"/>
              </a:solidFill>
            </a:endParaRPr>
          </a:p>
        </p:txBody>
      </p:sp>
      <p:sp>
        <p:nvSpPr>
          <p:cNvPr id="12" name="TextBox 11"/>
          <p:cNvSpPr txBox="1"/>
          <p:nvPr/>
        </p:nvSpPr>
        <p:spPr>
          <a:xfrm>
            <a:off x="964736" y="5192032"/>
            <a:ext cx="7859696" cy="954107"/>
          </a:xfrm>
          <a:prstGeom prst="rect">
            <a:avLst/>
          </a:prstGeom>
          <a:noFill/>
        </p:spPr>
        <p:txBody>
          <a:bodyPr wrap="square" rtlCol="0">
            <a:spAutoFit/>
          </a:bodyPr>
          <a:lstStyle/>
          <a:p>
            <a:pPr algn="just"/>
            <a:r>
              <a:rPr lang="en-GB" sz="1400" b="1" u="sng" dirty="0" smtClean="0"/>
              <a:t>Figure S4</a:t>
            </a:r>
            <a:r>
              <a:rPr lang="en-GB" sz="1400" b="1" u="sng" dirty="0" smtClean="0"/>
              <a:t>:</a:t>
            </a:r>
            <a:r>
              <a:rPr lang="en-GB" sz="1400" b="1" dirty="0" smtClean="0"/>
              <a:t> </a:t>
            </a:r>
            <a:r>
              <a:rPr lang="en-GB" sz="1400" dirty="0" smtClean="0"/>
              <a:t>Bioanalyzer traces of 3 libraries prepared with the PhiX amplicons of 3 different sizes. The initial input sample contained a equimolar ratio of the 3 amplicons whereas this ratio varies </a:t>
            </a:r>
            <a:r>
              <a:rPr lang="en-GB" sz="1400" dirty="0"/>
              <a:t>in the final libraries presented here </a:t>
            </a:r>
            <a:r>
              <a:rPr lang="en-GB" sz="1400" dirty="0" smtClean="0"/>
              <a:t>depending on the kit used (Truseq Nano in red, SureSelect in blue and KAPA hyper in green).</a:t>
            </a:r>
            <a:endParaRPr lang="en-GB" sz="1400" dirty="0"/>
          </a:p>
        </p:txBody>
      </p:sp>
    </p:spTree>
    <p:extLst>
      <p:ext uri="{BB962C8B-B14F-4D97-AF65-F5344CB8AC3E}">
        <p14:creationId xmlns:p14="http://schemas.microsoft.com/office/powerpoint/2010/main" val="163452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7503" y="107340"/>
            <a:ext cx="1042465" cy="369332"/>
          </a:xfrm>
          <a:prstGeom prst="rect">
            <a:avLst/>
          </a:prstGeom>
          <a:noFill/>
        </p:spPr>
        <p:txBody>
          <a:bodyPr wrap="none" rtlCol="0">
            <a:spAutoFit/>
          </a:bodyPr>
          <a:lstStyle/>
          <a:p>
            <a:r>
              <a:rPr lang="en-GB" dirty="0" smtClean="0"/>
              <a:t>Figure S5</a:t>
            </a:r>
            <a:endParaRPr lang="en-GB" dirty="0">
              <a:solidFill>
                <a:srgbClr val="FF0000"/>
              </a:solidFill>
            </a:endParaRPr>
          </a:p>
        </p:txBody>
      </p:sp>
      <p:pic>
        <p:nvPicPr>
          <p:cNvPr id="12" name="Picture 11"/>
          <p:cNvPicPr/>
          <p:nvPr/>
        </p:nvPicPr>
        <p:blipFill rotWithShape="1">
          <a:blip r:embed="rId2"/>
          <a:srcRect b="10524"/>
          <a:stretch/>
        </p:blipFill>
        <p:spPr>
          <a:xfrm>
            <a:off x="395536" y="836713"/>
            <a:ext cx="3348865" cy="1818706"/>
          </a:xfrm>
          <a:prstGeom prst="rect">
            <a:avLst/>
          </a:prstGeom>
        </p:spPr>
      </p:pic>
      <p:pic>
        <p:nvPicPr>
          <p:cNvPr id="13" name="Picture 12"/>
          <p:cNvPicPr/>
          <p:nvPr/>
        </p:nvPicPr>
        <p:blipFill rotWithShape="1">
          <a:blip r:embed="rId3"/>
          <a:srcRect b="13354"/>
          <a:stretch/>
        </p:blipFill>
        <p:spPr>
          <a:xfrm>
            <a:off x="454170" y="2869338"/>
            <a:ext cx="3348000" cy="1818000"/>
          </a:xfrm>
          <a:prstGeom prst="rect">
            <a:avLst/>
          </a:prstGeom>
        </p:spPr>
      </p:pic>
      <p:pic>
        <p:nvPicPr>
          <p:cNvPr id="14" name="Picture 13"/>
          <p:cNvPicPr/>
          <p:nvPr/>
        </p:nvPicPr>
        <p:blipFill rotWithShape="1">
          <a:blip r:embed="rId4"/>
          <a:srcRect r="23963" b="12479"/>
          <a:stretch/>
        </p:blipFill>
        <p:spPr>
          <a:xfrm>
            <a:off x="505872" y="4797154"/>
            <a:ext cx="3348000" cy="1749950"/>
          </a:xfrm>
          <a:prstGeom prst="rect">
            <a:avLst/>
          </a:prstGeom>
        </p:spPr>
      </p:pic>
      <p:grpSp>
        <p:nvGrpSpPr>
          <p:cNvPr id="25" name="Group 24"/>
          <p:cNvGrpSpPr/>
          <p:nvPr/>
        </p:nvGrpSpPr>
        <p:grpSpPr>
          <a:xfrm>
            <a:off x="4095209" y="292006"/>
            <a:ext cx="2268252" cy="1948674"/>
            <a:chOff x="5148064" y="292006"/>
            <a:chExt cx="2268252" cy="1948674"/>
          </a:xfrm>
        </p:grpSpPr>
        <p:pic>
          <p:nvPicPr>
            <p:cNvPr id="15" name="Picture 14"/>
            <p:cNvPicPr/>
            <p:nvPr/>
          </p:nvPicPr>
          <p:blipFill rotWithShape="1">
            <a:blip r:embed="rId5" cstate="print">
              <a:extLst>
                <a:ext uri="{28A0092B-C50C-407E-A947-70E740481C1C}">
                  <a14:useLocalDpi xmlns:a14="http://schemas.microsoft.com/office/drawing/2010/main" val="0"/>
                </a:ext>
              </a:extLst>
            </a:blip>
            <a:srcRect l="1251" r="-1251"/>
            <a:stretch/>
          </p:blipFill>
          <p:spPr>
            <a:xfrm>
              <a:off x="5148064" y="548680"/>
              <a:ext cx="2268252" cy="1692000"/>
            </a:xfrm>
            <a:prstGeom prst="rect">
              <a:avLst/>
            </a:prstGeom>
          </p:spPr>
        </p:pic>
        <p:sp>
          <p:nvSpPr>
            <p:cNvPr id="2" name="TextBox 1"/>
            <p:cNvSpPr txBox="1"/>
            <p:nvPr/>
          </p:nvSpPr>
          <p:spPr>
            <a:xfrm>
              <a:off x="5148064" y="292006"/>
              <a:ext cx="1255472" cy="369332"/>
            </a:xfrm>
            <a:prstGeom prst="rect">
              <a:avLst/>
            </a:prstGeom>
            <a:noFill/>
          </p:spPr>
          <p:txBody>
            <a:bodyPr wrap="none" rtlCol="0">
              <a:spAutoFit/>
            </a:bodyPr>
            <a:lstStyle/>
            <a:p>
              <a:r>
                <a:rPr lang="en-GB" i="1" dirty="0" smtClean="0"/>
                <a:t>B. pertussis</a:t>
              </a:r>
              <a:endParaRPr lang="en-GB" i="1" dirty="0"/>
            </a:p>
          </p:txBody>
        </p:sp>
      </p:grpSp>
      <p:grpSp>
        <p:nvGrpSpPr>
          <p:cNvPr id="23" name="Group 22"/>
          <p:cNvGrpSpPr/>
          <p:nvPr/>
        </p:nvGrpSpPr>
        <p:grpSpPr>
          <a:xfrm>
            <a:off x="6588224" y="248819"/>
            <a:ext cx="2268000" cy="1945228"/>
            <a:chOff x="5148064" y="2383684"/>
            <a:chExt cx="2268000" cy="1945228"/>
          </a:xfrm>
        </p:grpSpPr>
        <p:pic>
          <p:nvPicPr>
            <p:cNvPr id="16" name="Picture 15"/>
            <p:cNvPicPr/>
            <p:nvPr/>
          </p:nvPicPr>
          <p:blipFill>
            <a:blip r:embed="rId6" cstate="print">
              <a:extLst>
                <a:ext uri="{28A0092B-C50C-407E-A947-70E740481C1C}">
                  <a14:useLocalDpi xmlns:a14="http://schemas.microsoft.com/office/drawing/2010/main" val="0"/>
                </a:ext>
              </a:extLst>
            </a:blip>
            <a:stretch>
              <a:fillRect/>
            </a:stretch>
          </p:blipFill>
          <p:spPr>
            <a:xfrm>
              <a:off x="5148064" y="2636912"/>
              <a:ext cx="2268000" cy="1692000"/>
            </a:xfrm>
            <a:prstGeom prst="rect">
              <a:avLst/>
            </a:prstGeom>
          </p:spPr>
        </p:pic>
        <p:sp>
          <p:nvSpPr>
            <p:cNvPr id="17" name="TextBox 16"/>
            <p:cNvSpPr txBox="1"/>
            <p:nvPr/>
          </p:nvSpPr>
          <p:spPr>
            <a:xfrm>
              <a:off x="5148064" y="2383684"/>
              <a:ext cx="1138453" cy="369332"/>
            </a:xfrm>
            <a:prstGeom prst="rect">
              <a:avLst/>
            </a:prstGeom>
            <a:noFill/>
          </p:spPr>
          <p:txBody>
            <a:bodyPr wrap="none" rtlCol="0">
              <a:spAutoFit/>
            </a:bodyPr>
            <a:lstStyle/>
            <a:p>
              <a:r>
                <a:rPr lang="en-GB" i="1" dirty="0" smtClean="0"/>
                <a:t>H. sapiens</a:t>
              </a:r>
              <a:endParaRPr lang="en-GB" i="1" dirty="0"/>
            </a:p>
          </p:txBody>
        </p:sp>
      </p:grpSp>
      <p:grpSp>
        <p:nvGrpSpPr>
          <p:cNvPr id="26" name="Group 25"/>
          <p:cNvGrpSpPr/>
          <p:nvPr/>
        </p:nvGrpSpPr>
        <p:grpSpPr>
          <a:xfrm>
            <a:off x="5458677" y="2385072"/>
            <a:ext cx="2268000" cy="2013407"/>
            <a:chOff x="5112312" y="4475362"/>
            <a:chExt cx="2268000" cy="2013407"/>
          </a:xfrm>
        </p:grpSpPr>
        <p:pic>
          <p:nvPicPr>
            <p:cNvPr id="18" name="Picture 17"/>
            <p:cNvPicPr/>
            <p:nvPr/>
          </p:nvPicPr>
          <p:blipFill>
            <a:blip r:embed="rId7" cstate="print">
              <a:extLst>
                <a:ext uri="{28A0092B-C50C-407E-A947-70E740481C1C}">
                  <a14:useLocalDpi xmlns:a14="http://schemas.microsoft.com/office/drawing/2010/main" val="0"/>
                </a:ext>
              </a:extLst>
            </a:blip>
            <a:stretch>
              <a:fillRect/>
            </a:stretch>
          </p:blipFill>
          <p:spPr>
            <a:xfrm>
              <a:off x="5112312" y="4796769"/>
              <a:ext cx="2268000" cy="1692000"/>
            </a:xfrm>
            <a:prstGeom prst="rect">
              <a:avLst/>
            </a:prstGeom>
          </p:spPr>
        </p:pic>
        <p:sp>
          <p:nvSpPr>
            <p:cNvPr id="19" name="TextBox 18"/>
            <p:cNvSpPr txBox="1"/>
            <p:nvPr/>
          </p:nvSpPr>
          <p:spPr>
            <a:xfrm>
              <a:off x="5148064" y="4475362"/>
              <a:ext cx="1037656" cy="369332"/>
            </a:xfrm>
            <a:prstGeom prst="rect">
              <a:avLst/>
            </a:prstGeom>
            <a:noFill/>
          </p:spPr>
          <p:txBody>
            <a:bodyPr wrap="none" rtlCol="0">
              <a:spAutoFit/>
            </a:bodyPr>
            <a:lstStyle/>
            <a:p>
              <a:r>
                <a:rPr lang="en-GB" i="1" dirty="0" smtClean="0"/>
                <a:t>S. </a:t>
              </a:r>
              <a:r>
                <a:rPr lang="en-GB" i="1" dirty="0" err="1"/>
                <a:t>a</a:t>
              </a:r>
              <a:r>
                <a:rPr lang="en-GB" i="1" dirty="0" err="1" smtClean="0"/>
                <a:t>ureus</a:t>
              </a:r>
              <a:endParaRPr lang="en-GB" i="1" dirty="0"/>
            </a:p>
          </p:txBody>
        </p:sp>
      </p:grpSp>
      <p:sp>
        <p:nvSpPr>
          <p:cNvPr id="3" name="TextBox 2"/>
          <p:cNvSpPr txBox="1"/>
          <p:nvPr/>
        </p:nvSpPr>
        <p:spPr>
          <a:xfrm>
            <a:off x="520776" y="836713"/>
            <a:ext cx="2401619" cy="769441"/>
          </a:xfrm>
          <a:prstGeom prst="rect">
            <a:avLst/>
          </a:prstGeom>
          <a:noFill/>
        </p:spPr>
        <p:txBody>
          <a:bodyPr wrap="none" rtlCol="0">
            <a:spAutoFit/>
          </a:bodyPr>
          <a:lstStyle/>
          <a:p>
            <a:r>
              <a:rPr lang="en-GB" sz="1100" dirty="0" smtClean="0"/>
              <a:t>Fragmentase incubation time on </a:t>
            </a:r>
            <a:r>
              <a:rPr lang="en-GB" sz="1100" i="1" dirty="0" smtClean="0"/>
              <a:t>E. coli</a:t>
            </a:r>
          </a:p>
          <a:p>
            <a:pPr marL="285750" indent="-285750">
              <a:buFont typeface="Arial" panose="020B0604020202020204" pitchFamily="34" charset="0"/>
              <a:buChar char="•"/>
            </a:pPr>
            <a:r>
              <a:rPr lang="en-GB" sz="1100" dirty="0" smtClean="0">
                <a:solidFill>
                  <a:srgbClr val="FF0000"/>
                </a:solidFill>
              </a:rPr>
              <a:t>20 min</a:t>
            </a:r>
          </a:p>
          <a:p>
            <a:pPr marL="285750" indent="-285750">
              <a:buFont typeface="Arial" panose="020B0604020202020204" pitchFamily="34" charset="0"/>
              <a:buChar char="•"/>
            </a:pPr>
            <a:r>
              <a:rPr lang="en-GB" sz="1100" dirty="0" smtClean="0">
                <a:solidFill>
                  <a:srgbClr val="00B050"/>
                </a:solidFill>
              </a:rPr>
              <a:t>10 min</a:t>
            </a:r>
          </a:p>
          <a:p>
            <a:pPr marL="285750" indent="-285750">
              <a:buFont typeface="Arial" panose="020B0604020202020204" pitchFamily="34" charset="0"/>
              <a:buChar char="•"/>
            </a:pPr>
            <a:r>
              <a:rPr lang="en-GB" sz="1100" dirty="0" smtClean="0">
                <a:solidFill>
                  <a:srgbClr val="0000CC"/>
                </a:solidFill>
              </a:rPr>
              <a:t>5 min</a:t>
            </a:r>
            <a:endParaRPr lang="en-GB" sz="1100" dirty="0">
              <a:solidFill>
                <a:srgbClr val="0000CC"/>
              </a:solidFill>
            </a:endParaRPr>
          </a:p>
        </p:txBody>
      </p:sp>
      <p:sp>
        <p:nvSpPr>
          <p:cNvPr id="21" name="TextBox 20"/>
          <p:cNvSpPr txBox="1"/>
          <p:nvPr/>
        </p:nvSpPr>
        <p:spPr>
          <a:xfrm>
            <a:off x="625048" y="2774242"/>
            <a:ext cx="2640466" cy="938719"/>
          </a:xfrm>
          <a:prstGeom prst="rect">
            <a:avLst/>
          </a:prstGeom>
          <a:noFill/>
        </p:spPr>
        <p:txBody>
          <a:bodyPr wrap="none" rtlCol="0">
            <a:spAutoFit/>
          </a:bodyPr>
          <a:lstStyle/>
          <a:p>
            <a:r>
              <a:rPr lang="en-GB" sz="1100" dirty="0" smtClean="0"/>
              <a:t>Different GC content (15 min fragmentase)</a:t>
            </a:r>
          </a:p>
          <a:p>
            <a:pPr marL="285750" indent="-285750">
              <a:buFont typeface="Arial" panose="020B0604020202020204" pitchFamily="34" charset="0"/>
              <a:buChar char="•"/>
            </a:pPr>
            <a:r>
              <a:rPr lang="en-GB" sz="1100" i="1" dirty="0" smtClean="0">
                <a:solidFill>
                  <a:srgbClr val="FF0000"/>
                </a:solidFill>
              </a:rPr>
              <a:t>P. </a:t>
            </a:r>
            <a:r>
              <a:rPr lang="en-GB" sz="1100" i="1" dirty="0">
                <a:solidFill>
                  <a:srgbClr val="FF0000"/>
                </a:solidFill>
              </a:rPr>
              <a:t>falciparum </a:t>
            </a:r>
            <a:r>
              <a:rPr lang="en-GB" sz="1100" dirty="0" smtClean="0">
                <a:solidFill>
                  <a:srgbClr val="FF0000"/>
                </a:solidFill>
              </a:rPr>
              <a:t>3D7 (19.4% GC)</a:t>
            </a:r>
          </a:p>
          <a:p>
            <a:pPr marL="285750" indent="-285750">
              <a:buFont typeface="Arial" panose="020B0604020202020204" pitchFamily="34" charset="0"/>
              <a:buChar char="•"/>
            </a:pPr>
            <a:r>
              <a:rPr lang="en-GB" sz="1100" i="1" dirty="0" smtClean="0">
                <a:solidFill>
                  <a:srgbClr val="00B050"/>
                </a:solidFill>
              </a:rPr>
              <a:t>B. pertussis </a:t>
            </a:r>
            <a:r>
              <a:rPr lang="en-GB" sz="1100" dirty="0" smtClean="0">
                <a:solidFill>
                  <a:srgbClr val="00B050"/>
                </a:solidFill>
              </a:rPr>
              <a:t>(67.7% GC)</a:t>
            </a:r>
          </a:p>
          <a:p>
            <a:pPr marL="285750" indent="-285750">
              <a:buFont typeface="Arial" panose="020B0604020202020204" pitchFamily="34" charset="0"/>
              <a:buChar char="•"/>
            </a:pPr>
            <a:r>
              <a:rPr lang="en-GB" sz="1100" i="1" dirty="0" smtClean="0">
                <a:solidFill>
                  <a:srgbClr val="0000CC"/>
                </a:solidFill>
              </a:rPr>
              <a:t>H. sapiens </a:t>
            </a:r>
            <a:r>
              <a:rPr lang="en-GB" sz="1100" dirty="0" smtClean="0">
                <a:solidFill>
                  <a:srgbClr val="0000CC"/>
                </a:solidFill>
              </a:rPr>
              <a:t>(40.9 % GC)</a:t>
            </a:r>
          </a:p>
          <a:p>
            <a:pPr marL="285750" indent="-285750">
              <a:buFont typeface="Arial" panose="020B0604020202020204" pitchFamily="34" charset="0"/>
              <a:buChar char="•"/>
            </a:pPr>
            <a:r>
              <a:rPr lang="en-GB" sz="1100" i="1" dirty="0" smtClean="0">
                <a:solidFill>
                  <a:srgbClr val="00CCFF"/>
                </a:solidFill>
              </a:rPr>
              <a:t>S. </a:t>
            </a:r>
            <a:r>
              <a:rPr lang="en-GB" sz="1100" i="1" dirty="0" err="1" smtClean="0">
                <a:solidFill>
                  <a:srgbClr val="00CCFF"/>
                </a:solidFill>
              </a:rPr>
              <a:t>Aureus</a:t>
            </a:r>
            <a:r>
              <a:rPr lang="en-GB" sz="1100" i="1" dirty="0" smtClean="0">
                <a:solidFill>
                  <a:srgbClr val="00CCFF"/>
                </a:solidFill>
              </a:rPr>
              <a:t> </a:t>
            </a:r>
            <a:r>
              <a:rPr lang="en-GB" sz="1100" dirty="0" smtClean="0">
                <a:solidFill>
                  <a:srgbClr val="00CCFF"/>
                </a:solidFill>
              </a:rPr>
              <a:t>(32.8% GC)</a:t>
            </a:r>
            <a:endParaRPr lang="en-GB" sz="1100" dirty="0">
              <a:solidFill>
                <a:srgbClr val="00CCFF"/>
              </a:solidFill>
            </a:endParaRPr>
          </a:p>
        </p:txBody>
      </p:sp>
      <p:sp>
        <p:nvSpPr>
          <p:cNvPr id="22" name="TextBox 21"/>
          <p:cNvSpPr txBox="1"/>
          <p:nvPr/>
        </p:nvSpPr>
        <p:spPr>
          <a:xfrm>
            <a:off x="625048" y="4769132"/>
            <a:ext cx="3175869" cy="1107996"/>
          </a:xfrm>
          <a:prstGeom prst="rect">
            <a:avLst/>
          </a:prstGeom>
          <a:noFill/>
        </p:spPr>
        <p:txBody>
          <a:bodyPr wrap="none" rtlCol="0">
            <a:spAutoFit/>
          </a:bodyPr>
          <a:lstStyle/>
          <a:p>
            <a:r>
              <a:rPr lang="en-GB" sz="1100" dirty="0" smtClean="0"/>
              <a:t>Different DNA input (</a:t>
            </a:r>
            <a:r>
              <a:rPr lang="en-GB" sz="1100" i="1" dirty="0" smtClean="0"/>
              <a:t>S. </a:t>
            </a:r>
            <a:r>
              <a:rPr lang="en-GB" sz="1100" i="1" dirty="0" err="1" smtClean="0"/>
              <a:t>aureus</a:t>
            </a:r>
            <a:r>
              <a:rPr lang="en-GB" sz="1100" dirty="0" smtClean="0"/>
              <a:t>, 15 min fragmentase)</a:t>
            </a:r>
          </a:p>
          <a:p>
            <a:pPr marL="285750" indent="-285750">
              <a:buFont typeface="Arial" panose="020B0604020202020204" pitchFamily="34" charset="0"/>
              <a:buChar char="•"/>
            </a:pPr>
            <a:r>
              <a:rPr lang="en-GB" sz="1100" dirty="0">
                <a:solidFill>
                  <a:srgbClr val="0000CC"/>
                </a:solidFill>
              </a:rPr>
              <a:t>10 ng</a:t>
            </a:r>
          </a:p>
          <a:p>
            <a:pPr marL="285750" indent="-285750">
              <a:buFont typeface="Arial" panose="020B0604020202020204" pitchFamily="34" charset="0"/>
              <a:buChar char="•"/>
            </a:pPr>
            <a:r>
              <a:rPr lang="en-GB" sz="1100" dirty="0">
                <a:solidFill>
                  <a:srgbClr val="00B050"/>
                </a:solidFill>
              </a:rPr>
              <a:t>30 ng</a:t>
            </a:r>
          </a:p>
          <a:p>
            <a:pPr marL="285750" indent="-285750">
              <a:buFont typeface="Arial" panose="020B0604020202020204" pitchFamily="34" charset="0"/>
              <a:buChar char="•"/>
            </a:pPr>
            <a:r>
              <a:rPr lang="en-GB" sz="1100" dirty="0" smtClean="0">
                <a:solidFill>
                  <a:srgbClr val="FF0000"/>
                </a:solidFill>
              </a:rPr>
              <a:t>50 ng</a:t>
            </a:r>
          </a:p>
          <a:p>
            <a:pPr marL="285750" indent="-285750">
              <a:buFont typeface="Arial" panose="020B0604020202020204" pitchFamily="34" charset="0"/>
              <a:buChar char="•"/>
            </a:pPr>
            <a:r>
              <a:rPr lang="en-GB" sz="1100" dirty="0" smtClean="0">
                <a:solidFill>
                  <a:srgbClr val="00CCFF"/>
                </a:solidFill>
              </a:rPr>
              <a:t>100 ng</a:t>
            </a:r>
          </a:p>
          <a:p>
            <a:pPr marL="285750" indent="-285750">
              <a:buFont typeface="Arial" panose="020B0604020202020204" pitchFamily="34" charset="0"/>
              <a:buChar char="•"/>
            </a:pPr>
            <a:r>
              <a:rPr lang="en-GB" sz="1100" dirty="0" smtClean="0">
                <a:solidFill>
                  <a:srgbClr val="FF00FF"/>
                </a:solidFill>
              </a:rPr>
              <a:t>400 ng</a:t>
            </a:r>
            <a:endParaRPr lang="en-GB" sz="1100" dirty="0">
              <a:solidFill>
                <a:srgbClr val="FF00FF"/>
              </a:solidFill>
            </a:endParaRPr>
          </a:p>
        </p:txBody>
      </p:sp>
      <p:sp>
        <p:nvSpPr>
          <p:cNvPr id="20" name="TextBox 19"/>
          <p:cNvSpPr txBox="1"/>
          <p:nvPr/>
        </p:nvSpPr>
        <p:spPr>
          <a:xfrm>
            <a:off x="77820" y="652047"/>
            <a:ext cx="324128" cy="369332"/>
          </a:xfrm>
          <a:prstGeom prst="rect">
            <a:avLst/>
          </a:prstGeom>
          <a:noFill/>
        </p:spPr>
        <p:txBody>
          <a:bodyPr wrap="none" rtlCol="0">
            <a:spAutoFit/>
          </a:bodyPr>
          <a:lstStyle/>
          <a:p>
            <a:r>
              <a:rPr lang="en-GB" b="1" dirty="0" smtClean="0"/>
              <a:t>A</a:t>
            </a:r>
            <a:endParaRPr lang="en-GB" b="1" dirty="0"/>
          </a:p>
        </p:txBody>
      </p:sp>
      <p:sp>
        <p:nvSpPr>
          <p:cNvPr id="24" name="TextBox 23"/>
          <p:cNvSpPr txBox="1"/>
          <p:nvPr/>
        </p:nvSpPr>
        <p:spPr>
          <a:xfrm>
            <a:off x="3707904" y="179348"/>
            <a:ext cx="317716" cy="369332"/>
          </a:xfrm>
          <a:prstGeom prst="rect">
            <a:avLst/>
          </a:prstGeom>
          <a:noFill/>
        </p:spPr>
        <p:txBody>
          <a:bodyPr wrap="none" rtlCol="0">
            <a:spAutoFit/>
          </a:bodyPr>
          <a:lstStyle/>
          <a:p>
            <a:r>
              <a:rPr lang="en-GB" b="1" dirty="0" smtClean="0"/>
              <a:t>B</a:t>
            </a:r>
            <a:endParaRPr lang="en-GB" b="1" dirty="0"/>
          </a:p>
        </p:txBody>
      </p:sp>
      <p:sp>
        <p:nvSpPr>
          <p:cNvPr id="27" name="TextBox 26"/>
          <p:cNvSpPr txBox="1"/>
          <p:nvPr/>
        </p:nvSpPr>
        <p:spPr>
          <a:xfrm>
            <a:off x="4211960" y="4656466"/>
            <a:ext cx="4644264" cy="1815882"/>
          </a:xfrm>
          <a:prstGeom prst="rect">
            <a:avLst/>
          </a:prstGeom>
          <a:noFill/>
        </p:spPr>
        <p:txBody>
          <a:bodyPr wrap="square" rtlCol="0">
            <a:spAutoFit/>
          </a:bodyPr>
          <a:lstStyle/>
          <a:p>
            <a:pPr algn="just"/>
            <a:r>
              <a:rPr lang="en-GB" sz="1600" b="1" u="sng" dirty="0" smtClean="0"/>
              <a:t>Figure S5</a:t>
            </a:r>
            <a:r>
              <a:rPr lang="en-GB" sz="1600" b="1" u="sng" dirty="0" smtClean="0"/>
              <a:t>:</a:t>
            </a:r>
            <a:r>
              <a:rPr lang="en-GB" sz="1600" b="1" dirty="0" smtClean="0"/>
              <a:t> </a:t>
            </a:r>
            <a:r>
              <a:rPr lang="en-GB" sz="1600" dirty="0" smtClean="0"/>
              <a:t>Enzymatic shearing using the fragmentase provided with the KAPA HyperPlus kit. A) Tunability and robustness of the fragmentase treatments depending on the GC content of the DNA sample, DNA input and the incubation time. B) KAPA HyperPlus libraries GC contents and their correlation with the theoretical values. </a:t>
            </a:r>
            <a:endParaRPr lang="en-GB" sz="1600" dirty="0"/>
          </a:p>
        </p:txBody>
      </p:sp>
    </p:spTree>
    <p:extLst>
      <p:ext uri="{BB962C8B-B14F-4D97-AF65-F5344CB8AC3E}">
        <p14:creationId xmlns:p14="http://schemas.microsoft.com/office/powerpoint/2010/main" val="201907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4933</TotalTime>
  <Words>474</Words>
  <Application>Microsoft Office PowerPoint</Application>
  <PresentationFormat>On-screen Show (4:3)</PresentationFormat>
  <Paragraphs>67</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Supplementary figures</vt:lpstr>
      <vt:lpstr>PowerPoint Presentation</vt:lpstr>
      <vt:lpstr>PowerPoint Presentation</vt:lpstr>
      <vt:lpstr>PowerPoint Presentation</vt:lpstr>
      <vt:lpstr>PowerPoint Presentation</vt:lpstr>
      <vt:lpstr>PowerPoint Presentation</vt:lpstr>
    </vt:vector>
  </TitlesOfParts>
  <Company>GRL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Aigrain</dc:creator>
  <cp:lastModifiedBy>Abella, Jerard Dave</cp:lastModifiedBy>
  <cp:revision>70</cp:revision>
  <cp:lastPrinted>2016-04-28T08:51:25Z</cp:lastPrinted>
  <dcterms:created xsi:type="dcterms:W3CDTF">2015-08-11T12:55:34Z</dcterms:created>
  <dcterms:modified xsi:type="dcterms:W3CDTF">2016-05-22T23:54:15Z</dcterms:modified>
</cp:coreProperties>
</file>