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906000" cy="6858000" type="A4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3" d="100"/>
          <a:sy n="123" d="100"/>
        </p:scale>
        <p:origin x="882" y="10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30B601-D5F9-4F10-BD53-DCD9CCE8B568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81075" y="1241425"/>
            <a:ext cx="48355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CA3FA-E6CE-4157-847E-C2DD50284EC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68325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CA3FA-E6CE-4157-847E-C2DD50284ECE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1993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de-DE" smtClean="0"/>
              <a:t>Titel durch Klicken hinzufügen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t>16.06.2016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>
            <a:spLocks noChangeAspect="1" noChangeArrowheads="1" noTextEdit="1"/>
          </p:cNvSpPr>
          <p:nvPr/>
        </p:nvSpPr>
        <p:spPr bwMode="auto">
          <a:xfrm>
            <a:off x="-523350" y="-696342"/>
            <a:ext cx="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5" name="Textfeld 134"/>
          <p:cNvSpPr txBox="1"/>
          <p:nvPr/>
        </p:nvSpPr>
        <p:spPr>
          <a:xfrm>
            <a:off x="1073947" y="5201926"/>
            <a:ext cx="84875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Fig. S1. The </a:t>
            </a:r>
            <a:r>
              <a:rPr lang="en-US" sz="1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Leotiomycetes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class of Ascomycetes.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The concatenated nucleotide sequences of 18S rDNA, 28S rDNA, ITS region, elongation factor EF1-</a:t>
            </a:r>
            <a:r>
              <a:rPr lang="en-US" sz="1200" dirty="0" smtClean="0">
                <a:latin typeface="Symbol" panose="05050102010706020507" pitchFamily="18" charset="2"/>
                <a:cs typeface="Arial" panose="020B0604020202020204" pitchFamily="34" charset="0"/>
              </a:rPr>
              <a:t>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and RNA polymerase II subunits RPB1 and RPB2 from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Rhynchosporium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smtClean="0">
                <a:latin typeface="Arial" panose="020B0604020202020204" pitchFamily="34" charset="0"/>
                <a:cs typeface="Arial" panose="020B0604020202020204" pitchFamily="34" charset="0"/>
              </a:rPr>
              <a:t>and twelve </a:t>
            </a:r>
            <a:r>
              <a:rPr lang="en-US" sz="1200" i="1" smtClean="0">
                <a:latin typeface="Arial" panose="020B0604020202020204" pitchFamily="34" charset="0"/>
                <a:cs typeface="Arial" panose="020B0604020202020204" pitchFamily="34" charset="0"/>
              </a:rPr>
              <a:t>Leotiomycetes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species were used to construct the phylogenetic tree. An enlargement of the 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Rhynchosporium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subtree is shown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in Fig. 1.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Most of the species live a saprobic lifestyle (S). Three are plant pathogens (P) causing brown rot blossom blight disease on stone fruit and occasionally on pome fruit trees (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laxa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), grey mold disease on many plant species (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fuckeliana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 and the </a:t>
            </a: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Phacidiopycnis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post-harvest fruit rot of pear (</a:t>
            </a:r>
            <a:r>
              <a:rPr lang="en-US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P. </a:t>
            </a:r>
            <a:r>
              <a:rPr lang="en-US" sz="1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pyri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), respectively. Numerals on the nodes represent the percentages from 500 bootstraps. Scale: number of substitutions per nucleotide.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0" name="Gruppieren 69"/>
          <p:cNvGrpSpPr/>
          <p:nvPr/>
        </p:nvGrpSpPr>
        <p:grpSpPr>
          <a:xfrm>
            <a:off x="1179078" y="713259"/>
            <a:ext cx="8014971" cy="4518876"/>
            <a:chOff x="1179078" y="713259"/>
            <a:chExt cx="8014971" cy="4518876"/>
          </a:xfrm>
        </p:grpSpPr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38923" y="713259"/>
              <a:ext cx="195245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Rhynchosporium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commune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032619" y="804312"/>
              <a:ext cx="2101" cy="126071"/>
            </a:xfrm>
            <a:custGeom>
              <a:avLst/>
              <a:gdLst>
                <a:gd name="T0" fmla="*/ 0 w 2"/>
                <a:gd name="T1" fmla="*/ 120 h 120"/>
                <a:gd name="T2" fmla="*/ 0 w 2"/>
                <a:gd name="T3" fmla="*/ 0 h 120"/>
                <a:gd name="T4" fmla="*/ 2 w 2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20">
                  <a:moveTo>
                    <a:pt x="0" y="120"/>
                  </a:move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5043125" y="976711"/>
              <a:ext cx="178895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Rhynchosporium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agropyri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5032619" y="938786"/>
              <a:ext cx="6303" cy="126071"/>
            </a:xfrm>
            <a:custGeom>
              <a:avLst/>
              <a:gdLst>
                <a:gd name="T0" fmla="*/ 0 w 6"/>
                <a:gd name="T1" fmla="*/ 0 h 120"/>
                <a:gd name="T2" fmla="*/ 0 w 6"/>
                <a:gd name="T3" fmla="*/ 120 h 120"/>
                <a:gd name="T4" fmla="*/ 6 w 6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20">
                  <a:moveTo>
                    <a:pt x="0" y="0"/>
                  </a:moveTo>
                  <a:lnTo>
                    <a:pt x="0" y="120"/>
                  </a:lnTo>
                  <a:lnTo>
                    <a:pt x="6" y="12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5030517" y="934583"/>
              <a:ext cx="2101" cy="191207"/>
            </a:xfrm>
            <a:custGeom>
              <a:avLst/>
              <a:gdLst>
                <a:gd name="T0" fmla="*/ 0 w 2"/>
                <a:gd name="T1" fmla="*/ 182 h 182"/>
                <a:gd name="T2" fmla="*/ 0 w 2"/>
                <a:gd name="T3" fmla="*/ 0 h 182"/>
                <a:gd name="T4" fmla="*/ 2 w 2"/>
                <a:gd name="T5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82">
                  <a:moveTo>
                    <a:pt x="0" y="182"/>
                  </a:moveTo>
                  <a:lnTo>
                    <a:pt x="0" y="0"/>
                  </a:lnTo>
                  <a:lnTo>
                    <a:pt x="2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5045226" y="1240162"/>
              <a:ext cx="170399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Rhynchosporium secalis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5030517" y="1134195"/>
              <a:ext cx="10506" cy="192257"/>
            </a:xfrm>
            <a:custGeom>
              <a:avLst/>
              <a:gdLst>
                <a:gd name="T0" fmla="*/ 0 w 10"/>
                <a:gd name="T1" fmla="*/ 0 h 183"/>
                <a:gd name="T2" fmla="*/ 0 w 10"/>
                <a:gd name="T3" fmla="*/ 183 h 183"/>
                <a:gd name="T4" fmla="*/ 10 w 10"/>
                <a:gd name="T5" fmla="*/ 183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83">
                  <a:moveTo>
                    <a:pt x="0" y="0"/>
                  </a:moveTo>
                  <a:lnTo>
                    <a:pt x="0" y="183"/>
                  </a:lnTo>
                  <a:lnTo>
                    <a:pt x="10" y="183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4896043" y="1129992"/>
              <a:ext cx="134475" cy="288911"/>
            </a:xfrm>
            <a:custGeom>
              <a:avLst/>
              <a:gdLst>
                <a:gd name="T0" fmla="*/ 0 w 128"/>
                <a:gd name="T1" fmla="*/ 275 h 275"/>
                <a:gd name="T2" fmla="*/ 0 w 128"/>
                <a:gd name="T3" fmla="*/ 0 h 275"/>
                <a:gd name="T4" fmla="*/ 128 w 128"/>
                <a:gd name="T5" fmla="*/ 0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275">
                  <a:moveTo>
                    <a:pt x="0" y="275"/>
                  </a:moveTo>
                  <a:lnTo>
                    <a:pt x="0" y="0"/>
                  </a:lnTo>
                  <a:lnTo>
                    <a:pt x="128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5041024" y="1495944"/>
              <a:ext cx="209672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Rhynchosporium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orthosporum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auto">
            <a:xfrm>
              <a:off x="5020012" y="1586997"/>
              <a:ext cx="16809" cy="126071"/>
            </a:xfrm>
            <a:custGeom>
              <a:avLst/>
              <a:gdLst>
                <a:gd name="T0" fmla="*/ 0 w 16"/>
                <a:gd name="T1" fmla="*/ 120 h 120"/>
                <a:gd name="T2" fmla="*/ 0 w 16"/>
                <a:gd name="T3" fmla="*/ 0 h 120"/>
                <a:gd name="T4" fmla="*/ 16 w 16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120">
                  <a:moveTo>
                    <a:pt x="0" y="120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7" name="Rectangle 15"/>
            <p:cNvSpPr>
              <a:spLocks noChangeArrowheads="1"/>
            </p:cNvSpPr>
            <p:nvPr/>
          </p:nvSpPr>
          <p:spPr bwMode="auto">
            <a:xfrm>
              <a:off x="5066238" y="1756489"/>
              <a:ext cx="145552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Rhynchosporium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lolii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auto">
            <a:xfrm>
              <a:off x="5020012" y="1721472"/>
              <a:ext cx="42023" cy="126071"/>
            </a:xfrm>
            <a:custGeom>
              <a:avLst/>
              <a:gdLst>
                <a:gd name="T0" fmla="*/ 0 w 40"/>
                <a:gd name="T1" fmla="*/ 0 h 120"/>
                <a:gd name="T2" fmla="*/ 0 w 40"/>
                <a:gd name="T3" fmla="*/ 120 h 120"/>
                <a:gd name="T4" fmla="*/ 40 w 40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120">
                  <a:moveTo>
                    <a:pt x="0" y="0"/>
                  </a:moveTo>
                  <a:lnTo>
                    <a:pt x="0" y="120"/>
                  </a:lnTo>
                  <a:lnTo>
                    <a:pt x="40" y="12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auto">
            <a:xfrm>
              <a:off x="4896043" y="1427307"/>
              <a:ext cx="123969" cy="289961"/>
            </a:xfrm>
            <a:custGeom>
              <a:avLst/>
              <a:gdLst>
                <a:gd name="T0" fmla="*/ 0 w 118"/>
                <a:gd name="T1" fmla="*/ 0 h 276"/>
                <a:gd name="T2" fmla="*/ 0 w 118"/>
                <a:gd name="T3" fmla="*/ 276 h 276"/>
                <a:gd name="T4" fmla="*/ 118 w 118"/>
                <a:gd name="T5" fmla="*/ 276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276">
                  <a:moveTo>
                    <a:pt x="0" y="0"/>
                  </a:moveTo>
                  <a:lnTo>
                    <a:pt x="0" y="276"/>
                  </a:lnTo>
                  <a:lnTo>
                    <a:pt x="118" y="276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auto">
            <a:xfrm>
              <a:off x="4534642" y="1423105"/>
              <a:ext cx="361401" cy="338288"/>
            </a:xfrm>
            <a:custGeom>
              <a:avLst/>
              <a:gdLst>
                <a:gd name="T0" fmla="*/ 0 w 344"/>
                <a:gd name="T1" fmla="*/ 322 h 322"/>
                <a:gd name="T2" fmla="*/ 0 w 344"/>
                <a:gd name="T3" fmla="*/ 0 h 322"/>
                <a:gd name="T4" fmla="*/ 344 w 344"/>
                <a:gd name="T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4" h="322">
                  <a:moveTo>
                    <a:pt x="0" y="322"/>
                  </a:moveTo>
                  <a:lnTo>
                    <a:pt x="0" y="0"/>
                  </a:lnTo>
                  <a:lnTo>
                    <a:pt x="344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1" name="Rectangle 19"/>
            <p:cNvSpPr>
              <a:spLocks noChangeArrowheads="1"/>
            </p:cNvSpPr>
            <p:nvPr/>
          </p:nvSpPr>
          <p:spPr bwMode="auto">
            <a:xfrm>
              <a:off x="5087249" y="2012271"/>
              <a:ext cx="292548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Mollisia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cinerea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Dermataceae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 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auto">
            <a:xfrm>
              <a:off x="4534642" y="1769798"/>
              <a:ext cx="548405" cy="338288"/>
            </a:xfrm>
            <a:custGeom>
              <a:avLst/>
              <a:gdLst>
                <a:gd name="T0" fmla="*/ 0 w 522"/>
                <a:gd name="T1" fmla="*/ 0 h 322"/>
                <a:gd name="T2" fmla="*/ 0 w 522"/>
                <a:gd name="T3" fmla="*/ 322 h 322"/>
                <a:gd name="T4" fmla="*/ 522 w 522"/>
                <a:gd name="T5" fmla="*/ 322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2" h="322">
                  <a:moveTo>
                    <a:pt x="0" y="0"/>
                  </a:moveTo>
                  <a:lnTo>
                    <a:pt x="0" y="322"/>
                  </a:lnTo>
                  <a:lnTo>
                    <a:pt x="522" y="322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3" name="Freeform 21"/>
            <p:cNvSpPr>
              <a:spLocks/>
            </p:cNvSpPr>
            <p:nvPr/>
          </p:nvSpPr>
          <p:spPr bwMode="auto">
            <a:xfrm>
              <a:off x="4403320" y="1765595"/>
              <a:ext cx="131323" cy="361401"/>
            </a:xfrm>
            <a:custGeom>
              <a:avLst/>
              <a:gdLst>
                <a:gd name="T0" fmla="*/ 0 w 125"/>
                <a:gd name="T1" fmla="*/ 344 h 344"/>
                <a:gd name="T2" fmla="*/ 0 w 125"/>
                <a:gd name="T3" fmla="*/ 0 h 344"/>
                <a:gd name="T4" fmla="*/ 125 w 125"/>
                <a:gd name="T5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5" h="344">
                  <a:moveTo>
                    <a:pt x="0" y="344"/>
                  </a:moveTo>
                  <a:lnTo>
                    <a:pt x="0" y="0"/>
                  </a:lnTo>
                  <a:lnTo>
                    <a:pt x="125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4" name="Rectangle 22"/>
            <p:cNvSpPr>
              <a:spLocks noChangeArrowheads="1"/>
            </p:cNvSpPr>
            <p:nvPr/>
          </p:nvSpPr>
          <p:spPr bwMode="auto">
            <a:xfrm>
              <a:off x="5356199" y="2277578"/>
              <a:ext cx="298318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Cudoniella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clavus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Dermataceae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Freeform 23"/>
            <p:cNvSpPr>
              <a:spLocks/>
            </p:cNvSpPr>
            <p:nvPr/>
          </p:nvSpPr>
          <p:spPr bwMode="auto">
            <a:xfrm>
              <a:off x="4549351" y="2368631"/>
              <a:ext cx="802646" cy="127121"/>
            </a:xfrm>
            <a:custGeom>
              <a:avLst/>
              <a:gdLst>
                <a:gd name="T0" fmla="*/ 0 w 764"/>
                <a:gd name="T1" fmla="*/ 121 h 121"/>
                <a:gd name="T2" fmla="*/ 0 w 764"/>
                <a:gd name="T3" fmla="*/ 0 h 121"/>
                <a:gd name="T4" fmla="*/ 764 w 764"/>
                <a:gd name="T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4" h="121">
                  <a:moveTo>
                    <a:pt x="0" y="121"/>
                  </a:moveTo>
                  <a:lnTo>
                    <a:pt x="0" y="0"/>
                  </a:lnTo>
                  <a:lnTo>
                    <a:pt x="764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6" name="Rectangle 24"/>
            <p:cNvSpPr>
              <a:spLocks noChangeArrowheads="1"/>
            </p:cNvSpPr>
            <p:nvPr/>
          </p:nvSpPr>
          <p:spPr bwMode="auto">
            <a:xfrm>
              <a:off x="5007404" y="2539173"/>
              <a:ext cx="330218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Lachnum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virgineum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</a:t>
              </a:r>
              <a:r>
                <a:rPr kumimoji="0" lang="de-DE" altLang="de-DE" sz="1000" b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Hyaloscyphaceae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4549351" y="2504156"/>
              <a:ext cx="453852" cy="126071"/>
            </a:xfrm>
            <a:custGeom>
              <a:avLst/>
              <a:gdLst>
                <a:gd name="T0" fmla="*/ 0 w 432"/>
                <a:gd name="T1" fmla="*/ 0 h 120"/>
                <a:gd name="T2" fmla="*/ 0 w 432"/>
                <a:gd name="T3" fmla="*/ 120 h 120"/>
                <a:gd name="T4" fmla="*/ 432 w 432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" h="120">
                  <a:moveTo>
                    <a:pt x="0" y="0"/>
                  </a:moveTo>
                  <a:lnTo>
                    <a:pt x="0" y="120"/>
                  </a:lnTo>
                  <a:lnTo>
                    <a:pt x="432" y="12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4403320" y="2135401"/>
              <a:ext cx="146031" cy="364553"/>
            </a:xfrm>
            <a:custGeom>
              <a:avLst/>
              <a:gdLst>
                <a:gd name="T0" fmla="*/ 0 w 139"/>
                <a:gd name="T1" fmla="*/ 0 h 347"/>
                <a:gd name="T2" fmla="*/ 0 w 139"/>
                <a:gd name="T3" fmla="*/ 347 h 347"/>
                <a:gd name="T4" fmla="*/ 139 w 139"/>
                <a:gd name="T5" fmla="*/ 347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9" h="347">
                  <a:moveTo>
                    <a:pt x="0" y="0"/>
                  </a:moveTo>
                  <a:lnTo>
                    <a:pt x="0" y="347"/>
                  </a:lnTo>
                  <a:lnTo>
                    <a:pt x="139" y="347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29" name="Freeform 27"/>
            <p:cNvSpPr>
              <a:spLocks/>
            </p:cNvSpPr>
            <p:nvPr/>
          </p:nvSpPr>
          <p:spPr bwMode="auto">
            <a:xfrm>
              <a:off x="4354992" y="2131199"/>
              <a:ext cx="48327" cy="440195"/>
            </a:xfrm>
            <a:custGeom>
              <a:avLst/>
              <a:gdLst>
                <a:gd name="T0" fmla="*/ 0 w 46"/>
                <a:gd name="T1" fmla="*/ 419 h 419"/>
                <a:gd name="T2" fmla="*/ 0 w 46"/>
                <a:gd name="T3" fmla="*/ 0 h 419"/>
                <a:gd name="T4" fmla="*/ 46 w 46"/>
                <a:gd name="T5" fmla="*/ 0 h 4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419">
                  <a:moveTo>
                    <a:pt x="0" y="419"/>
                  </a:moveTo>
                  <a:lnTo>
                    <a:pt x="0" y="0"/>
                  </a:lnTo>
                  <a:lnTo>
                    <a:pt x="46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30" name="Rectangle 28"/>
            <p:cNvSpPr>
              <a:spLocks noChangeArrowheads="1"/>
            </p:cNvSpPr>
            <p:nvPr/>
          </p:nvSpPr>
          <p:spPr bwMode="auto">
            <a:xfrm>
              <a:off x="5265849" y="2799718"/>
              <a:ext cx="336149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Chlorociboria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aeruginosa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Heloci</a:t>
              </a:r>
              <a:r>
                <a:rPr kumimoji="0" lang="de-DE" altLang="de-DE" sz="1000" b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Freeform 29"/>
            <p:cNvSpPr>
              <a:spLocks/>
            </p:cNvSpPr>
            <p:nvPr/>
          </p:nvSpPr>
          <p:spPr bwMode="auto">
            <a:xfrm>
              <a:off x="4489468" y="2890771"/>
              <a:ext cx="772179" cy="126071"/>
            </a:xfrm>
            <a:custGeom>
              <a:avLst/>
              <a:gdLst>
                <a:gd name="T0" fmla="*/ 0 w 735"/>
                <a:gd name="T1" fmla="*/ 120 h 120"/>
                <a:gd name="T2" fmla="*/ 0 w 735"/>
                <a:gd name="T3" fmla="*/ 0 h 120"/>
                <a:gd name="T4" fmla="*/ 735 w 735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35" h="120">
                  <a:moveTo>
                    <a:pt x="0" y="120"/>
                  </a:moveTo>
                  <a:lnTo>
                    <a:pt x="0" y="0"/>
                  </a:lnTo>
                  <a:lnTo>
                    <a:pt x="735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4" name="Rectangle 30"/>
            <p:cNvSpPr>
              <a:spLocks noChangeArrowheads="1"/>
            </p:cNvSpPr>
            <p:nvPr/>
          </p:nvSpPr>
          <p:spPr bwMode="auto">
            <a:xfrm>
              <a:off x="4769973" y="3065026"/>
              <a:ext cx="281487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Dermea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acerina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Dermataceae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5" name="Freeform 31"/>
            <p:cNvSpPr>
              <a:spLocks/>
            </p:cNvSpPr>
            <p:nvPr/>
          </p:nvSpPr>
          <p:spPr bwMode="auto">
            <a:xfrm>
              <a:off x="4489468" y="3025245"/>
              <a:ext cx="276304" cy="126071"/>
            </a:xfrm>
            <a:custGeom>
              <a:avLst/>
              <a:gdLst>
                <a:gd name="T0" fmla="*/ 0 w 263"/>
                <a:gd name="T1" fmla="*/ 0 h 120"/>
                <a:gd name="T2" fmla="*/ 0 w 263"/>
                <a:gd name="T3" fmla="*/ 120 h 120"/>
                <a:gd name="T4" fmla="*/ 263 w 263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3" h="120">
                  <a:moveTo>
                    <a:pt x="0" y="0"/>
                  </a:moveTo>
                  <a:lnTo>
                    <a:pt x="0" y="120"/>
                  </a:lnTo>
                  <a:lnTo>
                    <a:pt x="263" y="12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7" name="Freeform 32"/>
            <p:cNvSpPr>
              <a:spLocks/>
            </p:cNvSpPr>
            <p:nvPr/>
          </p:nvSpPr>
          <p:spPr bwMode="auto">
            <a:xfrm>
              <a:off x="4354992" y="2579798"/>
              <a:ext cx="134475" cy="441245"/>
            </a:xfrm>
            <a:custGeom>
              <a:avLst/>
              <a:gdLst>
                <a:gd name="T0" fmla="*/ 0 w 128"/>
                <a:gd name="T1" fmla="*/ 0 h 420"/>
                <a:gd name="T2" fmla="*/ 0 w 128"/>
                <a:gd name="T3" fmla="*/ 420 h 420"/>
                <a:gd name="T4" fmla="*/ 128 w 128"/>
                <a:gd name="T5" fmla="*/ 42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420">
                  <a:moveTo>
                    <a:pt x="0" y="0"/>
                  </a:moveTo>
                  <a:lnTo>
                    <a:pt x="0" y="420"/>
                  </a:lnTo>
                  <a:lnTo>
                    <a:pt x="128" y="42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8" name="Freeform 33"/>
            <p:cNvSpPr>
              <a:spLocks/>
            </p:cNvSpPr>
            <p:nvPr/>
          </p:nvSpPr>
          <p:spPr bwMode="auto">
            <a:xfrm>
              <a:off x="4319273" y="2575596"/>
              <a:ext cx="35720" cy="479066"/>
            </a:xfrm>
            <a:custGeom>
              <a:avLst/>
              <a:gdLst>
                <a:gd name="T0" fmla="*/ 0 w 34"/>
                <a:gd name="T1" fmla="*/ 456 h 456"/>
                <a:gd name="T2" fmla="*/ 0 w 34"/>
                <a:gd name="T3" fmla="*/ 0 h 456"/>
                <a:gd name="T4" fmla="*/ 34 w 34"/>
                <a:gd name="T5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4" h="456">
                  <a:moveTo>
                    <a:pt x="0" y="456"/>
                  </a:moveTo>
                  <a:lnTo>
                    <a:pt x="0" y="0"/>
                  </a:lnTo>
                  <a:lnTo>
                    <a:pt x="34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29" name="Rectangle 34"/>
            <p:cNvSpPr>
              <a:spLocks noChangeArrowheads="1"/>
            </p:cNvSpPr>
            <p:nvPr/>
          </p:nvSpPr>
          <p:spPr bwMode="auto">
            <a:xfrm>
              <a:off x="5171296" y="3325571"/>
              <a:ext cx="277960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Monilinia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laxa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(P)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Sclerotinaceae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0" name="Freeform 35"/>
            <p:cNvSpPr>
              <a:spLocks/>
            </p:cNvSpPr>
            <p:nvPr/>
          </p:nvSpPr>
          <p:spPr bwMode="auto">
            <a:xfrm>
              <a:off x="5032619" y="3411860"/>
              <a:ext cx="134475" cy="126071"/>
            </a:xfrm>
            <a:custGeom>
              <a:avLst/>
              <a:gdLst>
                <a:gd name="T0" fmla="*/ 0 w 128"/>
                <a:gd name="T1" fmla="*/ 120 h 120"/>
                <a:gd name="T2" fmla="*/ 0 w 128"/>
                <a:gd name="T3" fmla="*/ 0 h 120"/>
                <a:gd name="T4" fmla="*/ 128 w 128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8" h="120">
                  <a:moveTo>
                    <a:pt x="0" y="120"/>
                  </a:moveTo>
                  <a:lnTo>
                    <a:pt x="0" y="0"/>
                  </a:lnTo>
                  <a:lnTo>
                    <a:pt x="128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1" name="Rectangle 36"/>
            <p:cNvSpPr>
              <a:spLocks noChangeArrowheads="1"/>
            </p:cNvSpPr>
            <p:nvPr/>
          </p:nvSpPr>
          <p:spPr bwMode="auto">
            <a:xfrm>
              <a:off x="5215421" y="3582403"/>
              <a:ext cx="331020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Botryotinia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fuckeliana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(P)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Sclerotinaceae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2" name="Freeform 37"/>
            <p:cNvSpPr>
              <a:spLocks/>
            </p:cNvSpPr>
            <p:nvPr/>
          </p:nvSpPr>
          <p:spPr bwMode="auto">
            <a:xfrm>
              <a:off x="5032619" y="3546335"/>
              <a:ext cx="178599" cy="126071"/>
            </a:xfrm>
            <a:custGeom>
              <a:avLst/>
              <a:gdLst>
                <a:gd name="T0" fmla="*/ 0 w 170"/>
                <a:gd name="T1" fmla="*/ 0 h 120"/>
                <a:gd name="T2" fmla="*/ 0 w 170"/>
                <a:gd name="T3" fmla="*/ 120 h 120"/>
                <a:gd name="T4" fmla="*/ 170 w 170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0" h="120">
                  <a:moveTo>
                    <a:pt x="0" y="0"/>
                  </a:moveTo>
                  <a:lnTo>
                    <a:pt x="0" y="120"/>
                  </a:lnTo>
                  <a:lnTo>
                    <a:pt x="170" y="12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3" name="Freeform 38"/>
            <p:cNvSpPr>
              <a:spLocks/>
            </p:cNvSpPr>
            <p:nvPr/>
          </p:nvSpPr>
          <p:spPr bwMode="auto">
            <a:xfrm>
              <a:off x="4319273" y="3063066"/>
              <a:ext cx="713346" cy="479066"/>
            </a:xfrm>
            <a:custGeom>
              <a:avLst/>
              <a:gdLst>
                <a:gd name="T0" fmla="*/ 0 w 679"/>
                <a:gd name="T1" fmla="*/ 0 h 456"/>
                <a:gd name="T2" fmla="*/ 0 w 679"/>
                <a:gd name="T3" fmla="*/ 456 h 456"/>
                <a:gd name="T4" fmla="*/ 679 w 679"/>
                <a:gd name="T5" fmla="*/ 456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79" h="456">
                  <a:moveTo>
                    <a:pt x="0" y="0"/>
                  </a:moveTo>
                  <a:lnTo>
                    <a:pt x="0" y="456"/>
                  </a:lnTo>
                  <a:lnTo>
                    <a:pt x="679" y="456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4" name="Freeform 39"/>
            <p:cNvSpPr>
              <a:spLocks/>
            </p:cNvSpPr>
            <p:nvPr/>
          </p:nvSpPr>
          <p:spPr bwMode="auto">
            <a:xfrm>
              <a:off x="4159585" y="3058864"/>
              <a:ext cx="159689" cy="432841"/>
            </a:xfrm>
            <a:custGeom>
              <a:avLst/>
              <a:gdLst>
                <a:gd name="T0" fmla="*/ 0 w 152"/>
                <a:gd name="T1" fmla="*/ 412 h 412"/>
                <a:gd name="T2" fmla="*/ 0 w 152"/>
                <a:gd name="T3" fmla="*/ 0 h 412"/>
                <a:gd name="T4" fmla="*/ 152 w 152"/>
                <a:gd name="T5" fmla="*/ 0 h 4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412">
                  <a:moveTo>
                    <a:pt x="0" y="412"/>
                  </a:moveTo>
                  <a:lnTo>
                    <a:pt x="0" y="0"/>
                  </a:lnTo>
                  <a:lnTo>
                    <a:pt x="152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5" name="Rectangle 40"/>
            <p:cNvSpPr>
              <a:spLocks noChangeArrowheads="1"/>
            </p:cNvSpPr>
            <p:nvPr/>
          </p:nvSpPr>
          <p:spPr bwMode="auto">
            <a:xfrm>
              <a:off x="4556705" y="3845752"/>
              <a:ext cx="360355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Potebniamyces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pyri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(P)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Rhytismatales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Cryptomycetaceae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6" name="Freeform 41"/>
            <p:cNvSpPr>
              <a:spLocks/>
            </p:cNvSpPr>
            <p:nvPr/>
          </p:nvSpPr>
          <p:spPr bwMode="auto">
            <a:xfrm>
              <a:off x="4159585" y="3500109"/>
              <a:ext cx="391868" cy="433891"/>
            </a:xfrm>
            <a:custGeom>
              <a:avLst/>
              <a:gdLst>
                <a:gd name="T0" fmla="*/ 0 w 373"/>
                <a:gd name="T1" fmla="*/ 0 h 413"/>
                <a:gd name="T2" fmla="*/ 0 w 373"/>
                <a:gd name="T3" fmla="*/ 413 h 413"/>
                <a:gd name="T4" fmla="*/ 373 w 373"/>
                <a:gd name="T5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3" h="413">
                  <a:moveTo>
                    <a:pt x="0" y="0"/>
                  </a:moveTo>
                  <a:lnTo>
                    <a:pt x="0" y="413"/>
                  </a:lnTo>
                  <a:lnTo>
                    <a:pt x="373" y="413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7" name="Freeform 42"/>
            <p:cNvSpPr>
              <a:spLocks/>
            </p:cNvSpPr>
            <p:nvPr/>
          </p:nvSpPr>
          <p:spPr bwMode="auto">
            <a:xfrm>
              <a:off x="4098650" y="3495907"/>
              <a:ext cx="60934" cy="345642"/>
            </a:xfrm>
            <a:custGeom>
              <a:avLst/>
              <a:gdLst>
                <a:gd name="T0" fmla="*/ 0 w 58"/>
                <a:gd name="T1" fmla="*/ 329 h 329"/>
                <a:gd name="T2" fmla="*/ 0 w 58"/>
                <a:gd name="T3" fmla="*/ 0 h 329"/>
                <a:gd name="T4" fmla="*/ 58 w 58"/>
                <a:gd name="T5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329">
                  <a:moveTo>
                    <a:pt x="0" y="329"/>
                  </a:moveTo>
                  <a:lnTo>
                    <a:pt x="0" y="0"/>
                  </a:lnTo>
                  <a:lnTo>
                    <a:pt x="58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38" name="Rectangle 43"/>
            <p:cNvSpPr>
              <a:spLocks noChangeArrowheads="1"/>
            </p:cNvSpPr>
            <p:nvPr/>
          </p:nvSpPr>
          <p:spPr bwMode="auto">
            <a:xfrm>
              <a:off x="5278456" y="4108256"/>
              <a:ext cx="366927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Coccomyces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dentatus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Rhytismatales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Rhytismataceae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9" name="Freeform 44"/>
            <p:cNvSpPr>
              <a:spLocks/>
            </p:cNvSpPr>
            <p:nvPr/>
          </p:nvSpPr>
          <p:spPr bwMode="auto">
            <a:xfrm>
              <a:off x="4098650" y="3849954"/>
              <a:ext cx="1175603" cy="344591"/>
            </a:xfrm>
            <a:custGeom>
              <a:avLst/>
              <a:gdLst>
                <a:gd name="T0" fmla="*/ 0 w 1119"/>
                <a:gd name="T1" fmla="*/ 0 h 328"/>
                <a:gd name="T2" fmla="*/ 0 w 1119"/>
                <a:gd name="T3" fmla="*/ 328 h 328"/>
                <a:gd name="T4" fmla="*/ 1119 w 1119"/>
                <a:gd name="T5" fmla="*/ 328 h 3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19" h="328">
                  <a:moveTo>
                    <a:pt x="0" y="0"/>
                  </a:moveTo>
                  <a:lnTo>
                    <a:pt x="0" y="328"/>
                  </a:lnTo>
                  <a:lnTo>
                    <a:pt x="1119" y="328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0" name="Freeform 45"/>
            <p:cNvSpPr>
              <a:spLocks/>
            </p:cNvSpPr>
            <p:nvPr/>
          </p:nvSpPr>
          <p:spPr bwMode="auto">
            <a:xfrm>
              <a:off x="4023008" y="3845752"/>
              <a:ext cx="75643" cy="365603"/>
            </a:xfrm>
            <a:custGeom>
              <a:avLst/>
              <a:gdLst>
                <a:gd name="T0" fmla="*/ 0 w 72"/>
                <a:gd name="T1" fmla="*/ 348 h 348"/>
                <a:gd name="T2" fmla="*/ 0 w 72"/>
                <a:gd name="T3" fmla="*/ 0 h 348"/>
                <a:gd name="T4" fmla="*/ 72 w 72"/>
                <a:gd name="T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2" h="348">
                  <a:moveTo>
                    <a:pt x="0" y="348"/>
                  </a:moveTo>
                  <a:lnTo>
                    <a:pt x="0" y="0"/>
                  </a:lnTo>
                  <a:lnTo>
                    <a:pt x="72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1" name="Rectangle 46"/>
            <p:cNvSpPr>
              <a:spLocks noChangeArrowheads="1"/>
            </p:cNvSpPr>
            <p:nvPr/>
          </p:nvSpPr>
          <p:spPr bwMode="auto">
            <a:xfrm>
              <a:off x="5594682" y="4364037"/>
              <a:ext cx="329256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Geoglossum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nigritum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Geoglossaceae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2" name="Freeform 47"/>
            <p:cNvSpPr>
              <a:spLocks/>
            </p:cNvSpPr>
            <p:nvPr/>
          </p:nvSpPr>
          <p:spPr bwMode="auto">
            <a:xfrm>
              <a:off x="5143981" y="4455090"/>
              <a:ext cx="446498" cy="126071"/>
            </a:xfrm>
            <a:custGeom>
              <a:avLst/>
              <a:gdLst>
                <a:gd name="T0" fmla="*/ 0 w 425"/>
                <a:gd name="T1" fmla="*/ 120 h 120"/>
                <a:gd name="T2" fmla="*/ 0 w 425"/>
                <a:gd name="T3" fmla="*/ 0 h 120"/>
                <a:gd name="T4" fmla="*/ 425 w 425"/>
                <a:gd name="T5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5" h="120">
                  <a:moveTo>
                    <a:pt x="0" y="120"/>
                  </a:moveTo>
                  <a:lnTo>
                    <a:pt x="0" y="0"/>
                  </a:lnTo>
                  <a:lnTo>
                    <a:pt x="425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3" name="Rectangle 48"/>
            <p:cNvSpPr>
              <a:spLocks noChangeArrowheads="1"/>
            </p:cNvSpPr>
            <p:nvPr/>
          </p:nvSpPr>
          <p:spPr bwMode="auto">
            <a:xfrm>
              <a:off x="5733358" y="4624582"/>
              <a:ext cx="346069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Trichoglossum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hirsutum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Geoglossaceae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4" name="Freeform 49"/>
            <p:cNvSpPr>
              <a:spLocks/>
            </p:cNvSpPr>
            <p:nvPr/>
          </p:nvSpPr>
          <p:spPr bwMode="auto">
            <a:xfrm>
              <a:off x="5143981" y="4589565"/>
              <a:ext cx="585175" cy="126071"/>
            </a:xfrm>
            <a:custGeom>
              <a:avLst/>
              <a:gdLst>
                <a:gd name="T0" fmla="*/ 0 w 557"/>
                <a:gd name="T1" fmla="*/ 0 h 120"/>
                <a:gd name="T2" fmla="*/ 0 w 557"/>
                <a:gd name="T3" fmla="*/ 120 h 120"/>
                <a:gd name="T4" fmla="*/ 557 w 557"/>
                <a:gd name="T5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7" h="120">
                  <a:moveTo>
                    <a:pt x="0" y="0"/>
                  </a:moveTo>
                  <a:lnTo>
                    <a:pt x="0" y="120"/>
                  </a:lnTo>
                  <a:lnTo>
                    <a:pt x="557" y="12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5" name="Freeform 50"/>
            <p:cNvSpPr>
              <a:spLocks/>
            </p:cNvSpPr>
            <p:nvPr/>
          </p:nvSpPr>
          <p:spPr bwMode="auto">
            <a:xfrm>
              <a:off x="4023008" y="4219759"/>
              <a:ext cx="1120973" cy="365603"/>
            </a:xfrm>
            <a:custGeom>
              <a:avLst/>
              <a:gdLst>
                <a:gd name="T0" fmla="*/ 0 w 1067"/>
                <a:gd name="T1" fmla="*/ 0 h 348"/>
                <a:gd name="T2" fmla="*/ 0 w 1067"/>
                <a:gd name="T3" fmla="*/ 348 h 348"/>
                <a:gd name="T4" fmla="*/ 1067 w 1067"/>
                <a:gd name="T5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67" h="348">
                  <a:moveTo>
                    <a:pt x="0" y="0"/>
                  </a:moveTo>
                  <a:lnTo>
                    <a:pt x="0" y="348"/>
                  </a:lnTo>
                  <a:lnTo>
                    <a:pt x="1067" y="348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6" name="Freeform 51"/>
            <p:cNvSpPr>
              <a:spLocks/>
            </p:cNvSpPr>
            <p:nvPr/>
          </p:nvSpPr>
          <p:spPr bwMode="auto">
            <a:xfrm>
              <a:off x="1179078" y="4215557"/>
              <a:ext cx="2843930" cy="376109"/>
            </a:xfrm>
            <a:custGeom>
              <a:avLst/>
              <a:gdLst>
                <a:gd name="T0" fmla="*/ 0 w 2707"/>
                <a:gd name="T1" fmla="*/ 358 h 358"/>
                <a:gd name="T2" fmla="*/ 0 w 2707"/>
                <a:gd name="T3" fmla="*/ 0 h 358"/>
                <a:gd name="T4" fmla="*/ 2707 w 2707"/>
                <a:gd name="T5" fmla="*/ 0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07" h="358">
                  <a:moveTo>
                    <a:pt x="0" y="358"/>
                  </a:moveTo>
                  <a:lnTo>
                    <a:pt x="0" y="0"/>
                  </a:lnTo>
                  <a:lnTo>
                    <a:pt x="2707" y="0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7" name="Rectangle 52"/>
            <p:cNvSpPr>
              <a:spLocks noChangeArrowheads="1"/>
            </p:cNvSpPr>
            <p:nvPr/>
          </p:nvSpPr>
          <p:spPr bwMode="auto">
            <a:xfrm>
              <a:off x="5735460" y="4881624"/>
              <a:ext cx="2542363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Leotia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lubrica</a:t>
              </a:r>
              <a:r>
                <a:rPr kumimoji="0" lang="de-DE" altLang="de-DE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2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(S)</a:t>
              </a:r>
              <a:r>
                <a:rPr kumimoji="0" lang="de-DE" altLang="de-DE" sz="1000" b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Helotiales</a:t>
              </a:r>
              <a:r>
                <a:rPr kumimoji="0" lang="de-DE" altLang="de-DE" sz="10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, </a:t>
              </a:r>
              <a:r>
                <a:rPr kumimoji="0" lang="de-DE" altLang="de-DE" sz="1000" b="0" i="1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Leotiaceae</a:t>
              </a:r>
              <a:endParaRPr kumimoji="0" lang="de-DE" altLang="de-DE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8" name="Freeform 53"/>
            <p:cNvSpPr>
              <a:spLocks/>
            </p:cNvSpPr>
            <p:nvPr/>
          </p:nvSpPr>
          <p:spPr bwMode="auto">
            <a:xfrm>
              <a:off x="1179078" y="4600071"/>
              <a:ext cx="4552179" cy="377160"/>
            </a:xfrm>
            <a:custGeom>
              <a:avLst/>
              <a:gdLst>
                <a:gd name="T0" fmla="*/ 0 w 4333"/>
                <a:gd name="T1" fmla="*/ 0 h 359"/>
                <a:gd name="T2" fmla="*/ 0 w 4333"/>
                <a:gd name="T3" fmla="*/ 359 h 359"/>
                <a:gd name="T4" fmla="*/ 4333 w 4333"/>
                <a:gd name="T5" fmla="*/ 359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33" h="359">
                  <a:moveTo>
                    <a:pt x="0" y="0"/>
                  </a:moveTo>
                  <a:lnTo>
                    <a:pt x="0" y="359"/>
                  </a:lnTo>
                  <a:lnTo>
                    <a:pt x="4333" y="359"/>
                  </a:lnTo>
                </a:path>
              </a:pathLst>
            </a:custGeom>
            <a:noFill/>
            <a:ln w="12700" cap="sq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1049" name="Rectangle 54"/>
            <p:cNvSpPr>
              <a:spLocks noChangeArrowheads="1"/>
            </p:cNvSpPr>
            <p:nvPr/>
          </p:nvSpPr>
          <p:spPr bwMode="auto">
            <a:xfrm>
              <a:off x="4926858" y="4453131"/>
              <a:ext cx="19236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0" name="Rectangle 55"/>
            <p:cNvSpPr>
              <a:spLocks noChangeArrowheads="1"/>
            </p:cNvSpPr>
            <p:nvPr/>
          </p:nvSpPr>
          <p:spPr bwMode="auto">
            <a:xfrm>
              <a:off x="4825022" y="3409901"/>
              <a:ext cx="19236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4" name="Rectangle 59"/>
            <p:cNvSpPr>
              <a:spLocks noChangeArrowheads="1"/>
            </p:cNvSpPr>
            <p:nvPr/>
          </p:nvSpPr>
          <p:spPr bwMode="auto">
            <a:xfrm>
              <a:off x="4683684" y="1290873"/>
              <a:ext cx="19236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100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5" name="Rectangle 60"/>
            <p:cNvSpPr>
              <a:spLocks noChangeArrowheads="1"/>
            </p:cNvSpPr>
            <p:nvPr/>
          </p:nvSpPr>
          <p:spPr bwMode="auto">
            <a:xfrm>
              <a:off x="4576871" y="2420110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89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6" name="Rectangle 61"/>
            <p:cNvSpPr>
              <a:spLocks noChangeArrowheads="1"/>
            </p:cNvSpPr>
            <p:nvPr/>
          </p:nvSpPr>
          <p:spPr bwMode="auto">
            <a:xfrm>
              <a:off x="4385949" y="1628601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85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7" name="Rectangle 62"/>
            <p:cNvSpPr>
              <a:spLocks noChangeArrowheads="1"/>
            </p:cNvSpPr>
            <p:nvPr/>
          </p:nvSpPr>
          <p:spPr bwMode="auto">
            <a:xfrm>
              <a:off x="3948723" y="3699231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97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8" name="Rectangle 63"/>
            <p:cNvSpPr>
              <a:spLocks noChangeArrowheads="1"/>
            </p:cNvSpPr>
            <p:nvPr/>
          </p:nvSpPr>
          <p:spPr bwMode="auto">
            <a:xfrm>
              <a:off x="4522800" y="2950723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60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59" name="Rectangle 64"/>
            <p:cNvSpPr>
              <a:spLocks noChangeArrowheads="1"/>
            </p:cNvSpPr>
            <p:nvPr/>
          </p:nvSpPr>
          <p:spPr bwMode="auto">
            <a:xfrm>
              <a:off x="4021468" y="3358912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61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60" name="Rectangle 65"/>
            <p:cNvSpPr>
              <a:spLocks noChangeArrowheads="1"/>
            </p:cNvSpPr>
            <p:nvPr/>
          </p:nvSpPr>
          <p:spPr bwMode="auto">
            <a:xfrm>
              <a:off x="4255673" y="1989441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46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61" name="Rectangle 66"/>
            <p:cNvSpPr>
              <a:spLocks noChangeArrowheads="1"/>
            </p:cNvSpPr>
            <p:nvPr/>
          </p:nvSpPr>
          <p:spPr bwMode="auto">
            <a:xfrm>
              <a:off x="4171627" y="2921869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50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sp>
          <p:nvSpPr>
            <p:cNvPr id="1062" name="Rectangle 67"/>
            <p:cNvSpPr>
              <a:spLocks noChangeArrowheads="1"/>
            </p:cNvSpPr>
            <p:nvPr/>
          </p:nvSpPr>
          <p:spPr bwMode="auto">
            <a:xfrm>
              <a:off x="4207346" y="2438598"/>
              <a:ext cx="128240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cs typeface="Arial" panose="020B0604020202020204" pitchFamily="34" charset="0"/>
                </a:rPr>
                <a:t>25</a:t>
              </a:r>
              <a:endParaRPr kumimoji="0" lang="de-DE" altLang="de-DE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anose="020B0604020202020204" pitchFamily="34" charset="0"/>
              </a:endParaRPr>
            </a:p>
          </p:txBody>
        </p:sp>
        <p:grpSp>
          <p:nvGrpSpPr>
            <p:cNvPr id="1070" name="Gruppieren 1069"/>
            <p:cNvGrpSpPr/>
            <p:nvPr/>
          </p:nvGrpSpPr>
          <p:grpSpPr>
            <a:xfrm>
              <a:off x="1717412" y="5041106"/>
              <a:ext cx="834164" cy="191029"/>
              <a:chOff x="1818926" y="5619377"/>
              <a:chExt cx="834164" cy="191029"/>
            </a:xfrm>
          </p:grpSpPr>
          <p:sp>
            <p:nvSpPr>
              <p:cNvPr id="1063" name="Line 68"/>
              <p:cNvSpPr>
                <a:spLocks noChangeShapeType="1"/>
              </p:cNvSpPr>
              <p:nvPr/>
            </p:nvSpPr>
            <p:spPr bwMode="auto">
              <a:xfrm>
                <a:off x="1818926" y="5652996"/>
                <a:ext cx="834163" cy="0"/>
              </a:xfrm>
              <a:prstGeom prst="line">
                <a:avLst/>
              </a:prstGeom>
              <a:noFill/>
              <a:ln w="1270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4" name="Line 69"/>
              <p:cNvSpPr>
                <a:spLocks noChangeShapeType="1"/>
              </p:cNvSpPr>
              <p:nvPr/>
            </p:nvSpPr>
            <p:spPr bwMode="auto">
              <a:xfrm>
                <a:off x="1818926" y="5619377"/>
                <a:ext cx="0" cy="67237"/>
              </a:xfrm>
              <a:prstGeom prst="line">
                <a:avLst/>
              </a:prstGeom>
              <a:noFill/>
              <a:ln w="1270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5" name="Line 70"/>
              <p:cNvSpPr>
                <a:spLocks noChangeShapeType="1"/>
              </p:cNvSpPr>
              <p:nvPr/>
            </p:nvSpPr>
            <p:spPr bwMode="auto">
              <a:xfrm>
                <a:off x="2653090" y="5619377"/>
                <a:ext cx="0" cy="67237"/>
              </a:xfrm>
              <a:prstGeom prst="line">
                <a:avLst/>
              </a:prstGeom>
              <a:noFill/>
              <a:ln w="12700" cap="sq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de-DE"/>
              </a:p>
            </p:txBody>
          </p:sp>
          <p:sp>
            <p:nvSpPr>
              <p:cNvPr id="1066" name="Rectangle 71"/>
              <p:cNvSpPr>
                <a:spLocks noChangeArrowheads="1"/>
              </p:cNvSpPr>
              <p:nvPr/>
            </p:nvSpPr>
            <p:spPr bwMode="auto">
              <a:xfrm>
                <a:off x="2155857" y="5671907"/>
                <a:ext cx="160300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de-DE" altLang="de-DE" sz="9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cs typeface="Arial" panose="020B0604020202020204" pitchFamily="34" charset="0"/>
                  </a:rPr>
                  <a:t>0.1</a:t>
                </a:r>
                <a:endParaRPr kumimoji="0" lang="de-DE" altLang="de-DE" sz="9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2300707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A4-Papier (210x297 mm)</PresentationFormat>
  <Paragraphs>31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Symbol</vt:lpstr>
      <vt:lpstr>Larissa-Design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Daniel</dc:creator>
  <cp:lastModifiedBy>Knogge, Wolfgang</cp:lastModifiedBy>
  <cp:revision>22</cp:revision>
  <cp:lastPrinted>2016-02-10T12:26:16Z</cp:lastPrinted>
  <dcterms:created xsi:type="dcterms:W3CDTF">2014-10-06T14:02:01Z</dcterms:created>
  <dcterms:modified xsi:type="dcterms:W3CDTF">2016-06-16T10:54:40Z</dcterms:modified>
</cp:coreProperties>
</file>