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2" r:id="rId4"/>
    <p:sldId id="263" r:id="rId5"/>
    <p:sldId id="26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FF"/>
    <a:srgbClr val="993366"/>
    <a:srgbClr val="0066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86430" autoAdjust="0"/>
  </p:normalViewPr>
  <p:slideViewPr>
    <p:cSldViewPr showGuides="1">
      <p:cViewPr>
        <p:scale>
          <a:sx n="80" d="100"/>
          <a:sy n="80" d="100"/>
        </p:scale>
        <p:origin x="-1002" y="144"/>
      </p:cViewPr>
      <p:guideLst>
        <p:guide orient="horz" pos="2688"/>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70EF16-4829-4525-A414-72D8681F92A1}"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0EF16-4829-4525-A414-72D8681F92A1}"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0EF16-4829-4525-A414-72D8681F92A1}"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70EF16-4829-4525-A414-72D8681F92A1}"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70EF16-4829-4525-A414-72D8681F92A1}" type="datetimeFigureOut">
              <a:rPr lang="en-US" smtClean="0"/>
              <a:pPr/>
              <a:t>7/25/2017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70EF16-4829-4525-A414-72D8681F92A1}"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70EF16-4829-4525-A414-72D8681F92A1}" type="datetimeFigureOut">
              <a:rPr lang="en-US" smtClean="0"/>
              <a:pPr/>
              <a:t>7/25/2017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70EF16-4829-4525-A414-72D8681F92A1}" type="datetimeFigureOut">
              <a:rPr lang="en-US" smtClean="0"/>
              <a:pPr/>
              <a:t>7/25/2017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0EF16-4829-4525-A414-72D8681F92A1}" type="datetimeFigureOut">
              <a:rPr lang="en-US" smtClean="0"/>
              <a:pPr/>
              <a:t>7/25/2017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70EF16-4829-4525-A414-72D8681F92A1}"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70EF16-4829-4525-A414-72D8681F92A1}" type="datetimeFigureOut">
              <a:rPr lang="en-US" smtClean="0"/>
              <a:pPr/>
              <a:t>7/25/2017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34192-EA64-4EAA-9B01-E26BE9F76D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0EF16-4829-4525-A414-72D8681F92A1}" type="datetimeFigureOut">
              <a:rPr lang="en-US" smtClean="0"/>
              <a:pPr/>
              <a:t>7/25/2017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34192-EA64-4EAA-9B01-E26BE9F76D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357313" y="222255"/>
            <a:ext cx="6491287" cy="617854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447801" y="166940"/>
            <a:ext cx="6400800" cy="636314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838200" y="228599"/>
            <a:ext cx="6705600" cy="6248401"/>
            <a:chOff x="1066800" y="76199"/>
            <a:chExt cx="6705600" cy="6665501"/>
          </a:xfrm>
        </p:grpSpPr>
        <p:pic>
          <p:nvPicPr>
            <p:cNvPr id="3075" name="Picture 3"/>
            <p:cNvPicPr>
              <a:picLocks noChangeAspect="1" noChangeArrowheads="1"/>
            </p:cNvPicPr>
            <p:nvPr/>
          </p:nvPicPr>
          <p:blipFill>
            <a:blip r:embed="rId2" cstate="print"/>
            <a:srcRect/>
            <a:stretch>
              <a:fillRect/>
            </a:stretch>
          </p:blipFill>
          <p:spPr bwMode="auto">
            <a:xfrm>
              <a:off x="1066800" y="76199"/>
              <a:ext cx="6705600" cy="6658377"/>
            </a:xfrm>
            <a:prstGeom prst="rect">
              <a:avLst/>
            </a:prstGeom>
            <a:noFill/>
            <a:ln w="9525">
              <a:noFill/>
              <a:miter lim="800000"/>
              <a:headEnd/>
              <a:tailEnd/>
            </a:ln>
          </p:spPr>
        </p:pic>
        <p:sp>
          <p:nvSpPr>
            <p:cNvPr id="6" name="Rounded Rectangle 5"/>
            <p:cNvSpPr/>
            <p:nvPr/>
          </p:nvSpPr>
          <p:spPr>
            <a:xfrm>
              <a:off x="1780674" y="388620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01</a:t>
              </a:r>
              <a:endParaRPr lang="en-US" sz="900" dirty="0">
                <a:solidFill>
                  <a:schemeClr val="tx1">
                    <a:lumMod val="65000"/>
                    <a:lumOff val="35000"/>
                  </a:schemeClr>
                </a:solidFill>
              </a:endParaRPr>
            </a:p>
          </p:txBody>
        </p:sp>
        <p:sp>
          <p:nvSpPr>
            <p:cNvPr id="7" name="Rounded Rectangle 6"/>
            <p:cNvSpPr/>
            <p:nvPr/>
          </p:nvSpPr>
          <p:spPr>
            <a:xfrm>
              <a:off x="1779074" y="40289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02</a:t>
              </a:r>
              <a:endParaRPr lang="en-US" sz="900" dirty="0">
                <a:solidFill>
                  <a:schemeClr val="tx1">
                    <a:lumMod val="65000"/>
                    <a:lumOff val="35000"/>
                  </a:schemeClr>
                </a:solidFill>
              </a:endParaRPr>
            </a:p>
          </p:txBody>
        </p:sp>
        <p:sp>
          <p:nvSpPr>
            <p:cNvPr id="8" name="Rounded Rectangle 7"/>
            <p:cNvSpPr/>
            <p:nvPr/>
          </p:nvSpPr>
          <p:spPr>
            <a:xfrm>
              <a:off x="1771050" y="41621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03</a:t>
              </a:r>
              <a:endParaRPr lang="en-US" sz="900" dirty="0">
                <a:solidFill>
                  <a:schemeClr val="tx1">
                    <a:lumMod val="65000"/>
                    <a:lumOff val="35000"/>
                  </a:schemeClr>
                </a:solidFill>
              </a:endParaRPr>
            </a:p>
          </p:txBody>
        </p:sp>
        <p:sp>
          <p:nvSpPr>
            <p:cNvPr id="9" name="Rounded Rectangle 8"/>
            <p:cNvSpPr/>
            <p:nvPr/>
          </p:nvSpPr>
          <p:spPr>
            <a:xfrm>
              <a:off x="1752600" y="430570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04</a:t>
              </a:r>
              <a:endParaRPr lang="en-US" sz="900" dirty="0">
                <a:solidFill>
                  <a:schemeClr val="tx1">
                    <a:lumMod val="65000"/>
                    <a:lumOff val="35000"/>
                  </a:schemeClr>
                </a:solidFill>
              </a:endParaRPr>
            </a:p>
          </p:txBody>
        </p:sp>
        <p:sp>
          <p:nvSpPr>
            <p:cNvPr id="10" name="Rounded Rectangle 9"/>
            <p:cNvSpPr/>
            <p:nvPr/>
          </p:nvSpPr>
          <p:spPr>
            <a:xfrm>
              <a:off x="1770250" y="44476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05</a:t>
              </a:r>
              <a:endParaRPr lang="en-US" sz="900" dirty="0">
                <a:solidFill>
                  <a:schemeClr val="tx1">
                    <a:lumMod val="65000"/>
                    <a:lumOff val="35000"/>
                  </a:schemeClr>
                </a:solidFill>
              </a:endParaRPr>
            </a:p>
          </p:txBody>
        </p:sp>
        <p:sp>
          <p:nvSpPr>
            <p:cNvPr id="11" name="Rounded Rectangle 10"/>
            <p:cNvSpPr/>
            <p:nvPr/>
          </p:nvSpPr>
          <p:spPr>
            <a:xfrm>
              <a:off x="1759025" y="459045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06</a:t>
              </a:r>
              <a:endParaRPr lang="en-US" sz="900" dirty="0">
                <a:solidFill>
                  <a:schemeClr val="tx1">
                    <a:lumMod val="65000"/>
                    <a:lumOff val="35000"/>
                  </a:schemeClr>
                </a:solidFill>
              </a:endParaRPr>
            </a:p>
          </p:txBody>
        </p:sp>
        <p:sp>
          <p:nvSpPr>
            <p:cNvPr id="12" name="Rounded Rectangle 11"/>
            <p:cNvSpPr/>
            <p:nvPr/>
          </p:nvSpPr>
          <p:spPr>
            <a:xfrm>
              <a:off x="1776675" y="47332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07</a:t>
              </a:r>
              <a:endParaRPr lang="en-US" sz="900" dirty="0">
                <a:solidFill>
                  <a:schemeClr val="tx1">
                    <a:lumMod val="65000"/>
                    <a:lumOff val="35000"/>
                  </a:schemeClr>
                </a:solidFill>
              </a:endParaRPr>
            </a:p>
          </p:txBody>
        </p:sp>
        <p:sp>
          <p:nvSpPr>
            <p:cNvPr id="13" name="Rounded Rectangle 12"/>
            <p:cNvSpPr/>
            <p:nvPr/>
          </p:nvSpPr>
          <p:spPr>
            <a:xfrm>
              <a:off x="1765450" y="487600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08</a:t>
              </a:r>
              <a:endParaRPr lang="en-US" sz="900" dirty="0">
                <a:solidFill>
                  <a:schemeClr val="tx1">
                    <a:lumMod val="65000"/>
                    <a:lumOff val="35000"/>
                  </a:schemeClr>
                </a:solidFill>
              </a:endParaRPr>
            </a:p>
          </p:txBody>
        </p:sp>
        <p:sp>
          <p:nvSpPr>
            <p:cNvPr id="14" name="Rounded Rectangle 13"/>
            <p:cNvSpPr/>
            <p:nvPr/>
          </p:nvSpPr>
          <p:spPr>
            <a:xfrm>
              <a:off x="1783100" y="50187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09</a:t>
              </a:r>
              <a:endParaRPr lang="en-US" sz="900" dirty="0">
                <a:solidFill>
                  <a:schemeClr val="tx1">
                    <a:lumMod val="65000"/>
                    <a:lumOff val="35000"/>
                  </a:schemeClr>
                </a:solidFill>
              </a:endParaRPr>
            </a:p>
          </p:txBody>
        </p:sp>
        <p:sp>
          <p:nvSpPr>
            <p:cNvPr id="15" name="Rounded Rectangle 14"/>
            <p:cNvSpPr/>
            <p:nvPr/>
          </p:nvSpPr>
          <p:spPr>
            <a:xfrm>
              <a:off x="1781500" y="51519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10</a:t>
              </a:r>
              <a:endParaRPr lang="en-US" sz="900" dirty="0">
                <a:solidFill>
                  <a:schemeClr val="tx1">
                    <a:lumMod val="65000"/>
                    <a:lumOff val="35000"/>
                  </a:schemeClr>
                </a:solidFill>
              </a:endParaRPr>
            </a:p>
          </p:txBody>
        </p:sp>
        <p:sp>
          <p:nvSpPr>
            <p:cNvPr id="16" name="Rounded Rectangle 15"/>
            <p:cNvSpPr/>
            <p:nvPr/>
          </p:nvSpPr>
          <p:spPr>
            <a:xfrm>
              <a:off x="1770275" y="53043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11</a:t>
              </a:r>
              <a:endParaRPr lang="en-US" sz="900" dirty="0">
                <a:solidFill>
                  <a:schemeClr val="tx1">
                    <a:lumMod val="65000"/>
                    <a:lumOff val="35000"/>
                  </a:schemeClr>
                </a:solidFill>
              </a:endParaRPr>
            </a:p>
          </p:txBody>
        </p:sp>
        <p:sp>
          <p:nvSpPr>
            <p:cNvPr id="17" name="Rounded Rectangle 16"/>
            <p:cNvSpPr/>
            <p:nvPr/>
          </p:nvSpPr>
          <p:spPr>
            <a:xfrm>
              <a:off x="1768675" y="54374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12</a:t>
              </a:r>
              <a:endParaRPr lang="en-US" sz="900" dirty="0">
                <a:solidFill>
                  <a:schemeClr val="tx1">
                    <a:lumMod val="65000"/>
                    <a:lumOff val="35000"/>
                  </a:schemeClr>
                </a:solidFill>
              </a:endParaRPr>
            </a:p>
          </p:txBody>
        </p:sp>
        <p:sp>
          <p:nvSpPr>
            <p:cNvPr id="18" name="Rounded Rectangle 17"/>
            <p:cNvSpPr/>
            <p:nvPr/>
          </p:nvSpPr>
          <p:spPr>
            <a:xfrm>
              <a:off x="1776700" y="55898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13</a:t>
              </a:r>
              <a:endParaRPr lang="en-US" sz="900" dirty="0">
                <a:solidFill>
                  <a:schemeClr val="tx1">
                    <a:lumMod val="65000"/>
                    <a:lumOff val="35000"/>
                  </a:schemeClr>
                </a:solidFill>
              </a:endParaRPr>
            </a:p>
          </p:txBody>
        </p:sp>
        <p:sp>
          <p:nvSpPr>
            <p:cNvPr id="19" name="Rounded Rectangle 18"/>
            <p:cNvSpPr/>
            <p:nvPr/>
          </p:nvSpPr>
          <p:spPr>
            <a:xfrm>
              <a:off x="1775100" y="57230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14</a:t>
              </a:r>
              <a:endParaRPr lang="en-US" sz="900" dirty="0">
                <a:solidFill>
                  <a:schemeClr val="tx1">
                    <a:lumMod val="65000"/>
                    <a:lumOff val="35000"/>
                  </a:schemeClr>
                </a:solidFill>
              </a:endParaRPr>
            </a:p>
          </p:txBody>
        </p:sp>
        <p:sp>
          <p:nvSpPr>
            <p:cNvPr id="20" name="Rounded Rectangle 19"/>
            <p:cNvSpPr/>
            <p:nvPr/>
          </p:nvSpPr>
          <p:spPr>
            <a:xfrm>
              <a:off x="1763875" y="58561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15</a:t>
              </a:r>
              <a:endParaRPr lang="en-US" sz="900" dirty="0">
                <a:solidFill>
                  <a:schemeClr val="tx1">
                    <a:lumMod val="65000"/>
                    <a:lumOff val="35000"/>
                  </a:schemeClr>
                </a:solidFill>
              </a:endParaRPr>
            </a:p>
          </p:txBody>
        </p:sp>
        <p:sp>
          <p:nvSpPr>
            <p:cNvPr id="21" name="Rounded Rectangle 20"/>
            <p:cNvSpPr/>
            <p:nvPr/>
          </p:nvSpPr>
          <p:spPr>
            <a:xfrm>
              <a:off x="1762275" y="599895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16</a:t>
              </a:r>
              <a:endParaRPr lang="en-US" sz="900" dirty="0">
                <a:solidFill>
                  <a:schemeClr val="tx1">
                    <a:lumMod val="65000"/>
                    <a:lumOff val="35000"/>
                  </a:schemeClr>
                </a:solidFill>
              </a:endParaRPr>
            </a:p>
          </p:txBody>
        </p:sp>
        <p:sp>
          <p:nvSpPr>
            <p:cNvPr id="22" name="Rounded Rectangle 21"/>
            <p:cNvSpPr/>
            <p:nvPr/>
          </p:nvSpPr>
          <p:spPr>
            <a:xfrm>
              <a:off x="1770300" y="615135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17</a:t>
              </a:r>
              <a:endParaRPr lang="en-US" sz="900" dirty="0">
                <a:solidFill>
                  <a:schemeClr val="tx1">
                    <a:lumMod val="65000"/>
                    <a:lumOff val="35000"/>
                  </a:schemeClr>
                </a:solidFill>
              </a:endParaRPr>
            </a:p>
          </p:txBody>
        </p:sp>
        <p:sp>
          <p:nvSpPr>
            <p:cNvPr id="23" name="Rounded Rectangle 22"/>
            <p:cNvSpPr/>
            <p:nvPr/>
          </p:nvSpPr>
          <p:spPr>
            <a:xfrm>
              <a:off x="1759075" y="629412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18</a:t>
              </a:r>
              <a:endParaRPr lang="en-US" sz="900" dirty="0">
                <a:solidFill>
                  <a:schemeClr val="tx1">
                    <a:lumMod val="65000"/>
                    <a:lumOff val="35000"/>
                  </a:schemeClr>
                </a:solidFill>
              </a:endParaRPr>
            </a:p>
          </p:txBody>
        </p:sp>
        <p:sp>
          <p:nvSpPr>
            <p:cNvPr id="24" name="Rounded Rectangle 23"/>
            <p:cNvSpPr/>
            <p:nvPr/>
          </p:nvSpPr>
          <p:spPr>
            <a:xfrm>
              <a:off x="1776725" y="643690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19</a:t>
              </a:r>
              <a:endParaRPr lang="en-US" sz="900" dirty="0">
                <a:solidFill>
                  <a:schemeClr val="tx1">
                    <a:lumMod val="65000"/>
                    <a:lumOff val="35000"/>
                  </a:schemeClr>
                </a:solidFill>
              </a:endParaRPr>
            </a:p>
          </p:txBody>
        </p:sp>
        <p:sp>
          <p:nvSpPr>
            <p:cNvPr id="25" name="Rounded Rectangle 24"/>
            <p:cNvSpPr/>
            <p:nvPr/>
          </p:nvSpPr>
          <p:spPr>
            <a:xfrm>
              <a:off x="1775125" y="6579675"/>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20</a:t>
              </a:r>
              <a:endParaRPr lang="en-US" sz="900" dirty="0">
                <a:solidFill>
                  <a:schemeClr val="tx1">
                    <a:lumMod val="65000"/>
                    <a:lumOff val="35000"/>
                  </a:schemeClr>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019175" y="1070463"/>
            <a:ext cx="7134225" cy="1672737"/>
            <a:chOff x="1019175" y="1752600"/>
            <a:chExt cx="7134225" cy="1672737"/>
          </a:xfrm>
        </p:grpSpPr>
        <p:pic>
          <p:nvPicPr>
            <p:cNvPr id="4098" name="Picture 2"/>
            <p:cNvPicPr>
              <a:picLocks noChangeAspect="1" noChangeArrowheads="1"/>
            </p:cNvPicPr>
            <p:nvPr/>
          </p:nvPicPr>
          <p:blipFill>
            <a:blip r:embed="rId2" cstate="print"/>
            <a:srcRect/>
            <a:stretch>
              <a:fillRect/>
            </a:stretch>
          </p:blipFill>
          <p:spPr bwMode="auto">
            <a:xfrm>
              <a:off x="1019175" y="1752600"/>
              <a:ext cx="7134225" cy="1672737"/>
            </a:xfrm>
            <a:prstGeom prst="rect">
              <a:avLst/>
            </a:prstGeom>
            <a:noFill/>
            <a:ln w="9525">
              <a:noFill/>
              <a:miter lim="800000"/>
              <a:headEnd/>
              <a:tailEnd/>
            </a:ln>
          </p:spPr>
        </p:pic>
        <p:sp>
          <p:nvSpPr>
            <p:cNvPr id="5" name="Rounded Rectangle 4"/>
            <p:cNvSpPr/>
            <p:nvPr/>
          </p:nvSpPr>
          <p:spPr>
            <a:xfrm>
              <a:off x="1775125" y="1752600"/>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21</a:t>
              </a:r>
              <a:endParaRPr lang="en-US" sz="900" dirty="0">
                <a:solidFill>
                  <a:schemeClr val="tx1">
                    <a:lumMod val="65000"/>
                    <a:lumOff val="35000"/>
                  </a:schemeClr>
                </a:solidFill>
              </a:endParaRPr>
            </a:p>
          </p:txBody>
        </p:sp>
        <p:sp>
          <p:nvSpPr>
            <p:cNvPr id="6" name="Rounded Rectangle 5"/>
            <p:cNvSpPr/>
            <p:nvPr/>
          </p:nvSpPr>
          <p:spPr>
            <a:xfrm>
              <a:off x="1752600" y="1895168"/>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22</a:t>
              </a:r>
              <a:endParaRPr lang="en-US" sz="900" dirty="0">
                <a:solidFill>
                  <a:schemeClr val="tx1">
                    <a:lumMod val="65000"/>
                    <a:lumOff val="35000"/>
                  </a:schemeClr>
                </a:solidFill>
              </a:endParaRPr>
            </a:p>
          </p:txBody>
        </p:sp>
        <p:sp>
          <p:nvSpPr>
            <p:cNvPr id="7" name="Rounded Rectangle 6"/>
            <p:cNvSpPr/>
            <p:nvPr/>
          </p:nvSpPr>
          <p:spPr>
            <a:xfrm>
              <a:off x="1777184" y="2047568"/>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23</a:t>
              </a:r>
              <a:endParaRPr lang="en-US" sz="900" dirty="0">
                <a:solidFill>
                  <a:schemeClr val="tx1">
                    <a:lumMod val="65000"/>
                    <a:lumOff val="35000"/>
                  </a:schemeClr>
                </a:solidFill>
              </a:endParaRPr>
            </a:p>
          </p:txBody>
        </p:sp>
        <p:sp>
          <p:nvSpPr>
            <p:cNvPr id="8" name="Rounded Rectangle 7"/>
            <p:cNvSpPr/>
            <p:nvPr/>
          </p:nvSpPr>
          <p:spPr>
            <a:xfrm>
              <a:off x="1762440" y="2190136"/>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24</a:t>
              </a:r>
              <a:endParaRPr lang="en-US" sz="900" dirty="0">
                <a:solidFill>
                  <a:schemeClr val="tx1">
                    <a:lumMod val="65000"/>
                    <a:lumOff val="35000"/>
                  </a:schemeClr>
                </a:solidFill>
              </a:endParaRPr>
            </a:p>
          </p:txBody>
        </p:sp>
        <p:sp>
          <p:nvSpPr>
            <p:cNvPr id="9" name="Rounded Rectangle 8"/>
            <p:cNvSpPr/>
            <p:nvPr/>
          </p:nvSpPr>
          <p:spPr>
            <a:xfrm>
              <a:off x="1757528" y="2342536"/>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25</a:t>
              </a:r>
              <a:endParaRPr lang="en-US" sz="900" dirty="0">
                <a:solidFill>
                  <a:schemeClr val="tx1">
                    <a:lumMod val="65000"/>
                    <a:lumOff val="35000"/>
                  </a:schemeClr>
                </a:solidFill>
              </a:endParaRPr>
            </a:p>
          </p:txBody>
        </p:sp>
        <p:sp>
          <p:nvSpPr>
            <p:cNvPr id="10" name="Rounded Rectangle 9"/>
            <p:cNvSpPr/>
            <p:nvPr/>
          </p:nvSpPr>
          <p:spPr>
            <a:xfrm>
              <a:off x="1772280" y="2494936"/>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26</a:t>
              </a:r>
              <a:endParaRPr lang="en-US" sz="900" dirty="0">
                <a:solidFill>
                  <a:schemeClr val="tx1">
                    <a:lumMod val="65000"/>
                    <a:lumOff val="35000"/>
                  </a:schemeClr>
                </a:solidFill>
              </a:endParaRPr>
            </a:p>
          </p:txBody>
        </p:sp>
        <p:sp>
          <p:nvSpPr>
            <p:cNvPr id="11" name="Rounded Rectangle 10"/>
            <p:cNvSpPr/>
            <p:nvPr/>
          </p:nvSpPr>
          <p:spPr>
            <a:xfrm>
              <a:off x="1757536" y="2637504"/>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27</a:t>
              </a:r>
              <a:endParaRPr lang="en-US" sz="900" dirty="0">
                <a:solidFill>
                  <a:schemeClr val="tx1">
                    <a:lumMod val="65000"/>
                    <a:lumOff val="35000"/>
                  </a:schemeClr>
                </a:solidFill>
              </a:endParaRPr>
            </a:p>
          </p:txBody>
        </p:sp>
        <p:sp>
          <p:nvSpPr>
            <p:cNvPr id="12" name="Rounded Rectangle 11"/>
            <p:cNvSpPr/>
            <p:nvPr/>
          </p:nvSpPr>
          <p:spPr>
            <a:xfrm>
              <a:off x="1762456" y="2789904"/>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28</a:t>
              </a:r>
              <a:endParaRPr lang="en-US" sz="900" dirty="0">
                <a:solidFill>
                  <a:schemeClr val="tx1">
                    <a:lumMod val="65000"/>
                    <a:lumOff val="35000"/>
                  </a:schemeClr>
                </a:solidFill>
              </a:endParaRPr>
            </a:p>
          </p:txBody>
        </p:sp>
        <p:sp>
          <p:nvSpPr>
            <p:cNvPr id="13" name="Rounded Rectangle 12"/>
            <p:cNvSpPr/>
            <p:nvPr/>
          </p:nvSpPr>
          <p:spPr>
            <a:xfrm>
              <a:off x="1767376" y="2942304"/>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29</a:t>
              </a:r>
              <a:endParaRPr lang="en-US" sz="900" dirty="0">
                <a:solidFill>
                  <a:schemeClr val="tx1">
                    <a:lumMod val="65000"/>
                    <a:lumOff val="35000"/>
                  </a:schemeClr>
                </a:solidFill>
              </a:endParaRPr>
            </a:p>
          </p:txBody>
        </p:sp>
        <p:sp>
          <p:nvSpPr>
            <p:cNvPr id="14" name="Rounded Rectangle 13"/>
            <p:cNvSpPr/>
            <p:nvPr/>
          </p:nvSpPr>
          <p:spPr>
            <a:xfrm>
              <a:off x="1752632" y="3094704"/>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30</a:t>
              </a:r>
              <a:endParaRPr lang="en-US" sz="900" dirty="0">
                <a:solidFill>
                  <a:schemeClr val="tx1">
                    <a:lumMod val="65000"/>
                    <a:lumOff val="35000"/>
                  </a:schemeClr>
                </a:solidFill>
              </a:endParaRPr>
            </a:p>
          </p:txBody>
        </p:sp>
        <p:sp>
          <p:nvSpPr>
            <p:cNvPr id="15" name="Rounded Rectangle 14"/>
            <p:cNvSpPr/>
            <p:nvPr/>
          </p:nvSpPr>
          <p:spPr>
            <a:xfrm>
              <a:off x="1747720" y="3247104"/>
              <a:ext cx="104275" cy="1620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900" dirty="0" smtClean="0">
                  <a:solidFill>
                    <a:schemeClr val="tx1">
                      <a:lumMod val="65000"/>
                      <a:lumOff val="35000"/>
                    </a:schemeClr>
                  </a:solidFill>
                </a:rPr>
                <a:t>31</a:t>
              </a:r>
              <a:endParaRPr lang="en-US" sz="900" dirty="0">
                <a:solidFill>
                  <a:schemeClr val="tx1">
                    <a:lumMod val="65000"/>
                    <a:lumOff val="35000"/>
                  </a:schemeClr>
                </a:solidFill>
              </a:endParaRPr>
            </a:p>
          </p:txBody>
        </p:sp>
      </p:grpSp>
      <p:sp>
        <p:nvSpPr>
          <p:cNvPr id="17" name="TextBox 16"/>
          <p:cNvSpPr txBox="1"/>
          <p:nvPr/>
        </p:nvSpPr>
        <p:spPr>
          <a:xfrm>
            <a:off x="685800" y="3124200"/>
            <a:ext cx="7543800" cy="1200329"/>
          </a:xfrm>
          <a:prstGeom prst="rect">
            <a:avLst/>
          </a:prstGeom>
          <a:noFill/>
        </p:spPr>
        <p:txBody>
          <a:bodyPr wrap="square" numCol="1" rtlCol="0">
            <a:spAutoFit/>
          </a:bodyPr>
          <a:lstStyle/>
          <a:p>
            <a:pPr algn="just">
              <a:lnSpc>
                <a:spcPct val="200000"/>
              </a:lnSpc>
            </a:pPr>
            <a:r>
              <a:rPr lang="en-US" sz="1200" b="1" dirty="0" smtClean="0">
                <a:latin typeface="Times New Roman" pitchFamily="18" charset="0"/>
                <a:cs typeface="Times New Roman" pitchFamily="18" charset="0"/>
              </a:rPr>
              <a:t>Additional figure 1. </a:t>
            </a:r>
            <a:r>
              <a:rPr lang="en-US" sz="1200" dirty="0" smtClean="0">
                <a:latin typeface="Times New Roman" pitchFamily="18" charset="0"/>
                <a:cs typeface="Times New Roman" pitchFamily="18" charset="0"/>
              </a:rPr>
              <a:t>Multiple sequence alignment of the conserved domain of ZHD protein family of tomato, potato, tobacco, Arabidopsis, </a:t>
            </a:r>
            <a:r>
              <a:rPr lang="en-US" sz="1200" dirty="0" err="1" smtClean="0">
                <a:latin typeface="Times New Roman" pitchFamily="18" charset="0"/>
                <a:cs typeface="Times New Roman" pitchFamily="18" charset="0"/>
              </a:rPr>
              <a:t>chinese</a:t>
            </a:r>
            <a:r>
              <a:rPr lang="en-US" sz="1200" dirty="0" smtClean="0">
                <a:latin typeface="Times New Roman" pitchFamily="18" charset="0"/>
                <a:cs typeface="Times New Roman" pitchFamily="18" charset="0"/>
              </a:rPr>
              <a:t> cabbage, rice and </a:t>
            </a:r>
            <a:r>
              <a:rPr lang="en-US" sz="1200" i="1" dirty="0" err="1" smtClean="0">
                <a:latin typeface="Times New Roman" pitchFamily="18" charset="0"/>
                <a:cs typeface="Times New Roman" pitchFamily="18" charset="0"/>
              </a:rPr>
              <a:t>Selaginella</a:t>
            </a:r>
            <a:r>
              <a:rPr lang="en-US" sz="1200" i="1" dirty="0" smtClean="0">
                <a:latin typeface="Times New Roman" pitchFamily="18" charset="0"/>
                <a:cs typeface="Times New Roman" pitchFamily="18" charset="0"/>
              </a:rPr>
              <a:t> </a:t>
            </a:r>
            <a:r>
              <a:rPr lang="en-US" sz="1200" i="1" dirty="0" err="1" smtClean="0">
                <a:latin typeface="Times New Roman" pitchFamily="18" charset="0"/>
                <a:cs typeface="Times New Roman" pitchFamily="18" charset="0"/>
              </a:rPr>
              <a:t>moellendorffii</a:t>
            </a:r>
            <a:r>
              <a:rPr lang="en-US" sz="1200" i="1" dirty="0" smtClean="0">
                <a:latin typeface="Times New Roman" pitchFamily="18" charset="0"/>
                <a:cs typeface="Times New Roman" pitchFamily="18" charset="0"/>
              </a:rPr>
              <a:t>, </a:t>
            </a:r>
            <a:r>
              <a:rPr lang="en-US" sz="1200" dirty="0" smtClean="0">
                <a:latin typeface="Times New Roman" pitchFamily="18" charset="0"/>
                <a:cs typeface="Times New Roman" pitchFamily="18" charset="0"/>
              </a:rPr>
              <a:t>in where black and grey shading indicating 100% and 60% identity, respectively. </a:t>
            </a:r>
            <a:endParaRPr lang="en-US" sz="1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600200" y="39316"/>
            <a:ext cx="5638800" cy="5473836"/>
          </a:xfrm>
          <a:prstGeom prst="rect">
            <a:avLst/>
          </a:prstGeom>
          <a:noFill/>
          <a:ln w="9525">
            <a:noFill/>
            <a:miter lim="800000"/>
            <a:headEnd/>
            <a:tailEnd/>
          </a:ln>
        </p:spPr>
      </p:pic>
      <p:sp>
        <p:nvSpPr>
          <p:cNvPr id="6" name="Rectangle 1"/>
          <p:cNvSpPr>
            <a:spLocks noChangeArrowheads="1"/>
          </p:cNvSpPr>
          <p:nvPr/>
        </p:nvSpPr>
        <p:spPr bwMode="auto">
          <a:xfrm>
            <a:off x="152400" y="5521032"/>
            <a:ext cx="8839200" cy="12772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Additional figure </a:t>
            </a: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Phylogenetic</a:t>
            </a:r>
            <a:r>
              <a:rPr kumimoji="0" lang="en-US"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relationship of Arabidopsis(</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AtZHD</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rice(</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OsZHD</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potato (St,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Solanum</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tuberosum</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is used instead of </a:t>
            </a:r>
            <a:r>
              <a:rPr kumimoji="0" lang="en-US"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PGSC0003DMT4000</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tobacco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Nt</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Nicotiana</a:t>
            </a:r>
            <a:r>
              <a:rPr kumimoji="0" lang="en-US" sz="11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tabacum</a:t>
            </a:r>
            <a:r>
              <a:rPr kumimoji="0" lang="en-US" sz="11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used instead of XP_0164), Chinese cabbage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BraZF</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-HD),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Selaginella</a:t>
            </a:r>
            <a:r>
              <a:rPr kumimoji="0" lang="en-US" sz="11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moellendorffii</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11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SmZF</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-HD) and tomato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SlZHD</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ZHD</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proteins. The conserved ZF-HD_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dimer</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domain sequences of Arabidopsis, rice, potato, tobacco, Chinese cabbage,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Selaginella</a:t>
            </a:r>
            <a:r>
              <a:rPr kumimoji="0" lang="en-US" sz="11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1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moellendorffii</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tomato proteins were aligned using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ClustalX</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the tree were constructed by the Maximum likelihood method with MEGA 6.0. The numbers on the branches indicate bootstrap support values from 1000 replications. The protein sequences used in the </a:t>
            </a:r>
            <a:r>
              <a:rPr kumimoji="0" lang="en-US" sz="11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phylogenetic</a:t>
            </a:r>
            <a:r>
              <a:rPr kumimoji="0" lang="en-US"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analysis are listed in Additional file 1, along with their accession numbers. The tree was divided into six subfamilies according to bootstrap support values and evolutionary distances</a:t>
            </a:r>
            <a:r>
              <a:rPr kumimoji="0" lang="en-US"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1113</TotalTime>
  <Words>227</Words>
  <Application>Microsoft Office PowerPoint</Application>
  <PresentationFormat>On-screen Show (4:3)</PresentationFormat>
  <Paragraphs>33</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Slide 1</vt:lpstr>
      <vt:lpstr>Slide 2</vt:lpstr>
      <vt:lpstr>Slide 3</vt:lpstr>
      <vt:lpstr>Slide 4</vt:lpstr>
      <vt:lpstr>Slide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super</cp:lastModifiedBy>
  <cp:revision>27</cp:revision>
  <dcterms:created xsi:type="dcterms:W3CDTF">2017-07-18T06:30:21Z</dcterms:created>
  <dcterms:modified xsi:type="dcterms:W3CDTF">2017-07-25T05:43:28Z</dcterms:modified>
</cp:coreProperties>
</file>