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81" r:id="rId2"/>
    <p:sldId id="301" r:id="rId3"/>
    <p:sldId id="298" r:id="rId4"/>
  </p:sldIdLst>
  <p:sldSz cx="9144000" cy="6858000" type="screen4x3"/>
  <p:notesSz cx="6858000" cy="9144000"/>
  <p:defaultTextStyle>
    <a:defPPr>
      <a:defRPr lang="ja-JP"/>
    </a:defPPr>
    <a:lvl1pPr algn="l" defTabSz="457200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6666"/>
    <a:srgbClr val="6666FF"/>
    <a:srgbClr val="66CCFF"/>
    <a:srgbClr val="FFCC66"/>
    <a:srgbClr val="FF8803"/>
    <a:srgbClr val="FFB5AE"/>
    <a:srgbClr val="A5C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72"/>
    <p:restoredTop sz="94877"/>
  </p:normalViewPr>
  <p:slideViewPr>
    <p:cSldViewPr snapToGrid="0" snapToObjects="1">
      <p:cViewPr>
        <p:scale>
          <a:sx n="120" d="100"/>
          <a:sy n="120" d="100"/>
        </p:scale>
        <p:origin x="152" y="3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handoutMaster" Target="handoutMasters/handout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oleObject" Target="HD:Users:youko:Desktop:&#27425;&#19990;&#20195;&#22411;&#12471;&#12540;&#12463;&#12456;&#12531;&#12473;:&#12424;&#12358;&#12371;&#12503;&#12525;&#12472;&#12455;&#12463;&#12488;:&#12459;&#12489;&#12511;&#12454;&#12512;_&#12473;&#12488;&#12521;&#12531;&#12489;&#12473;&#12506;&#12471;&#12501;&#12451;&#12483;&#12463;:&#35895;&#28580;&#12373;&#12435;&#35299;&#26512;2:antisense_&#32080;&#26524;2014:GO&#35299;&#26512;:go_numbers:de_sense:Sense_cd50_root_24h_up_bp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/Users/YOYO/Desktop/&#27425;&#19990;&#20195;&#22411;&#12471;&#12540;&#12463;&#12456;&#12531;&#12473;/&#12424;&#12358;&#12371;&#12501;&#12442;&#12525;&#12471;&#12441;&#12455;&#12463;&#12488;/&#12459;&#12488;&#12441;&#12511;&#12454;&#12512;_&#12473;&#12488;&#12521;&#12531;&#12488;&#12441;&#12473;&#12504;&#12442;&#12471;&#12501;&#12451;&#12483;&#12463;/&#35895;&#28580;&#12373;&#12435;&#35299;&#26512;2/antisense_&#32080;&#26524;2014/V2.antisense_&#30330;&#29694;&#22793;&#21205;&#36986;&#20253;&#23376;&#25968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0385850694444444"/>
          <c:y val="0.0274069444444444"/>
          <c:w val="0.556906684027778"/>
          <c:h val="0.763757738095238"/>
        </c:manualLayout>
      </c:layout>
      <c:pieChart>
        <c:varyColors val="1"/>
        <c:ser>
          <c:idx val="0"/>
          <c:order val="0"/>
          <c:tx>
            <c:strRef>
              <c:f>'cd50_root_24h_up_bp.txt'!$H$1</c:f>
              <c:strCache>
                <c:ptCount val="1"/>
                <c:pt idx="0">
                  <c:v>%</c:v>
                </c:pt>
              </c:strCache>
            </c:strRef>
          </c:tx>
          <c:spPr>
            <a:gradFill rotWithShape="0">
              <a:gsLst>
                <a:gs pos="0">
                  <a:srgbClr val="9BC1FF"/>
                </a:gs>
                <a:gs pos="100000">
                  <a:srgbClr val="3F80CD"/>
                </a:gs>
              </a:gsLst>
              <a:lin ang="5400000"/>
            </a:gradFill>
            <a:ln w="25400">
              <a:noFill/>
            </a:ln>
            <a:effectLst>
              <a:outerShdw dist="35921" dir="2700000" algn="br">
                <a:srgbClr val="000000"/>
              </a:outerShdw>
            </a:effectLst>
          </c:spPr>
          <c:dPt>
            <c:idx val="0"/>
            <c:bubble3D val="0"/>
            <c:spPr/>
          </c:dPt>
          <c:dPt>
            <c:idx val="1"/>
            <c:bubble3D val="0"/>
            <c:spPr/>
          </c:dPt>
          <c:dPt>
            <c:idx val="2"/>
            <c:bubble3D val="0"/>
            <c:spPr/>
          </c:dPt>
          <c:dPt>
            <c:idx val="3"/>
            <c:bubble3D val="0"/>
            <c:spPr/>
          </c:dPt>
          <c:dPt>
            <c:idx val="4"/>
            <c:bubble3D val="0"/>
            <c:spPr/>
          </c:dPt>
          <c:dPt>
            <c:idx val="5"/>
            <c:bubble3D val="0"/>
            <c:spPr/>
          </c:dPt>
          <c:dPt>
            <c:idx val="6"/>
            <c:bubble3D val="0"/>
            <c:spPr/>
          </c:dPt>
          <c:dPt>
            <c:idx val="7"/>
            <c:bubble3D val="0"/>
            <c:spPr/>
          </c:dPt>
          <c:dPt>
            <c:idx val="8"/>
            <c:bubble3D val="0"/>
            <c:spPr/>
          </c:dPt>
          <c:dPt>
            <c:idx val="9"/>
            <c:bubble3D val="0"/>
            <c:spPr/>
          </c:dPt>
          <c:dPt>
            <c:idx val="10"/>
            <c:bubble3D val="0"/>
            <c:spPr/>
          </c:dPt>
          <c:dPt>
            <c:idx val="11"/>
            <c:bubble3D val="0"/>
            <c:spPr/>
          </c:dPt>
          <c:dPt>
            <c:idx val="12"/>
            <c:bubble3D val="0"/>
            <c:spPr/>
          </c:dPt>
          <c:dLbls>
            <c:dLbl>
              <c:idx val="0"/>
              <c:layout/>
              <c:spPr/>
              <c:txPr>
                <a:bodyPr/>
                <a:lstStyle/>
                <a:p>
                  <a:pPr>
                    <a:defRPr lang="ja-JP"/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spPr/>
              <c:txPr>
                <a:bodyPr/>
                <a:lstStyle/>
                <a:p>
                  <a:pPr>
                    <a:defRPr lang="ja-JP"/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spPr/>
              <c:txPr>
                <a:bodyPr/>
                <a:lstStyle/>
                <a:p>
                  <a:pPr>
                    <a:defRPr lang="ja-JP"/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spPr/>
              <c:txPr>
                <a:bodyPr/>
                <a:lstStyle/>
                <a:p>
                  <a:pPr>
                    <a:defRPr lang="ja-JP"/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spPr/>
              <c:txPr>
                <a:bodyPr/>
                <a:lstStyle/>
                <a:p>
                  <a:pPr>
                    <a:defRPr lang="ja-JP"/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spPr/>
              <c:txPr>
                <a:bodyPr/>
                <a:lstStyle/>
                <a:p>
                  <a:pPr>
                    <a:defRPr lang="ja-JP"/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/>
              <c:spPr/>
              <c:txPr>
                <a:bodyPr/>
                <a:lstStyle/>
                <a:p>
                  <a:pPr>
                    <a:defRPr lang="ja-JP"/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/>
              <c:spPr/>
              <c:txPr>
                <a:bodyPr/>
                <a:lstStyle/>
                <a:p>
                  <a:pPr>
                    <a:defRPr lang="ja-JP"/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/>
              <c:spPr/>
              <c:txPr>
                <a:bodyPr/>
                <a:lstStyle/>
                <a:p>
                  <a:pPr>
                    <a:defRPr lang="ja-JP"/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/>
              <c:spPr/>
              <c:txPr>
                <a:bodyPr/>
                <a:lstStyle/>
                <a:p>
                  <a:pPr>
                    <a:defRPr lang="ja-JP"/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/>
              <c:spPr/>
              <c:txPr>
                <a:bodyPr/>
                <a:lstStyle/>
                <a:p>
                  <a:pPr>
                    <a:defRPr lang="ja-JP"/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/>
              <c:spPr/>
              <c:txPr>
                <a:bodyPr/>
                <a:lstStyle/>
                <a:p>
                  <a:pPr>
                    <a:defRPr lang="ja-JP"/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2"/>
              <c:layout/>
              <c:spPr/>
              <c:txPr>
                <a:bodyPr/>
                <a:lstStyle/>
                <a:p>
                  <a:pPr>
                    <a:defRPr lang="ja-JP"/>
                  </a:pPr>
                  <a:endParaRPr lang="ja-JP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lang="ja-JP"/>
                </a:pPr>
                <a:endParaRPr lang="ja-JP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'cd50_root_24h_up_bp.txt'!$G$2:$G$14</c:f>
              <c:strCache>
                <c:ptCount val="13"/>
                <c:pt idx="0">
                  <c:v>Regulation of transcription, DNA-templated</c:v>
                </c:pt>
                <c:pt idx="1">
                  <c:v>Oxidation-reduction process</c:v>
                </c:pt>
                <c:pt idx="2">
                  <c:v>Metabolic process</c:v>
                </c:pt>
                <c:pt idx="3">
                  <c:v>Protein phosphorylation</c:v>
                </c:pt>
                <c:pt idx="4">
                  <c:v>Carbohydrate metabolic process</c:v>
                </c:pt>
                <c:pt idx="5">
                  <c:v>Transmembrane transport</c:v>
                </c:pt>
                <c:pt idx="6">
                  <c:v>Protein ubiquitination</c:v>
                </c:pt>
                <c:pt idx="7">
                  <c:v>Proteolysis</c:v>
                </c:pt>
                <c:pt idx="8">
                  <c:v>Transport</c:v>
                </c:pt>
                <c:pt idx="9">
                  <c:v>Lipid metabolic process</c:v>
                </c:pt>
                <c:pt idx="10">
                  <c:v>Metal ion transport</c:v>
                </c:pt>
                <c:pt idx="11">
                  <c:v>Response to stress</c:v>
                </c:pt>
                <c:pt idx="12">
                  <c:v>Others</c:v>
                </c:pt>
              </c:strCache>
            </c:strRef>
          </c:cat>
          <c:val>
            <c:numRef>
              <c:f>'cd50_root_24h_up_bp.txt'!$H$2:$H$14</c:f>
              <c:numCache>
                <c:formatCode>0.0</c:formatCode>
                <c:ptCount val="13"/>
                <c:pt idx="0">
                  <c:v>13.96694214876033</c:v>
                </c:pt>
                <c:pt idx="1">
                  <c:v>8.92561983471075</c:v>
                </c:pt>
                <c:pt idx="2">
                  <c:v>8.59504132231405</c:v>
                </c:pt>
                <c:pt idx="3">
                  <c:v>7.43801652892562</c:v>
                </c:pt>
                <c:pt idx="4">
                  <c:v>3.140495867768595</c:v>
                </c:pt>
                <c:pt idx="5">
                  <c:v>2.727272727272727</c:v>
                </c:pt>
                <c:pt idx="6">
                  <c:v>2.396694214876033</c:v>
                </c:pt>
                <c:pt idx="7">
                  <c:v>2.314049586776858</c:v>
                </c:pt>
                <c:pt idx="8">
                  <c:v>1.900826446280992</c:v>
                </c:pt>
                <c:pt idx="9">
                  <c:v>1.652892561983471</c:v>
                </c:pt>
                <c:pt idx="10">
                  <c:v>1.652892561983471</c:v>
                </c:pt>
                <c:pt idx="11">
                  <c:v>1.570247933884298</c:v>
                </c:pt>
                <c:pt idx="12">
                  <c:v>43.71900826446281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13865649606299"/>
          <c:y val="0.00864372067127972"/>
          <c:w val="0.378784883047707"/>
          <c:h val="0.405669092499801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lang="ja-JP"/>
          </a:pPr>
          <a:endParaRPr lang="ja-JP"/>
        </a:p>
      </c:txPr>
    </c:legend>
    <c:plotVisOnly val="1"/>
    <c:dispBlanksAs val="zero"/>
    <c:showDLblsOverMax val="0"/>
  </c:chart>
  <c:spPr>
    <a:ln>
      <a:noFill/>
    </a:ln>
  </c:spPr>
  <c:txPr>
    <a:bodyPr/>
    <a:lstStyle/>
    <a:p>
      <a:pPr>
        <a:defRPr>
          <a:latin typeface="Times New Roman"/>
          <a:cs typeface="Times New Roman"/>
        </a:defRPr>
      </a:pPr>
      <a:endParaRPr lang="ja-JP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>
              <a:defRPr lang="ja-JP"/>
            </a:pPr>
            <a:r>
              <a:rPr lang="en-US" altLang="ja-JP"/>
              <a:t>Sense</a:t>
            </a:r>
          </a:p>
        </c:rich>
      </c:tx>
      <c:layout>
        <c:manualLayout>
          <c:xMode val="edge"/>
          <c:yMode val="edge"/>
          <c:x val="0.409345379196022"/>
          <c:y val="0.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334746711574348"/>
          <c:y val="0.0587626546681665"/>
          <c:w val="0.43084156387966"/>
          <c:h val="0.81905105901085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404040"/>
              </a:solidFill>
              <a:ln>
                <a:solidFill>
                  <a:schemeClr val="tx1"/>
                </a:solidFill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404040"/>
              </a:solidFill>
              <a:ln>
                <a:solidFill>
                  <a:schemeClr val="tx1"/>
                </a:solidFill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404040"/>
              </a:solidFill>
              <a:ln>
                <a:solidFill>
                  <a:schemeClr val="tx1"/>
                </a:solidFill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chemeClr val="tx1">
                  <a:lumMod val="75000"/>
                  <a:lumOff val="25000"/>
                </a:schemeClr>
              </a:solidFill>
              <a:ln>
                <a:solidFill>
                  <a:schemeClr val="tx1"/>
                </a:solidFill>
              </a:ln>
              <a:effectLst/>
            </c:spPr>
          </c:dPt>
          <c:cat>
            <c:strRef>
              <c:f>'4'!$AM$36:$AM$47</c:f>
              <c:strCache>
                <c:ptCount val="11"/>
                <c:pt idx="0">
                  <c:v>Root</c:v>
                </c:pt>
                <c:pt idx="1">
                  <c:v>Shoot</c:v>
                </c:pt>
                <c:pt idx="3">
                  <c:v>Root</c:v>
                </c:pt>
                <c:pt idx="4">
                  <c:v>Shoot</c:v>
                </c:pt>
                <c:pt idx="6">
                  <c:v>Root</c:v>
                </c:pt>
                <c:pt idx="7">
                  <c:v>Shoot</c:v>
                </c:pt>
                <c:pt idx="9">
                  <c:v>Root</c:v>
                </c:pt>
                <c:pt idx="10">
                  <c:v>Shoot</c:v>
                </c:pt>
              </c:strCache>
            </c:strRef>
          </c:cat>
          <c:val>
            <c:numRef>
              <c:f>'4'!$AN$36:$AN$47</c:f>
              <c:numCache>
                <c:formatCode>General</c:formatCode>
                <c:ptCount val="12"/>
                <c:pt idx="0">
                  <c:v>1333.0</c:v>
                </c:pt>
                <c:pt idx="1">
                  <c:v>1207.0</c:v>
                </c:pt>
                <c:pt idx="3">
                  <c:v>2825.0</c:v>
                </c:pt>
                <c:pt idx="4">
                  <c:v>4471.0</c:v>
                </c:pt>
                <c:pt idx="6">
                  <c:v>3124.0</c:v>
                </c:pt>
                <c:pt idx="7">
                  <c:v>5594.0</c:v>
                </c:pt>
                <c:pt idx="9">
                  <c:v>2320.0</c:v>
                </c:pt>
                <c:pt idx="10">
                  <c:v>1779.0</c:v>
                </c:pt>
              </c:numCache>
            </c:numRef>
          </c:val>
        </c:ser>
        <c:ser>
          <c:idx val="1"/>
          <c:order val="1"/>
          <c:spPr>
            <a:solidFill>
              <a:srgbClr val="BFBFBF"/>
            </a:solidFill>
            <a:ln>
              <a:solidFill>
                <a:srgbClr val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404040"/>
              </a:solidFill>
              <a:ln>
                <a:solidFill>
                  <a:srgbClr val="000000"/>
                </a:solidFill>
              </a:ln>
              <a:effectLst/>
            </c:spPr>
          </c:dPt>
          <c:dPt>
            <c:idx val="4"/>
            <c:invertIfNegative val="0"/>
            <c:bubble3D val="0"/>
            <c:spPr>
              <a:solidFill>
                <a:srgbClr val="404040"/>
              </a:solidFill>
              <a:ln>
                <a:solidFill>
                  <a:srgbClr val="000000"/>
                </a:solidFill>
              </a:ln>
              <a:effectLst/>
            </c:spPr>
          </c:dPt>
          <c:dPt>
            <c:idx val="7"/>
            <c:invertIfNegative val="0"/>
            <c:bubble3D val="0"/>
            <c:spPr>
              <a:solidFill>
                <a:srgbClr val="404040"/>
              </a:solidFill>
              <a:ln>
                <a:solidFill>
                  <a:srgbClr val="000000"/>
                </a:solidFill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rgbClr val="404040"/>
              </a:solidFill>
              <a:ln>
                <a:solidFill>
                  <a:srgbClr val="000000"/>
                </a:solidFill>
              </a:ln>
              <a:effectLst/>
            </c:spPr>
          </c:dPt>
          <c:cat>
            <c:strRef>
              <c:f>'4'!$AM$36:$AM$47</c:f>
              <c:strCache>
                <c:ptCount val="11"/>
                <c:pt idx="0">
                  <c:v>Root</c:v>
                </c:pt>
                <c:pt idx="1">
                  <c:v>Shoot</c:v>
                </c:pt>
                <c:pt idx="3">
                  <c:v>Root</c:v>
                </c:pt>
                <c:pt idx="4">
                  <c:v>Shoot</c:v>
                </c:pt>
                <c:pt idx="6">
                  <c:v>Root</c:v>
                </c:pt>
                <c:pt idx="7">
                  <c:v>Shoot</c:v>
                </c:pt>
                <c:pt idx="9">
                  <c:v>Root</c:v>
                </c:pt>
                <c:pt idx="10">
                  <c:v>Shoot</c:v>
                </c:pt>
              </c:strCache>
            </c:strRef>
          </c:cat>
          <c:val>
            <c:numRef>
              <c:f>'4'!$AO$36:$AO$47</c:f>
              <c:numCache>
                <c:formatCode>General</c:formatCode>
                <c:ptCount val="12"/>
                <c:pt idx="0">
                  <c:v>-1531.0</c:v>
                </c:pt>
                <c:pt idx="1">
                  <c:v>-2836.0</c:v>
                </c:pt>
                <c:pt idx="3">
                  <c:v>-13742.0</c:v>
                </c:pt>
                <c:pt idx="4">
                  <c:v>-4844.0</c:v>
                </c:pt>
                <c:pt idx="6">
                  <c:v>-8526.0</c:v>
                </c:pt>
                <c:pt idx="7">
                  <c:v>-5471.0</c:v>
                </c:pt>
                <c:pt idx="9">
                  <c:v>-7874.0</c:v>
                </c:pt>
                <c:pt idx="10">
                  <c:v>-10161.0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overlap val="100"/>
        <c:axId val="-774606448"/>
        <c:axId val="-774604400"/>
      </c:barChart>
      <c:catAx>
        <c:axId val="-7746064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lang="ja-JP"/>
            </a:pPr>
            <a:endParaRPr lang="ja-JP"/>
          </a:p>
        </c:txPr>
        <c:crossAx val="-774604400"/>
        <c:crosses val="autoZero"/>
        <c:auto val="1"/>
        <c:lblAlgn val="ctr"/>
        <c:lblOffset val="0"/>
        <c:tickLblSkip val="1"/>
        <c:tickMarkSkip val="1"/>
        <c:noMultiLvlLbl val="0"/>
      </c:catAx>
      <c:valAx>
        <c:axId val="-774604400"/>
        <c:scaling>
          <c:orientation val="minMax"/>
          <c:max val="6000.0"/>
          <c:min val="-14000.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lang="ja-JP"/>
                </a:pPr>
                <a:r>
                  <a:rPr lang="en-US" altLang="ja-JP"/>
                  <a:t>No. of transcripts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lang="ja-JP"/>
            </a:pPr>
            <a:endParaRPr lang="ja-JP"/>
          </a:p>
        </c:txPr>
        <c:crossAx val="-774606448"/>
        <c:crosses val="autoZero"/>
        <c:crossBetween val="between"/>
        <c:majorUnit val="1000.0"/>
      </c:valAx>
    </c:plotArea>
    <c:plotVisOnly val="1"/>
    <c:dispBlanksAs val="gap"/>
    <c:showDLblsOverMax val="0"/>
  </c:chart>
  <c:txPr>
    <a:bodyPr/>
    <a:lstStyle/>
    <a:p>
      <a:pPr>
        <a:defRPr sz="1000">
          <a:latin typeface="Times New Roman"/>
          <a:cs typeface="Times New Roman"/>
        </a:defRPr>
      </a:pPr>
      <a:endParaRPr lang="ja-JP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45285DE-094C-3E4E-A26B-97084A5EEAA5}" type="datetimeFigureOut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6AC5603-F2D9-E247-B3A7-45178B927D2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Times New Roman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D7A03E58-AC24-5942-ABEC-BE12F39E4114}" type="datetime1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 smtClean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Times New Roman"/>
                <a:ea typeface="ＭＳ Ｐゴシック" pitchFamily="-110" charset="-128"/>
                <a:cs typeface="ＭＳ Ｐゴシック" pitchFamily="-11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5821B3A9-259D-A24D-8929-C077F088D09B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ＭＳ Ｐゴシック" pitchFamily="-108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7826E-922E-3442-80A8-27B33333C7E6}" type="datetime1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F447CB-1605-EC44-90EE-4F1D071CC2E5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65087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97104-1EB2-8741-8CB7-6F1DD30C4FDD}" type="datetime1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CA12BD-6AF5-EB49-976A-95DB29F594E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479956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93B0E-CB7B-4C44-A56B-92712BBFB856}" type="datetime1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65F78F-F611-664B-8431-B78A1A2D1040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89840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5ABB9-8506-494F-A4FD-52EAC18E655C}" type="datetime1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47EA-5FDC-8D4E-AFA2-FED9D7FBB3B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51095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B14DE-06FC-C64C-8B42-FC7B611FACA9}" type="datetime1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D0C2D-610B-AE41-B711-331798B82E4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762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5F1634-E2E5-2748-B05D-4EEC477E4175}" type="datetime1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EC1F6-A0F8-F64A-BD80-2B520EA161A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204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B57AB6-AC30-574C-AEB0-80B7962F72C2}" type="datetime1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9DFB4-4C7E-0F46-A1D5-6F3B0EAD371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36935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84D183-FBE3-DD4B-B70D-F9778B42E39F}" type="datetime1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D6848-D5A1-0341-9D29-456DF3479DD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5369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EB037-90C9-1A4D-8C39-02B639B47061}" type="datetime1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9D66D-5A57-0544-8103-554575113A1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672332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46381-ECBA-3841-B6CD-5766DE5B7E22}" type="datetime1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B75CC-97D7-D34A-A8D7-5312E63981C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09189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966D4-38C3-C24D-8A1E-5B660EC085D1}" type="datetime1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257C4-0C12-2246-B7D8-36112EC2FC6D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973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BFF59603-D8CF-1B4B-B872-334DB9F16579}" type="datetime1">
              <a:rPr lang="ja-JP" altLang="en-US"/>
              <a:pPr>
                <a:defRPr/>
              </a:pPr>
              <a:t>2017/4/28</a:t>
            </a:fld>
            <a:endParaRPr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C5ED758-1F39-6A47-A797-EEB95A6C05A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ＭＳ Ｐゴシック" pitchFamily="-108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-108" charset="0"/>
          <a:ea typeface="ＭＳ Ｐゴシック" pitchFamily="-108" charset="-128"/>
          <a:cs typeface="ＭＳ Ｐゴシック" pitchFamily="-108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ＭＳ Ｐゴシック" pitchFamily="-10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正方形/長方形 51"/>
          <p:cNvSpPr>
            <a:spLocks noChangeArrowheads="1"/>
          </p:cNvSpPr>
          <p:nvPr/>
        </p:nvSpPr>
        <p:spPr bwMode="auto">
          <a:xfrm>
            <a:off x="7362825" y="6416675"/>
            <a:ext cx="7873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200" dirty="0" smtClean="0">
                <a:latin typeface="Times New Roman" charset="0"/>
              </a:rPr>
              <a:t>Figure S1</a:t>
            </a:r>
            <a:endParaRPr lang="ja-JP" altLang="en-US" sz="1200" dirty="0">
              <a:latin typeface="Times New Roman" charset="0"/>
            </a:endParaRPr>
          </a:p>
        </p:txBody>
      </p:sp>
      <p:graphicFrame>
        <p:nvGraphicFramePr>
          <p:cNvPr id="5" name="グラフ 4"/>
          <p:cNvGraphicFramePr>
            <a:graphicFrameLocks/>
          </p:cNvGraphicFramePr>
          <p:nvPr/>
        </p:nvGraphicFramePr>
        <p:xfrm>
          <a:off x="1117600" y="908050"/>
          <a:ext cx="6908800" cy="5041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3" name="テキスト ボックス 2"/>
          <p:cNvSpPr txBox="1">
            <a:spLocks noChangeArrowheads="1"/>
          </p:cNvSpPr>
          <p:nvPr/>
        </p:nvSpPr>
        <p:spPr bwMode="auto">
          <a:xfrm>
            <a:off x="4624388" y="677863"/>
            <a:ext cx="5064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>
                <a:latin typeface="Times New Roman" charset="0"/>
              </a:rPr>
              <a:t>Root</a:t>
            </a:r>
          </a:p>
        </p:txBody>
      </p:sp>
      <p:grpSp>
        <p:nvGrpSpPr>
          <p:cNvPr id="24584" name="図形グループ 15"/>
          <p:cNvGrpSpPr>
            <a:grpSpLocks/>
          </p:cNvGrpSpPr>
          <p:nvPr/>
        </p:nvGrpSpPr>
        <p:grpSpPr bwMode="auto">
          <a:xfrm>
            <a:off x="4965700" y="817563"/>
            <a:ext cx="2552700" cy="2090737"/>
            <a:chOff x="6591900" y="337364"/>
            <a:chExt cx="2552101" cy="2090766"/>
          </a:xfrm>
        </p:grpSpPr>
        <p:sp>
          <p:nvSpPr>
            <p:cNvPr id="17" name="円/楕円 16"/>
            <p:cNvSpPr>
              <a:spLocks noChangeAspect="1"/>
            </p:cNvSpPr>
            <p:nvPr/>
          </p:nvSpPr>
          <p:spPr>
            <a:xfrm>
              <a:off x="7191834" y="637405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18" name="円/楕円 17"/>
            <p:cNvSpPr>
              <a:spLocks noChangeAspect="1"/>
            </p:cNvSpPr>
            <p:nvPr/>
          </p:nvSpPr>
          <p:spPr>
            <a:xfrm>
              <a:off x="7588616" y="1199388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19" name="円/楕円 18"/>
            <p:cNvSpPr>
              <a:spLocks noChangeAspect="1"/>
            </p:cNvSpPr>
            <p:nvPr/>
          </p:nvSpPr>
          <p:spPr>
            <a:xfrm>
              <a:off x="6807749" y="1199388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24614" name="テキスト ボックス 19"/>
            <p:cNvSpPr txBox="1">
              <a:spLocks noChangeArrowheads="1"/>
            </p:cNvSpPr>
            <p:nvPr/>
          </p:nvSpPr>
          <p:spPr bwMode="auto">
            <a:xfrm>
              <a:off x="6591900" y="2151131"/>
              <a:ext cx="36425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Cd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24615" name="テキスト ボックス 20"/>
            <p:cNvSpPr txBox="1">
              <a:spLocks noChangeArrowheads="1"/>
            </p:cNvSpPr>
            <p:nvPr/>
          </p:nvSpPr>
          <p:spPr bwMode="auto">
            <a:xfrm>
              <a:off x="7567848" y="337364"/>
              <a:ext cx="48395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Cold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24616" name="テキスト ボックス 21"/>
            <p:cNvSpPr txBox="1">
              <a:spLocks noChangeArrowheads="1"/>
            </p:cNvSpPr>
            <p:nvPr/>
          </p:nvSpPr>
          <p:spPr bwMode="auto">
            <a:xfrm>
              <a:off x="8624543" y="2151131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ABA</a:t>
              </a:r>
            </a:p>
          </p:txBody>
        </p:sp>
        <p:sp>
          <p:nvSpPr>
            <p:cNvPr id="24617" name="テキスト ボックス 22"/>
            <p:cNvSpPr txBox="1">
              <a:spLocks noChangeArrowheads="1"/>
            </p:cNvSpPr>
            <p:nvPr/>
          </p:nvSpPr>
          <p:spPr bwMode="auto">
            <a:xfrm>
              <a:off x="7556445" y="768350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1333</a:t>
              </a:r>
            </a:p>
          </p:txBody>
        </p:sp>
        <p:sp>
          <p:nvSpPr>
            <p:cNvPr id="24618" name="テキスト ボックス 23"/>
            <p:cNvSpPr txBox="1">
              <a:spLocks noChangeArrowheads="1"/>
            </p:cNvSpPr>
            <p:nvPr/>
          </p:nvSpPr>
          <p:spPr bwMode="auto">
            <a:xfrm>
              <a:off x="7556445" y="148231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365</a:t>
              </a:r>
            </a:p>
          </p:txBody>
        </p:sp>
        <p:sp>
          <p:nvSpPr>
            <p:cNvPr id="24619" name="テキスト ボックス 24"/>
            <p:cNvSpPr txBox="1">
              <a:spLocks noChangeArrowheads="1"/>
            </p:cNvSpPr>
            <p:nvPr/>
          </p:nvSpPr>
          <p:spPr bwMode="auto">
            <a:xfrm>
              <a:off x="7569145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876</a:t>
              </a:r>
            </a:p>
          </p:txBody>
        </p:sp>
        <p:sp>
          <p:nvSpPr>
            <p:cNvPr id="24620" name="テキスト ボックス 25"/>
            <p:cNvSpPr txBox="1">
              <a:spLocks noChangeArrowheads="1"/>
            </p:cNvSpPr>
            <p:nvPr/>
          </p:nvSpPr>
          <p:spPr bwMode="auto">
            <a:xfrm>
              <a:off x="7943174" y="122833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317</a:t>
              </a:r>
            </a:p>
          </p:txBody>
        </p:sp>
        <p:sp>
          <p:nvSpPr>
            <p:cNvPr id="24621" name="テキスト ボックス 26"/>
            <p:cNvSpPr txBox="1">
              <a:spLocks noChangeArrowheads="1"/>
            </p:cNvSpPr>
            <p:nvPr/>
          </p:nvSpPr>
          <p:spPr bwMode="auto">
            <a:xfrm>
              <a:off x="7165975" y="122833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305</a:t>
              </a:r>
            </a:p>
          </p:txBody>
        </p:sp>
        <p:sp>
          <p:nvSpPr>
            <p:cNvPr id="24622" name="テキスト ボックス 27"/>
            <p:cNvSpPr txBox="1">
              <a:spLocks noChangeArrowheads="1"/>
            </p:cNvSpPr>
            <p:nvPr/>
          </p:nvSpPr>
          <p:spPr bwMode="auto">
            <a:xfrm>
              <a:off x="8169896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1566</a:t>
              </a:r>
            </a:p>
          </p:txBody>
        </p:sp>
        <p:sp>
          <p:nvSpPr>
            <p:cNvPr id="24623" name="テキスト ボックス 28"/>
            <p:cNvSpPr txBox="1">
              <a:spLocks noChangeArrowheads="1"/>
            </p:cNvSpPr>
            <p:nvPr/>
          </p:nvSpPr>
          <p:spPr bwMode="auto">
            <a:xfrm>
              <a:off x="6979947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1279</a:t>
              </a:r>
            </a:p>
          </p:txBody>
        </p:sp>
      </p:grpSp>
      <p:sp>
        <p:nvSpPr>
          <p:cNvPr id="24585" name="テキスト ボックス 2"/>
          <p:cNvSpPr txBox="1">
            <a:spLocks noChangeArrowheads="1"/>
          </p:cNvSpPr>
          <p:nvPr/>
        </p:nvSpPr>
        <p:spPr bwMode="auto">
          <a:xfrm>
            <a:off x="4624388" y="3698875"/>
            <a:ext cx="5572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>
                <a:latin typeface="Times New Roman" charset="0"/>
              </a:rPr>
              <a:t>Shoot</a:t>
            </a:r>
          </a:p>
        </p:txBody>
      </p:sp>
      <p:grpSp>
        <p:nvGrpSpPr>
          <p:cNvPr id="24586" name="図形グループ 30"/>
          <p:cNvGrpSpPr>
            <a:grpSpLocks/>
          </p:cNvGrpSpPr>
          <p:nvPr/>
        </p:nvGrpSpPr>
        <p:grpSpPr bwMode="auto">
          <a:xfrm>
            <a:off x="4965700" y="3836988"/>
            <a:ext cx="2552700" cy="2090737"/>
            <a:chOff x="6591900" y="337364"/>
            <a:chExt cx="2552101" cy="2090766"/>
          </a:xfrm>
        </p:grpSpPr>
        <p:sp>
          <p:nvSpPr>
            <p:cNvPr id="32" name="円/楕円 31"/>
            <p:cNvSpPr>
              <a:spLocks noChangeAspect="1"/>
            </p:cNvSpPr>
            <p:nvPr/>
          </p:nvSpPr>
          <p:spPr>
            <a:xfrm>
              <a:off x="7191834" y="637405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33" name="円/楕円 32"/>
            <p:cNvSpPr>
              <a:spLocks noChangeAspect="1"/>
            </p:cNvSpPr>
            <p:nvPr/>
          </p:nvSpPr>
          <p:spPr>
            <a:xfrm>
              <a:off x="7588616" y="1199388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34" name="円/楕円 33"/>
            <p:cNvSpPr>
              <a:spLocks noChangeAspect="1"/>
            </p:cNvSpPr>
            <p:nvPr/>
          </p:nvSpPr>
          <p:spPr>
            <a:xfrm>
              <a:off x="6807749" y="1199388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24601" name="テキスト ボックス 34"/>
            <p:cNvSpPr txBox="1">
              <a:spLocks noChangeArrowheads="1"/>
            </p:cNvSpPr>
            <p:nvPr/>
          </p:nvSpPr>
          <p:spPr bwMode="auto">
            <a:xfrm>
              <a:off x="6591900" y="2151131"/>
              <a:ext cx="36425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Cd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24602" name="テキスト ボックス 35"/>
            <p:cNvSpPr txBox="1">
              <a:spLocks noChangeArrowheads="1"/>
            </p:cNvSpPr>
            <p:nvPr/>
          </p:nvSpPr>
          <p:spPr bwMode="auto">
            <a:xfrm>
              <a:off x="7567848" y="337364"/>
              <a:ext cx="48395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Cold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24603" name="テキスト ボックス 36"/>
            <p:cNvSpPr txBox="1">
              <a:spLocks noChangeArrowheads="1"/>
            </p:cNvSpPr>
            <p:nvPr/>
          </p:nvSpPr>
          <p:spPr bwMode="auto">
            <a:xfrm>
              <a:off x="8624543" y="2151131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ABA</a:t>
              </a:r>
            </a:p>
          </p:txBody>
        </p:sp>
        <p:sp>
          <p:nvSpPr>
            <p:cNvPr id="24604" name="テキスト ボックス 37"/>
            <p:cNvSpPr txBox="1">
              <a:spLocks noChangeArrowheads="1"/>
            </p:cNvSpPr>
            <p:nvPr/>
          </p:nvSpPr>
          <p:spPr bwMode="auto">
            <a:xfrm>
              <a:off x="7556445" y="768350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1159</a:t>
              </a:r>
            </a:p>
          </p:txBody>
        </p:sp>
        <p:sp>
          <p:nvSpPr>
            <p:cNvPr id="24605" name="テキスト ボックス 38"/>
            <p:cNvSpPr txBox="1">
              <a:spLocks noChangeArrowheads="1"/>
            </p:cNvSpPr>
            <p:nvPr/>
          </p:nvSpPr>
          <p:spPr bwMode="auto">
            <a:xfrm>
              <a:off x="7556445" y="148231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388</a:t>
              </a:r>
            </a:p>
          </p:txBody>
        </p:sp>
        <p:sp>
          <p:nvSpPr>
            <p:cNvPr id="24606" name="テキスト ボックス 39"/>
            <p:cNvSpPr txBox="1">
              <a:spLocks noChangeArrowheads="1"/>
            </p:cNvSpPr>
            <p:nvPr/>
          </p:nvSpPr>
          <p:spPr bwMode="auto">
            <a:xfrm>
              <a:off x="7569145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2388</a:t>
              </a:r>
            </a:p>
          </p:txBody>
        </p:sp>
        <p:sp>
          <p:nvSpPr>
            <p:cNvPr id="24607" name="テキスト ボックス 40"/>
            <p:cNvSpPr txBox="1">
              <a:spLocks noChangeArrowheads="1"/>
            </p:cNvSpPr>
            <p:nvPr/>
          </p:nvSpPr>
          <p:spPr bwMode="auto">
            <a:xfrm>
              <a:off x="7943174" y="122833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116</a:t>
              </a:r>
            </a:p>
          </p:txBody>
        </p:sp>
        <p:sp>
          <p:nvSpPr>
            <p:cNvPr id="24608" name="テキスト ボックス 41"/>
            <p:cNvSpPr txBox="1">
              <a:spLocks noChangeArrowheads="1"/>
            </p:cNvSpPr>
            <p:nvPr/>
          </p:nvSpPr>
          <p:spPr bwMode="auto">
            <a:xfrm>
              <a:off x="7165975" y="122833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116</a:t>
              </a:r>
            </a:p>
          </p:txBody>
        </p:sp>
        <p:sp>
          <p:nvSpPr>
            <p:cNvPr id="24609" name="テキスト ボックス 42"/>
            <p:cNvSpPr txBox="1">
              <a:spLocks noChangeArrowheads="1"/>
            </p:cNvSpPr>
            <p:nvPr/>
          </p:nvSpPr>
          <p:spPr bwMode="auto">
            <a:xfrm>
              <a:off x="8169896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2702</a:t>
              </a:r>
            </a:p>
          </p:txBody>
        </p:sp>
        <p:sp>
          <p:nvSpPr>
            <p:cNvPr id="24610" name="テキスト ボックス 43"/>
            <p:cNvSpPr txBox="1">
              <a:spLocks noChangeArrowheads="1"/>
            </p:cNvSpPr>
            <p:nvPr/>
          </p:nvSpPr>
          <p:spPr bwMode="auto">
            <a:xfrm>
              <a:off x="6979947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1579</a:t>
              </a:r>
            </a:p>
          </p:txBody>
        </p:sp>
      </p:grpSp>
      <p:sp>
        <p:nvSpPr>
          <p:cNvPr id="24588" name="テキスト ボックス 83"/>
          <p:cNvSpPr txBox="1">
            <a:spLocks noChangeArrowheads="1"/>
          </p:cNvSpPr>
          <p:nvPr/>
        </p:nvSpPr>
        <p:spPr bwMode="auto">
          <a:xfrm>
            <a:off x="982663" y="185738"/>
            <a:ext cx="312737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>
                <a:latin typeface="Times New Roman" charset="0"/>
              </a:rPr>
              <a:t>A</a:t>
            </a:r>
            <a:endParaRPr lang="ja-JP" altLang="en-US" sz="1200">
              <a:latin typeface="Times New Roman" charset="0"/>
            </a:endParaRPr>
          </a:p>
        </p:txBody>
      </p:sp>
      <p:sp>
        <p:nvSpPr>
          <p:cNvPr id="24589" name="テキスト ボックス 84"/>
          <p:cNvSpPr txBox="1">
            <a:spLocks noChangeArrowheads="1"/>
          </p:cNvSpPr>
          <p:nvPr/>
        </p:nvSpPr>
        <p:spPr bwMode="auto">
          <a:xfrm>
            <a:off x="4268788" y="185738"/>
            <a:ext cx="288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>
                <a:latin typeface="Times New Roman" charset="0"/>
              </a:rPr>
              <a:t>B</a:t>
            </a:r>
            <a:endParaRPr lang="ja-JP" altLang="en-US" sz="1200">
              <a:latin typeface="Times New Roman" charset="0"/>
            </a:endParaRPr>
          </a:p>
        </p:txBody>
      </p:sp>
      <p:grpSp>
        <p:nvGrpSpPr>
          <p:cNvPr id="2" name="図形グループ 1"/>
          <p:cNvGrpSpPr/>
          <p:nvPr/>
        </p:nvGrpSpPr>
        <p:grpSpPr>
          <a:xfrm>
            <a:off x="1676364" y="704850"/>
            <a:ext cx="2197100" cy="5764213"/>
            <a:chOff x="1676364" y="704850"/>
            <a:chExt cx="2197100" cy="5764213"/>
          </a:xfrm>
        </p:grpSpPr>
        <p:graphicFrame>
          <p:nvGraphicFramePr>
            <p:cNvPr id="49" name="グラフ 48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76969393"/>
                </p:ext>
              </p:extLst>
            </p:nvPr>
          </p:nvGraphicFramePr>
          <p:xfrm>
            <a:off x="1676364" y="704850"/>
            <a:ext cx="2197100" cy="54483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0" name="正方形/長方形 9"/>
            <p:cNvSpPr/>
            <p:nvPr/>
          </p:nvSpPr>
          <p:spPr bwMode="auto">
            <a:xfrm>
              <a:off x="2775534" y="4793039"/>
              <a:ext cx="762000" cy="493712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24579" name="正方形/長方形 17"/>
            <p:cNvSpPr>
              <a:spLocks noChangeArrowheads="1"/>
            </p:cNvSpPr>
            <p:nvPr/>
          </p:nvSpPr>
          <p:spPr bwMode="auto">
            <a:xfrm>
              <a:off x="2980322" y="4793039"/>
              <a:ext cx="493712" cy="277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eaLnBrk="1" fontAlgn="ctr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solidFill>
                    <a:srgbClr val="000000"/>
                  </a:solidFill>
                  <a:latin typeface="Times New Roman" charset="0"/>
                </a:rPr>
                <a:t>Root</a:t>
              </a:r>
            </a:p>
          </p:txBody>
        </p:sp>
        <p:sp>
          <p:nvSpPr>
            <p:cNvPr id="24580" name="正方形/長方形 18"/>
            <p:cNvSpPr>
              <a:spLocks noChangeArrowheads="1"/>
            </p:cNvSpPr>
            <p:nvPr/>
          </p:nvSpPr>
          <p:spPr bwMode="auto">
            <a:xfrm>
              <a:off x="2980322" y="5010526"/>
              <a:ext cx="557212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eaLnBrk="1" fontAlgn="ctr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solidFill>
                    <a:srgbClr val="000000"/>
                  </a:solidFill>
                  <a:latin typeface="Times New Roman" charset="0"/>
                </a:rPr>
                <a:t>Shoot</a:t>
              </a:r>
            </a:p>
          </p:txBody>
        </p:sp>
        <p:sp>
          <p:nvSpPr>
            <p:cNvPr id="13" name="正方形/長方形 12"/>
            <p:cNvSpPr>
              <a:spLocks noChangeAspect="1"/>
            </p:cNvSpPr>
            <p:nvPr/>
          </p:nvSpPr>
          <p:spPr bwMode="auto">
            <a:xfrm>
              <a:off x="2831097" y="4856539"/>
              <a:ext cx="160337" cy="1524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14" name="正方形/長方形 13"/>
            <p:cNvSpPr>
              <a:spLocks noChangeAspect="1"/>
            </p:cNvSpPr>
            <p:nvPr/>
          </p:nvSpPr>
          <p:spPr bwMode="auto">
            <a:xfrm>
              <a:off x="2831097" y="5072439"/>
              <a:ext cx="160337" cy="15240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24590" name="テキスト ボックス 8"/>
            <p:cNvSpPr txBox="1">
              <a:spLocks noChangeArrowheads="1"/>
            </p:cNvSpPr>
            <p:nvPr/>
          </p:nvSpPr>
          <p:spPr bwMode="auto">
            <a:xfrm rot="-5400000">
              <a:off x="2139156" y="6001545"/>
              <a:ext cx="657225" cy="2778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Control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24591" name="テキスト ボックス 8"/>
            <p:cNvSpPr txBox="1">
              <a:spLocks noChangeArrowheads="1"/>
            </p:cNvSpPr>
            <p:nvPr/>
          </p:nvSpPr>
          <p:spPr bwMode="auto">
            <a:xfrm rot="-5400000">
              <a:off x="2543969" y="5855494"/>
              <a:ext cx="365125" cy="2778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Cd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24592" name="テキスト ボックス 8"/>
            <p:cNvSpPr txBox="1">
              <a:spLocks noChangeArrowheads="1"/>
            </p:cNvSpPr>
            <p:nvPr/>
          </p:nvSpPr>
          <p:spPr bwMode="auto">
            <a:xfrm rot="-5400000">
              <a:off x="2731294" y="5928519"/>
              <a:ext cx="509587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ABA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24593" name="テキスト ボックス 8"/>
            <p:cNvSpPr txBox="1">
              <a:spLocks noChangeArrowheads="1"/>
            </p:cNvSpPr>
            <p:nvPr/>
          </p:nvSpPr>
          <p:spPr bwMode="auto">
            <a:xfrm rot="-5400000">
              <a:off x="2982913" y="5935663"/>
              <a:ext cx="523875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Cold</a:t>
              </a:r>
              <a:r>
                <a:rPr lang="ja-JP" altLang="en-US" sz="1200">
                  <a:latin typeface="Times New Roman" charset="0"/>
                </a:rPr>
                <a:t> </a:t>
              </a:r>
            </a:p>
          </p:txBody>
        </p:sp>
        <p:cxnSp>
          <p:nvCxnSpPr>
            <p:cNvPr id="4" name="直線コネクタ 3"/>
            <p:cNvCxnSpPr/>
            <p:nvPr/>
          </p:nvCxnSpPr>
          <p:spPr>
            <a:xfrm>
              <a:off x="2382838" y="5854700"/>
              <a:ext cx="219075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直線コネクタ 50"/>
            <p:cNvCxnSpPr/>
            <p:nvPr/>
          </p:nvCxnSpPr>
          <p:spPr>
            <a:xfrm>
              <a:off x="2630488" y="5859463"/>
              <a:ext cx="219075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直線コネクタ 51"/>
            <p:cNvCxnSpPr/>
            <p:nvPr/>
          </p:nvCxnSpPr>
          <p:spPr>
            <a:xfrm>
              <a:off x="2886075" y="5859463"/>
              <a:ext cx="219075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直線コネクタ 52"/>
            <p:cNvCxnSpPr/>
            <p:nvPr/>
          </p:nvCxnSpPr>
          <p:spPr>
            <a:xfrm>
              <a:off x="3133725" y="5862638"/>
              <a:ext cx="219075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0" name="正方形/長方形 49"/>
            <p:cNvSpPr/>
            <p:nvPr/>
          </p:nvSpPr>
          <p:spPr bwMode="auto">
            <a:xfrm>
              <a:off x="1936883" y="5016798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54" name="正方形/長方形 53"/>
            <p:cNvSpPr/>
            <p:nvPr/>
          </p:nvSpPr>
          <p:spPr bwMode="auto">
            <a:xfrm>
              <a:off x="1936883" y="5435017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55" name="正方形/長方形 54"/>
            <p:cNvSpPr/>
            <p:nvPr/>
          </p:nvSpPr>
          <p:spPr bwMode="auto">
            <a:xfrm>
              <a:off x="1936883" y="4807682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56" name="正方形/長方形 55"/>
            <p:cNvSpPr/>
            <p:nvPr/>
          </p:nvSpPr>
          <p:spPr bwMode="auto">
            <a:xfrm>
              <a:off x="1936883" y="5225901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57" name="正方形/長方形 56"/>
            <p:cNvSpPr/>
            <p:nvPr/>
          </p:nvSpPr>
          <p:spPr bwMode="auto">
            <a:xfrm>
              <a:off x="1993586" y="2766231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58" name="正方形/長方形 57"/>
            <p:cNvSpPr/>
            <p:nvPr/>
          </p:nvSpPr>
          <p:spPr bwMode="auto">
            <a:xfrm>
              <a:off x="1993586" y="3184450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59" name="正方形/長方形 58"/>
            <p:cNvSpPr/>
            <p:nvPr/>
          </p:nvSpPr>
          <p:spPr bwMode="auto">
            <a:xfrm>
              <a:off x="1993586" y="2557115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60" name="正方形/長方形 59"/>
            <p:cNvSpPr/>
            <p:nvPr/>
          </p:nvSpPr>
          <p:spPr bwMode="auto">
            <a:xfrm>
              <a:off x="1993586" y="2975334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61" name="正方形/長方形 60"/>
            <p:cNvSpPr/>
            <p:nvPr/>
          </p:nvSpPr>
          <p:spPr bwMode="auto">
            <a:xfrm>
              <a:off x="1997125" y="3662905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62" name="正方形/長方形 61"/>
            <p:cNvSpPr/>
            <p:nvPr/>
          </p:nvSpPr>
          <p:spPr bwMode="auto">
            <a:xfrm>
              <a:off x="1997125" y="4081124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63" name="正方形/長方形 62"/>
            <p:cNvSpPr/>
            <p:nvPr/>
          </p:nvSpPr>
          <p:spPr bwMode="auto">
            <a:xfrm>
              <a:off x="1997125" y="3453789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64" name="正方形/長方形 63"/>
            <p:cNvSpPr/>
            <p:nvPr/>
          </p:nvSpPr>
          <p:spPr bwMode="auto">
            <a:xfrm>
              <a:off x="1997125" y="3872008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65" name="正方形/長方形 64"/>
            <p:cNvSpPr/>
            <p:nvPr/>
          </p:nvSpPr>
          <p:spPr bwMode="auto">
            <a:xfrm>
              <a:off x="1926242" y="4552504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66" name="正方形/長方形 65"/>
            <p:cNvSpPr/>
            <p:nvPr/>
          </p:nvSpPr>
          <p:spPr bwMode="auto">
            <a:xfrm>
              <a:off x="1990040" y="4322122"/>
              <a:ext cx="57150" cy="10636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</p:grpSp>
      <p:sp>
        <p:nvSpPr>
          <p:cNvPr id="67" name="正方形/長方形 51"/>
          <p:cNvSpPr>
            <a:spLocks noChangeArrowheads="1"/>
          </p:cNvSpPr>
          <p:nvPr/>
        </p:nvSpPr>
        <p:spPr bwMode="auto">
          <a:xfrm>
            <a:off x="7362825" y="6416675"/>
            <a:ext cx="7873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200" dirty="0" smtClean="0">
                <a:latin typeface="Times New Roman" charset="0"/>
              </a:rPr>
              <a:t>Figure S2</a:t>
            </a:r>
            <a:endParaRPr lang="ja-JP" altLang="en-US" sz="1200" dirty="0">
              <a:latin typeface="Times New Roman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テキスト ボックス 2"/>
          <p:cNvSpPr txBox="1">
            <a:spLocks noChangeArrowheads="1"/>
          </p:cNvSpPr>
          <p:nvPr/>
        </p:nvSpPr>
        <p:spPr bwMode="auto">
          <a:xfrm>
            <a:off x="4624388" y="677863"/>
            <a:ext cx="5064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>
                <a:latin typeface="Times New Roman" charset="0"/>
              </a:rPr>
              <a:t>Root</a:t>
            </a:r>
          </a:p>
        </p:txBody>
      </p:sp>
      <p:grpSp>
        <p:nvGrpSpPr>
          <p:cNvPr id="66" name="図形グループ 15"/>
          <p:cNvGrpSpPr>
            <a:grpSpLocks/>
          </p:cNvGrpSpPr>
          <p:nvPr/>
        </p:nvGrpSpPr>
        <p:grpSpPr bwMode="auto">
          <a:xfrm>
            <a:off x="4965700" y="817563"/>
            <a:ext cx="2552700" cy="2090737"/>
            <a:chOff x="6591900" y="337364"/>
            <a:chExt cx="2552101" cy="2090766"/>
          </a:xfrm>
        </p:grpSpPr>
        <p:sp>
          <p:nvSpPr>
            <p:cNvPr id="67" name="円/楕円 66"/>
            <p:cNvSpPr>
              <a:spLocks noChangeAspect="1"/>
            </p:cNvSpPr>
            <p:nvPr/>
          </p:nvSpPr>
          <p:spPr>
            <a:xfrm>
              <a:off x="7191834" y="637405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68" name="円/楕円 67"/>
            <p:cNvSpPr>
              <a:spLocks noChangeAspect="1"/>
            </p:cNvSpPr>
            <p:nvPr/>
          </p:nvSpPr>
          <p:spPr>
            <a:xfrm>
              <a:off x="7588616" y="1199388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69" name="円/楕円 68"/>
            <p:cNvSpPr>
              <a:spLocks noChangeAspect="1"/>
            </p:cNvSpPr>
            <p:nvPr/>
          </p:nvSpPr>
          <p:spPr>
            <a:xfrm>
              <a:off x="6807749" y="1199388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70" name="テキスト ボックス 19"/>
            <p:cNvSpPr txBox="1">
              <a:spLocks noChangeArrowheads="1"/>
            </p:cNvSpPr>
            <p:nvPr/>
          </p:nvSpPr>
          <p:spPr bwMode="auto">
            <a:xfrm>
              <a:off x="6591900" y="2151131"/>
              <a:ext cx="36425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Cd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71" name="テキスト ボックス 20"/>
            <p:cNvSpPr txBox="1">
              <a:spLocks noChangeArrowheads="1"/>
            </p:cNvSpPr>
            <p:nvPr/>
          </p:nvSpPr>
          <p:spPr bwMode="auto">
            <a:xfrm>
              <a:off x="7567848" y="337364"/>
              <a:ext cx="48395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Cold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72" name="テキスト ボックス 21"/>
            <p:cNvSpPr txBox="1">
              <a:spLocks noChangeArrowheads="1"/>
            </p:cNvSpPr>
            <p:nvPr/>
          </p:nvSpPr>
          <p:spPr bwMode="auto">
            <a:xfrm>
              <a:off x="8624543" y="2151131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ABA</a:t>
              </a:r>
            </a:p>
          </p:txBody>
        </p:sp>
        <p:sp>
          <p:nvSpPr>
            <p:cNvPr id="73" name="テキスト ボックス 22"/>
            <p:cNvSpPr txBox="1">
              <a:spLocks noChangeArrowheads="1"/>
            </p:cNvSpPr>
            <p:nvPr/>
          </p:nvSpPr>
          <p:spPr bwMode="auto">
            <a:xfrm>
              <a:off x="7556445" y="768350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1180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74" name="テキスト ボックス 23"/>
            <p:cNvSpPr txBox="1">
              <a:spLocks noChangeArrowheads="1"/>
            </p:cNvSpPr>
            <p:nvPr/>
          </p:nvSpPr>
          <p:spPr bwMode="auto">
            <a:xfrm>
              <a:off x="7556445" y="148231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4126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75" name="テキスト ボックス 24"/>
            <p:cNvSpPr txBox="1">
              <a:spLocks noChangeArrowheads="1"/>
            </p:cNvSpPr>
            <p:nvPr/>
          </p:nvSpPr>
          <p:spPr bwMode="auto">
            <a:xfrm>
              <a:off x="7569145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3258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76" name="テキスト ボックス 25"/>
            <p:cNvSpPr txBox="1">
              <a:spLocks noChangeArrowheads="1"/>
            </p:cNvSpPr>
            <p:nvPr/>
          </p:nvSpPr>
          <p:spPr bwMode="auto">
            <a:xfrm>
              <a:off x="7943174" y="122833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534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77" name="テキスト ボックス 26"/>
            <p:cNvSpPr txBox="1">
              <a:spLocks noChangeArrowheads="1"/>
            </p:cNvSpPr>
            <p:nvPr/>
          </p:nvSpPr>
          <p:spPr bwMode="auto">
            <a:xfrm>
              <a:off x="7165975" y="122833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2034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78" name="テキスト ボックス 27"/>
            <p:cNvSpPr txBox="1">
              <a:spLocks noChangeArrowheads="1"/>
            </p:cNvSpPr>
            <p:nvPr/>
          </p:nvSpPr>
          <p:spPr bwMode="auto">
            <a:xfrm>
              <a:off x="8169896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608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79" name="テキスト ボックス 28"/>
            <p:cNvSpPr txBox="1">
              <a:spLocks noChangeArrowheads="1"/>
            </p:cNvSpPr>
            <p:nvPr/>
          </p:nvSpPr>
          <p:spPr bwMode="auto">
            <a:xfrm>
              <a:off x="6979947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4324</a:t>
              </a:r>
              <a:endParaRPr lang="en-US" altLang="ja-JP" sz="1200" dirty="0">
                <a:latin typeface="Times New Roman" charset="0"/>
              </a:endParaRPr>
            </a:p>
          </p:txBody>
        </p:sp>
      </p:grpSp>
      <p:sp>
        <p:nvSpPr>
          <p:cNvPr id="80" name="テキスト ボックス 2"/>
          <p:cNvSpPr txBox="1">
            <a:spLocks noChangeArrowheads="1"/>
          </p:cNvSpPr>
          <p:nvPr/>
        </p:nvSpPr>
        <p:spPr bwMode="auto">
          <a:xfrm>
            <a:off x="4624388" y="3698875"/>
            <a:ext cx="5572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>
                <a:latin typeface="Times New Roman" charset="0"/>
              </a:rPr>
              <a:t>Shoot</a:t>
            </a:r>
          </a:p>
        </p:txBody>
      </p:sp>
      <p:grpSp>
        <p:nvGrpSpPr>
          <p:cNvPr id="81" name="図形グループ 30"/>
          <p:cNvGrpSpPr>
            <a:grpSpLocks/>
          </p:cNvGrpSpPr>
          <p:nvPr/>
        </p:nvGrpSpPr>
        <p:grpSpPr bwMode="auto">
          <a:xfrm>
            <a:off x="4965700" y="3836988"/>
            <a:ext cx="2552700" cy="2090737"/>
            <a:chOff x="6591900" y="337364"/>
            <a:chExt cx="2552101" cy="2090766"/>
          </a:xfrm>
        </p:grpSpPr>
        <p:sp>
          <p:nvSpPr>
            <p:cNvPr id="82" name="円/楕円 81"/>
            <p:cNvSpPr>
              <a:spLocks noChangeAspect="1"/>
            </p:cNvSpPr>
            <p:nvPr/>
          </p:nvSpPr>
          <p:spPr>
            <a:xfrm>
              <a:off x="7191834" y="637405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83" name="円/楕円 82"/>
            <p:cNvSpPr>
              <a:spLocks noChangeAspect="1"/>
            </p:cNvSpPr>
            <p:nvPr/>
          </p:nvSpPr>
          <p:spPr>
            <a:xfrm>
              <a:off x="7588616" y="1199388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84" name="円/楕円 83"/>
            <p:cNvSpPr>
              <a:spLocks noChangeAspect="1"/>
            </p:cNvSpPr>
            <p:nvPr/>
          </p:nvSpPr>
          <p:spPr>
            <a:xfrm>
              <a:off x="6807749" y="1199388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85" name="テキスト ボックス 34"/>
            <p:cNvSpPr txBox="1">
              <a:spLocks noChangeArrowheads="1"/>
            </p:cNvSpPr>
            <p:nvPr/>
          </p:nvSpPr>
          <p:spPr bwMode="auto">
            <a:xfrm>
              <a:off x="6591900" y="2151131"/>
              <a:ext cx="36425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Cd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86" name="テキスト ボックス 35"/>
            <p:cNvSpPr txBox="1">
              <a:spLocks noChangeArrowheads="1"/>
            </p:cNvSpPr>
            <p:nvPr/>
          </p:nvSpPr>
          <p:spPr bwMode="auto">
            <a:xfrm>
              <a:off x="7567848" y="337364"/>
              <a:ext cx="48395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Cold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87" name="テキスト ボックス 36"/>
            <p:cNvSpPr txBox="1">
              <a:spLocks noChangeArrowheads="1"/>
            </p:cNvSpPr>
            <p:nvPr/>
          </p:nvSpPr>
          <p:spPr bwMode="auto">
            <a:xfrm>
              <a:off x="8624543" y="2151131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ABA</a:t>
              </a:r>
            </a:p>
          </p:txBody>
        </p:sp>
        <p:sp>
          <p:nvSpPr>
            <p:cNvPr id="88" name="テキスト ボックス 37"/>
            <p:cNvSpPr txBox="1">
              <a:spLocks noChangeArrowheads="1"/>
            </p:cNvSpPr>
            <p:nvPr/>
          </p:nvSpPr>
          <p:spPr bwMode="auto">
            <a:xfrm>
              <a:off x="7556445" y="768350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5893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89" name="テキスト ボックス 38"/>
            <p:cNvSpPr txBox="1">
              <a:spLocks noChangeArrowheads="1"/>
            </p:cNvSpPr>
            <p:nvPr/>
          </p:nvSpPr>
          <p:spPr bwMode="auto">
            <a:xfrm>
              <a:off x="7556445" y="148231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2001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90" name="テキスト ボックス 39"/>
            <p:cNvSpPr txBox="1">
              <a:spLocks noChangeArrowheads="1"/>
            </p:cNvSpPr>
            <p:nvPr/>
          </p:nvSpPr>
          <p:spPr bwMode="auto">
            <a:xfrm>
              <a:off x="7569145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1471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91" name="テキスト ボックス 40"/>
            <p:cNvSpPr txBox="1">
              <a:spLocks noChangeArrowheads="1"/>
            </p:cNvSpPr>
            <p:nvPr/>
          </p:nvSpPr>
          <p:spPr bwMode="auto">
            <a:xfrm>
              <a:off x="7943174" y="122833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1413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92" name="テキスト ボックス 41"/>
            <p:cNvSpPr txBox="1">
              <a:spLocks noChangeArrowheads="1"/>
            </p:cNvSpPr>
            <p:nvPr/>
          </p:nvSpPr>
          <p:spPr bwMode="auto">
            <a:xfrm>
              <a:off x="7165975" y="122833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854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93" name="テキスト ボックス 42"/>
            <p:cNvSpPr txBox="1">
              <a:spLocks noChangeArrowheads="1"/>
            </p:cNvSpPr>
            <p:nvPr/>
          </p:nvSpPr>
          <p:spPr bwMode="auto">
            <a:xfrm>
              <a:off x="8169896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586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94" name="テキスト ボックス 43"/>
            <p:cNvSpPr txBox="1">
              <a:spLocks noChangeArrowheads="1"/>
            </p:cNvSpPr>
            <p:nvPr/>
          </p:nvSpPr>
          <p:spPr bwMode="auto">
            <a:xfrm>
              <a:off x="6979947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518</a:t>
              </a:r>
              <a:endParaRPr lang="en-US" altLang="ja-JP" sz="1200" dirty="0">
                <a:latin typeface="Times New Roman" charset="0"/>
              </a:endParaRPr>
            </a:p>
          </p:txBody>
        </p:sp>
      </p:grpSp>
      <p:sp>
        <p:nvSpPr>
          <p:cNvPr id="95" name="テキスト ボックス 84"/>
          <p:cNvSpPr txBox="1">
            <a:spLocks noChangeArrowheads="1"/>
          </p:cNvSpPr>
          <p:nvPr/>
        </p:nvSpPr>
        <p:spPr bwMode="auto">
          <a:xfrm>
            <a:off x="4268788" y="185738"/>
            <a:ext cx="2889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>
                <a:latin typeface="Times New Roman" charset="0"/>
              </a:rPr>
              <a:t>B</a:t>
            </a:r>
            <a:endParaRPr lang="ja-JP" altLang="en-US" sz="1200">
              <a:latin typeface="Times New Roman" charset="0"/>
            </a:endParaRPr>
          </a:p>
        </p:txBody>
      </p:sp>
      <p:sp>
        <p:nvSpPr>
          <p:cNvPr id="96" name="テキスト ボックス 2"/>
          <p:cNvSpPr txBox="1">
            <a:spLocks noChangeArrowheads="1"/>
          </p:cNvSpPr>
          <p:nvPr/>
        </p:nvSpPr>
        <p:spPr bwMode="auto">
          <a:xfrm>
            <a:off x="901467" y="777432"/>
            <a:ext cx="50641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>
                <a:latin typeface="Times New Roman" charset="0"/>
              </a:rPr>
              <a:t>Root</a:t>
            </a:r>
          </a:p>
        </p:txBody>
      </p:sp>
      <p:grpSp>
        <p:nvGrpSpPr>
          <p:cNvPr id="97" name="図形グループ 15"/>
          <p:cNvGrpSpPr>
            <a:grpSpLocks/>
          </p:cNvGrpSpPr>
          <p:nvPr/>
        </p:nvGrpSpPr>
        <p:grpSpPr bwMode="auto">
          <a:xfrm>
            <a:off x="1242779" y="917132"/>
            <a:ext cx="2552700" cy="2090737"/>
            <a:chOff x="6591900" y="337364"/>
            <a:chExt cx="2552101" cy="2090766"/>
          </a:xfrm>
        </p:grpSpPr>
        <p:sp>
          <p:nvSpPr>
            <p:cNvPr id="98" name="円/楕円 97"/>
            <p:cNvSpPr>
              <a:spLocks noChangeAspect="1"/>
            </p:cNvSpPr>
            <p:nvPr/>
          </p:nvSpPr>
          <p:spPr>
            <a:xfrm>
              <a:off x="7191834" y="637405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99" name="円/楕円 98"/>
            <p:cNvSpPr>
              <a:spLocks noChangeAspect="1"/>
            </p:cNvSpPr>
            <p:nvPr/>
          </p:nvSpPr>
          <p:spPr>
            <a:xfrm>
              <a:off x="7588616" y="1199388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100" name="円/楕円 99"/>
            <p:cNvSpPr>
              <a:spLocks noChangeAspect="1"/>
            </p:cNvSpPr>
            <p:nvPr/>
          </p:nvSpPr>
          <p:spPr>
            <a:xfrm>
              <a:off x="6807749" y="1199388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101" name="テキスト ボックス 19"/>
            <p:cNvSpPr txBox="1">
              <a:spLocks noChangeArrowheads="1"/>
            </p:cNvSpPr>
            <p:nvPr/>
          </p:nvSpPr>
          <p:spPr bwMode="auto">
            <a:xfrm>
              <a:off x="6591900" y="2151131"/>
              <a:ext cx="36425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Cd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102" name="テキスト ボックス 20"/>
            <p:cNvSpPr txBox="1">
              <a:spLocks noChangeArrowheads="1"/>
            </p:cNvSpPr>
            <p:nvPr/>
          </p:nvSpPr>
          <p:spPr bwMode="auto">
            <a:xfrm>
              <a:off x="7567848" y="337364"/>
              <a:ext cx="48395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Cold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103" name="テキスト ボックス 21"/>
            <p:cNvSpPr txBox="1">
              <a:spLocks noChangeArrowheads="1"/>
            </p:cNvSpPr>
            <p:nvPr/>
          </p:nvSpPr>
          <p:spPr bwMode="auto">
            <a:xfrm>
              <a:off x="8624543" y="2151131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ABA</a:t>
              </a:r>
            </a:p>
          </p:txBody>
        </p:sp>
        <p:sp>
          <p:nvSpPr>
            <p:cNvPr id="104" name="テキスト ボックス 22"/>
            <p:cNvSpPr txBox="1">
              <a:spLocks noChangeArrowheads="1"/>
            </p:cNvSpPr>
            <p:nvPr/>
          </p:nvSpPr>
          <p:spPr bwMode="auto">
            <a:xfrm>
              <a:off x="7556445" y="768348"/>
              <a:ext cx="519458" cy="277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2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105" name="テキスト ボックス 23"/>
            <p:cNvSpPr txBox="1">
              <a:spLocks noChangeArrowheads="1"/>
            </p:cNvSpPr>
            <p:nvPr/>
          </p:nvSpPr>
          <p:spPr bwMode="auto">
            <a:xfrm>
              <a:off x="7556445" y="148231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22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106" name="テキスト ボックス 24"/>
            <p:cNvSpPr txBox="1">
              <a:spLocks noChangeArrowheads="1"/>
            </p:cNvSpPr>
            <p:nvPr/>
          </p:nvSpPr>
          <p:spPr bwMode="auto">
            <a:xfrm>
              <a:off x="7569145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16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107" name="テキスト ボックス 25"/>
            <p:cNvSpPr txBox="1">
              <a:spLocks noChangeArrowheads="1"/>
            </p:cNvSpPr>
            <p:nvPr/>
          </p:nvSpPr>
          <p:spPr bwMode="auto">
            <a:xfrm>
              <a:off x="7943174" y="122833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10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108" name="テキスト ボックス 26"/>
            <p:cNvSpPr txBox="1">
              <a:spLocks noChangeArrowheads="1"/>
            </p:cNvSpPr>
            <p:nvPr/>
          </p:nvSpPr>
          <p:spPr bwMode="auto">
            <a:xfrm>
              <a:off x="7165975" y="122833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6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109" name="テキスト ボックス 27"/>
            <p:cNvSpPr txBox="1">
              <a:spLocks noChangeArrowheads="1"/>
            </p:cNvSpPr>
            <p:nvPr/>
          </p:nvSpPr>
          <p:spPr bwMode="auto">
            <a:xfrm>
              <a:off x="8169896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5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110" name="テキスト ボックス 28"/>
            <p:cNvSpPr txBox="1">
              <a:spLocks noChangeArrowheads="1"/>
            </p:cNvSpPr>
            <p:nvPr/>
          </p:nvSpPr>
          <p:spPr bwMode="auto">
            <a:xfrm>
              <a:off x="6979947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39</a:t>
              </a:r>
              <a:endParaRPr lang="en-US" altLang="ja-JP" sz="1200" dirty="0">
                <a:latin typeface="Times New Roman" charset="0"/>
              </a:endParaRPr>
            </a:p>
          </p:txBody>
        </p:sp>
      </p:grpSp>
      <p:sp>
        <p:nvSpPr>
          <p:cNvPr id="111" name="テキスト ボックス 2"/>
          <p:cNvSpPr txBox="1">
            <a:spLocks noChangeArrowheads="1"/>
          </p:cNvSpPr>
          <p:nvPr/>
        </p:nvSpPr>
        <p:spPr bwMode="auto">
          <a:xfrm>
            <a:off x="901467" y="3798444"/>
            <a:ext cx="5572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b="1">
                <a:latin typeface="Times New Roman" charset="0"/>
              </a:rPr>
              <a:t>Shoot</a:t>
            </a:r>
          </a:p>
        </p:txBody>
      </p:sp>
      <p:grpSp>
        <p:nvGrpSpPr>
          <p:cNvPr id="112" name="図形グループ 30"/>
          <p:cNvGrpSpPr>
            <a:grpSpLocks/>
          </p:cNvGrpSpPr>
          <p:nvPr/>
        </p:nvGrpSpPr>
        <p:grpSpPr bwMode="auto">
          <a:xfrm>
            <a:off x="1242779" y="3936557"/>
            <a:ext cx="2552700" cy="2090737"/>
            <a:chOff x="6591900" y="337364"/>
            <a:chExt cx="2552101" cy="2090766"/>
          </a:xfrm>
        </p:grpSpPr>
        <p:sp>
          <p:nvSpPr>
            <p:cNvPr id="113" name="円/楕円 112"/>
            <p:cNvSpPr>
              <a:spLocks noChangeAspect="1"/>
            </p:cNvSpPr>
            <p:nvPr/>
          </p:nvSpPr>
          <p:spPr>
            <a:xfrm>
              <a:off x="7191834" y="637405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114" name="円/楕円 113"/>
            <p:cNvSpPr>
              <a:spLocks noChangeAspect="1"/>
            </p:cNvSpPr>
            <p:nvPr/>
          </p:nvSpPr>
          <p:spPr>
            <a:xfrm>
              <a:off x="7588616" y="1199388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115" name="円/楕円 114"/>
            <p:cNvSpPr>
              <a:spLocks noChangeAspect="1"/>
            </p:cNvSpPr>
            <p:nvPr/>
          </p:nvSpPr>
          <p:spPr>
            <a:xfrm>
              <a:off x="6807749" y="1199388"/>
              <a:ext cx="1237959" cy="1228742"/>
            </a:xfrm>
            <a:prstGeom prst="ellipse">
              <a:avLst/>
            </a:prstGeom>
            <a:noFill/>
            <a:ln w="1905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ja-JP" altLang="en-US"/>
            </a:p>
          </p:txBody>
        </p:sp>
        <p:sp>
          <p:nvSpPr>
            <p:cNvPr id="116" name="テキスト ボックス 34"/>
            <p:cNvSpPr txBox="1">
              <a:spLocks noChangeArrowheads="1"/>
            </p:cNvSpPr>
            <p:nvPr/>
          </p:nvSpPr>
          <p:spPr bwMode="auto">
            <a:xfrm>
              <a:off x="6591900" y="2151131"/>
              <a:ext cx="36425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Cd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117" name="テキスト ボックス 35"/>
            <p:cNvSpPr txBox="1">
              <a:spLocks noChangeArrowheads="1"/>
            </p:cNvSpPr>
            <p:nvPr/>
          </p:nvSpPr>
          <p:spPr bwMode="auto">
            <a:xfrm>
              <a:off x="7567848" y="337364"/>
              <a:ext cx="483952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Cold</a:t>
              </a:r>
              <a:endParaRPr lang="ja-JP" altLang="en-US" sz="1200">
                <a:latin typeface="Times New Roman" charset="0"/>
              </a:endParaRPr>
            </a:p>
          </p:txBody>
        </p:sp>
        <p:sp>
          <p:nvSpPr>
            <p:cNvPr id="118" name="テキスト ボックス 36"/>
            <p:cNvSpPr txBox="1">
              <a:spLocks noChangeArrowheads="1"/>
            </p:cNvSpPr>
            <p:nvPr/>
          </p:nvSpPr>
          <p:spPr bwMode="auto">
            <a:xfrm>
              <a:off x="8624543" y="2151131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>
                  <a:latin typeface="Times New Roman" charset="0"/>
                </a:rPr>
                <a:t>ABA</a:t>
              </a:r>
            </a:p>
          </p:txBody>
        </p:sp>
        <p:sp>
          <p:nvSpPr>
            <p:cNvPr id="119" name="テキスト ボックス 37"/>
            <p:cNvSpPr txBox="1">
              <a:spLocks noChangeArrowheads="1"/>
            </p:cNvSpPr>
            <p:nvPr/>
          </p:nvSpPr>
          <p:spPr bwMode="auto">
            <a:xfrm>
              <a:off x="7556445" y="768350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13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120" name="テキスト ボックス 38"/>
            <p:cNvSpPr txBox="1">
              <a:spLocks noChangeArrowheads="1"/>
            </p:cNvSpPr>
            <p:nvPr/>
          </p:nvSpPr>
          <p:spPr bwMode="auto">
            <a:xfrm>
              <a:off x="7556445" y="148231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3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121" name="テキスト ボックス 39"/>
            <p:cNvSpPr txBox="1">
              <a:spLocks noChangeArrowheads="1"/>
            </p:cNvSpPr>
            <p:nvPr/>
          </p:nvSpPr>
          <p:spPr bwMode="auto">
            <a:xfrm>
              <a:off x="7569145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12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122" name="テキスト ボックス 40"/>
            <p:cNvSpPr txBox="1">
              <a:spLocks noChangeArrowheads="1"/>
            </p:cNvSpPr>
            <p:nvPr/>
          </p:nvSpPr>
          <p:spPr bwMode="auto">
            <a:xfrm>
              <a:off x="7943174" y="122833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7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123" name="テキスト ボックス 41"/>
            <p:cNvSpPr txBox="1">
              <a:spLocks noChangeArrowheads="1"/>
            </p:cNvSpPr>
            <p:nvPr/>
          </p:nvSpPr>
          <p:spPr bwMode="auto">
            <a:xfrm>
              <a:off x="7165975" y="122833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1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124" name="テキスト ボックス 42"/>
            <p:cNvSpPr txBox="1">
              <a:spLocks noChangeArrowheads="1"/>
            </p:cNvSpPr>
            <p:nvPr/>
          </p:nvSpPr>
          <p:spPr bwMode="auto">
            <a:xfrm>
              <a:off x="8169896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10</a:t>
              </a:r>
              <a:endParaRPr lang="en-US" altLang="ja-JP" sz="1200" dirty="0">
                <a:latin typeface="Times New Roman" charset="0"/>
              </a:endParaRPr>
            </a:p>
          </p:txBody>
        </p:sp>
        <p:sp>
          <p:nvSpPr>
            <p:cNvPr id="125" name="テキスト ボックス 43"/>
            <p:cNvSpPr txBox="1">
              <a:spLocks noChangeArrowheads="1"/>
            </p:cNvSpPr>
            <p:nvPr/>
          </p:nvSpPr>
          <p:spPr bwMode="auto">
            <a:xfrm>
              <a:off x="6979947" y="1876668"/>
              <a:ext cx="51945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spcBef>
                  <a:spcPct val="20000"/>
                </a:spcBef>
                <a:buFont typeface="Arial" charset="0"/>
                <a:buChar char="•"/>
                <a:defRPr kumimoji="1" sz="32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1pPr>
              <a:lvl2pPr marL="37931725" indent="-37474525">
                <a:spcBef>
                  <a:spcPct val="20000"/>
                </a:spcBef>
                <a:buFont typeface="Arial" charset="0"/>
                <a:buChar char="–"/>
                <a:defRPr kumimoji="1" sz="28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Font typeface="Arial" charset="0"/>
                <a:buChar char="•"/>
                <a:defRPr kumimoji="1" sz="24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Font typeface="Arial" charset="0"/>
                <a:buChar char="–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kumimoji="1" sz="2000">
                  <a:solidFill>
                    <a:schemeClr val="tx1"/>
                  </a:solidFill>
                  <a:latin typeface="Calibri" charset="0"/>
                  <a:ea typeface="ＭＳ Ｐゴシック" charset="-128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ja-JP" sz="1200" dirty="0" smtClean="0">
                  <a:latin typeface="Times New Roman" charset="0"/>
                </a:rPr>
                <a:t>12</a:t>
              </a:r>
              <a:endParaRPr lang="en-US" altLang="ja-JP" sz="1200" dirty="0">
                <a:latin typeface="Times New Roman" charset="0"/>
              </a:endParaRPr>
            </a:p>
          </p:txBody>
        </p:sp>
      </p:grpSp>
      <p:sp>
        <p:nvSpPr>
          <p:cNvPr id="126" name="テキスト ボックス 84"/>
          <p:cNvSpPr txBox="1">
            <a:spLocks noChangeArrowheads="1"/>
          </p:cNvSpPr>
          <p:nvPr/>
        </p:nvSpPr>
        <p:spPr bwMode="auto">
          <a:xfrm>
            <a:off x="542693" y="284920"/>
            <a:ext cx="29527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1200" dirty="0" smtClean="0">
                <a:latin typeface="Times New Roman" charset="0"/>
              </a:rPr>
              <a:t>A</a:t>
            </a:r>
            <a:endParaRPr lang="ja-JP" altLang="en-US" sz="1200" dirty="0">
              <a:latin typeface="Times New Roman" charset="0"/>
            </a:endParaRPr>
          </a:p>
        </p:txBody>
      </p:sp>
      <p:sp>
        <p:nvSpPr>
          <p:cNvPr id="127" name="正方形/長方形 51"/>
          <p:cNvSpPr>
            <a:spLocks noChangeArrowheads="1"/>
          </p:cNvSpPr>
          <p:nvPr/>
        </p:nvSpPr>
        <p:spPr bwMode="auto">
          <a:xfrm>
            <a:off x="7362825" y="6416675"/>
            <a:ext cx="78739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kumimoji="1" sz="32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spcBef>
                <a:spcPct val="20000"/>
              </a:spcBef>
              <a:buFont typeface="Arial" charset="0"/>
              <a:buChar char="–"/>
              <a:defRPr kumimoji="1" sz="28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kumimoji="1" sz="24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kumimoji="1" sz="2000"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ja-JP" sz="1200" dirty="0" smtClean="0">
                <a:latin typeface="Times New Roman" charset="0"/>
              </a:rPr>
              <a:t>Figure S3</a:t>
            </a:r>
            <a:endParaRPr lang="ja-JP" altLang="en-US" sz="1200" dirty="0">
              <a:latin typeface="Times New Roman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Yu Gothic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Yu Gothic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20632</TotalTime>
  <Words>100</Words>
  <Application>Microsoft Macintosh PowerPoint</Application>
  <PresentationFormat>画面に合わせる (4:3)</PresentationFormat>
  <Paragraphs>94</Paragraphs>
  <Slides>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8" baseType="lpstr">
      <vt:lpstr>ＭＳ Ｐゴシック</vt:lpstr>
      <vt:lpstr>Times New Roman</vt:lpstr>
      <vt:lpstr>Arial</vt:lpstr>
      <vt:lpstr>Calibri</vt:lpstr>
      <vt:lpstr>ホワイト</vt:lpstr>
      <vt:lpstr>PowerPoint プレゼンテーション</vt:lpstr>
      <vt:lpstr>PowerPoint プレゼンテーション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subject/>
  <dc:creator/>
  <cp:keywords/>
  <dc:description/>
  <cp:lastModifiedBy>Microsoft Office ユーザー</cp:lastModifiedBy>
  <cp:revision>430</cp:revision>
  <cp:lastPrinted>2015-05-26T10:41:23Z</cp:lastPrinted>
  <dcterms:created xsi:type="dcterms:W3CDTF">2016-03-07T23:58:56Z</dcterms:created>
  <dcterms:modified xsi:type="dcterms:W3CDTF">2017-04-28T09:10:21Z</dcterms:modified>
  <cp:category/>
</cp:coreProperties>
</file>