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2" r:id="rId2"/>
    <p:sldId id="261" r:id="rId3"/>
    <p:sldId id="262" r:id="rId4"/>
    <p:sldId id="270" r:id="rId5"/>
    <p:sldId id="266" r:id="rId6"/>
    <p:sldId id="267" r:id="rId7"/>
  </p:sldIdLst>
  <p:sldSz cx="6858000" cy="9906000" type="A4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BFB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8" autoAdjust="0"/>
    <p:restoredTop sz="94660"/>
  </p:normalViewPr>
  <p:slideViewPr>
    <p:cSldViewPr snapToGrid="0" showGuides="1">
      <p:cViewPr varScale="1">
        <p:scale>
          <a:sx n="62" d="100"/>
          <a:sy n="62" d="100"/>
        </p:scale>
        <p:origin x="2338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8AA97-B39B-4021-BDB8-56BE39E09993}" type="datetimeFigureOut">
              <a:rPr lang="zh-CN" altLang="en-US" smtClean="0"/>
              <a:t>2018/2/13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3AE6C-8A25-4299-8B56-88040AF4DD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68881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8AA97-B39B-4021-BDB8-56BE39E09993}" type="datetimeFigureOut">
              <a:rPr lang="zh-CN" altLang="en-US" smtClean="0"/>
              <a:t>2018/2/13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3AE6C-8A25-4299-8B56-88040AF4DD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13278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8AA97-B39B-4021-BDB8-56BE39E09993}" type="datetimeFigureOut">
              <a:rPr lang="zh-CN" altLang="en-US" smtClean="0"/>
              <a:t>2018/2/13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3AE6C-8A25-4299-8B56-88040AF4DD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78535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8AA97-B39B-4021-BDB8-56BE39E09993}" type="datetimeFigureOut">
              <a:rPr lang="zh-CN" altLang="en-US" smtClean="0"/>
              <a:t>2018/2/13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3AE6C-8A25-4299-8B56-88040AF4DD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6913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8AA97-B39B-4021-BDB8-56BE39E09993}" type="datetimeFigureOut">
              <a:rPr lang="zh-CN" altLang="en-US" smtClean="0"/>
              <a:t>2018/2/13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3AE6C-8A25-4299-8B56-88040AF4DD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74173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8AA97-B39B-4021-BDB8-56BE39E09993}" type="datetimeFigureOut">
              <a:rPr lang="zh-CN" altLang="en-US" smtClean="0"/>
              <a:t>2018/2/13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3AE6C-8A25-4299-8B56-88040AF4DD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96167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8AA97-B39B-4021-BDB8-56BE39E09993}" type="datetimeFigureOut">
              <a:rPr lang="zh-CN" altLang="en-US" smtClean="0"/>
              <a:t>2018/2/13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3AE6C-8A25-4299-8B56-88040AF4DD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57411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8AA97-B39B-4021-BDB8-56BE39E09993}" type="datetimeFigureOut">
              <a:rPr lang="zh-CN" altLang="en-US" smtClean="0"/>
              <a:t>2018/2/13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3AE6C-8A25-4299-8B56-88040AF4DD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5799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8AA97-B39B-4021-BDB8-56BE39E09993}" type="datetimeFigureOut">
              <a:rPr lang="zh-CN" altLang="en-US" smtClean="0"/>
              <a:t>2018/2/13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3AE6C-8A25-4299-8B56-88040AF4DD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9657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8AA97-B39B-4021-BDB8-56BE39E09993}" type="datetimeFigureOut">
              <a:rPr lang="zh-CN" altLang="en-US" smtClean="0"/>
              <a:t>2018/2/13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3AE6C-8A25-4299-8B56-88040AF4DD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3797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8AA97-B39B-4021-BDB8-56BE39E09993}" type="datetimeFigureOut">
              <a:rPr lang="zh-CN" altLang="en-US" smtClean="0"/>
              <a:t>2018/2/13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3AE6C-8A25-4299-8B56-88040AF4DD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95975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48AA97-B39B-4021-BDB8-56BE39E09993}" type="datetimeFigureOut">
              <a:rPr lang="zh-CN" altLang="en-US" smtClean="0"/>
              <a:t>2018/2/13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F3AE6C-8A25-4299-8B56-88040AF4DD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9378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7461" y="652328"/>
            <a:ext cx="4922947" cy="4869602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055458" y="2902463"/>
            <a:ext cx="20056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231F20"/>
                </a:solidFill>
                <a:latin typeface="Times New Roman" panose="02020603050405020304" pitchFamily="18" charset="0"/>
              </a:rPr>
              <a:t>JMB84-T2A-EGFP</a:t>
            </a:r>
            <a:endParaRPr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1839714" y="5639401"/>
            <a:ext cx="4843026" cy="3561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  <a:spcAft>
                <a:spcPts val="0"/>
              </a:spcAft>
            </a:pPr>
            <a:r>
              <a:rPr lang="en-US" altLang="zh-CN" sz="10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Fig. S1 The map of JMB84-T2A-EGFP.</a:t>
            </a:r>
            <a:endParaRPr lang="zh-CN" altLang="zh-CN" sz="100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19807" y="534857"/>
            <a:ext cx="10379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Fig. S1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596590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775" y="2120504"/>
            <a:ext cx="1850412" cy="2025487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775" y="4310400"/>
            <a:ext cx="1850412" cy="2008827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2587" y="4406853"/>
            <a:ext cx="2245463" cy="191237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0927" y="2120504"/>
            <a:ext cx="1967123" cy="1967123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580767" y="1050324"/>
            <a:ext cx="10379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Fig. S2</a:t>
            </a: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657860" y="6483636"/>
            <a:ext cx="5763260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altLang="zh-CN" sz="10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Fig. S2 HOXC13 had an inconsistent regulation on the promoters of KRT1 and KRT2 compared with KRT84 and KRT38. (a-d) The regulatory role of HOXC13 on keratin promoters including KRT1, KRT2, KRT38 and KRT84. </a:t>
            </a:r>
            <a:r>
              <a:rPr lang="en-US" altLang="zh-CN" sz="1000" kern="1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corresponding KRT promoter-pGL3 basic vector, </a:t>
            </a:r>
            <a:r>
              <a:rPr lang="en-US" altLang="zh-CN" sz="1000" kern="100" dirty="0" err="1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pRL</a:t>
            </a:r>
            <a:r>
              <a:rPr lang="en-US" altLang="zh-CN" sz="1000" kern="1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-TK vector together with HOXC13 overexpression vector (wtHOXC13/ΔHOXC13) were co-transfected into 12-well HEK 293T cells</a:t>
            </a:r>
            <a:r>
              <a:rPr lang="en-US" altLang="zh-CN" sz="1100" kern="1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while the vector of </a:t>
            </a:r>
            <a:r>
              <a:rPr lang="en-US" altLang="zh-CN" sz="1000" kern="1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ΔHOXC13</a:t>
            </a:r>
            <a:r>
              <a:rPr lang="en-US" altLang="zh-CN" sz="1100" kern="1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was used as a negative control</a:t>
            </a:r>
            <a:r>
              <a:rPr lang="en-US" altLang="zh-CN" sz="1100" kern="1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zh-CN" sz="105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 P&lt;0.05, **P&lt;0.01.</a:t>
            </a:r>
            <a:endParaRPr lang="zh-CN" altLang="zh-CN" sz="110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200000"/>
              </a:lnSpc>
              <a:spcAft>
                <a:spcPts val="0"/>
              </a:spcAft>
            </a:pPr>
            <a:endParaRPr lang="zh-CN" altLang="zh-CN" sz="105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文本框 34"/>
          <p:cNvSpPr txBox="1"/>
          <p:nvPr/>
        </p:nvSpPr>
        <p:spPr>
          <a:xfrm>
            <a:off x="1810284" y="2241885"/>
            <a:ext cx="3106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dirty="0"/>
              <a:t>*</a:t>
            </a:r>
          </a:p>
        </p:txBody>
      </p:sp>
      <p:sp>
        <p:nvSpPr>
          <p:cNvPr id="10" name="文本框 34"/>
          <p:cNvSpPr txBox="1"/>
          <p:nvPr/>
        </p:nvSpPr>
        <p:spPr>
          <a:xfrm>
            <a:off x="1882464" y="2239176"/>
            <a:ext cx="3106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dirty="0"/>
              <a:t>*</a:t>
            </a:r>
          </a:p>
        </p:txBody>
      </p:sp>
      <p:sp>
        <p:nvSpPr>
          <p:cNvPr id="11" name="文本框 34"/>
          <p:cNvSpPr txBox="1"/>
          <p:nvPr/>
        </p:nvSpPr>
        <p:spPr>
          <a:xfrm>
            <a:off x="3903244" y="2302845"/>
            <a:ext cx="3106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dirty="0"/>
              <a:t>*</a:t>
            </a:r>
          </a:p>
        </p:txBody>
      </p:sp>
      <p:sp>
        <p:nvSpPr>
          <p:cNvPr id="12" name="文本框 34"/>
          <p:cNvSpPr txBox="1"/>
          <p:nvPr/>
        </p:nvSpPr>
        <p:spPr>
          <a:xfrm>
            <a:off x="3975424" y="2300136"/>
            <a:ext cx="3106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dirty="0"/>
              <a:t>*</a:t>
            </a:r>
          </a:p>
        </p:txBody>
      </p:sp>
      <p:sp>
        <p:nvSpPr>
          <p:cNvPr id="13" name="文本框 34"/>
          <p:cNvSpPr txBox="1"/>
          <p:nvPr/>
        </p:nvSpPr>
        <p:spPr>
          <a:xfrm>
            <a:off x="1789964" y="5350845"/>
            <a:ext cx="3106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dirty="0"/>
              <a:t>*</a:t>
            </a:r>
          </a:p>
        </p:txBody>
      </p:sp>
      <p:sp>
        <p:nvSpPr>
          <p:cNvPr id="14" name="文本框 34"/>
          <p:cNvSpPr txBox="1"/>
          <p:nvPr/>
        </p:nvSpPr>
        <p:spPr>
          <a:xfrm>
            <a:off x="1862144" y="5348136"/>
            <a:ext cx="3106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dirty="0"/>
              <a:t>*</a:t>
            </a:r>
          </a:p>
        </p:txBody>
      </p:sp>
      <p:sp>
        <p:nvSpPr>
          <p:cNvPr id="15" name="文本框 34"/>
          <p:cNvSpPr txBox="1"/>
          <p:nvPr/>
        </p:nvSpPr>
        <p:spPr>
          <a:xfrm>
            <a:off x="3882924" y="4792045"/>
            <a:ext cx="3106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dirty="0"/>
              <a:t>*</a:t>
            </a:r>
          </a:p>
        </p:txBody>
      </p:sp>
    </p:spTree>
    <p:extLst>
      <p:ext uri="{BB962C8B-B14F-4D97-AF65-F5344CB8AC3E}">
        <p14:creationId xmlns:p14="http://schemas.microsoft.com/office/powerpoint/2010/main" val="9645264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126" y="1242600"/>
            <a:ext cx="3637788" cy="3424428"/>
          </a:xfrm>
        </p:spPr>
      </p:pic>
      <p:sp>
        <p:nvSpPr>
          <p:cNvPr id="3" name="文本框 2"/>
          <p:cNvSpPr txBox="1"/>
          <p:nvPr/>
        </p:nvSpPr>
        <p:spPr>
          <a:xfrm>
            <a:off x="667264" y="778475"/>
            <a:ext cx="10379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Fig. S3</a:t>
            </a:r>
            <a:endParaRPr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901700" y="5095111"/>
            <a:ext cx="454406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  <a:spcAft>
                <a:spcPts val="0"/>
              </a:spcAft>
            </a:pPr>
            <a:r>
              <a:rPr lang="en-US" altLang="zh-CN" sz="10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Fig. S3 HOXC13 had no effect on the promoter of KRT38 (KRT38-1413). </a:t>
            </a:r>
            <a:r>
              <a:rPr lang="en-US" altLang="zh-CN" sz="1100" kern="1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vector of </a:t>
            </a:r>
            <a:r>
              <a:rPr lang="en-US" altLang="zh-CN" sz="1000" kern="1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ΔHOXC13/ HOXC13 </a:t>
            </a:r>
            <a:r>
              <a:rPr lang="en-US" altLang="zh-CN" sz="1000" kern="100" dirty="0" err="1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mut</a:t>
            </a:r>
            <a:r>
              <a:rPr lang="en-US" altLang="zh-CN" sz="1100" kern="1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was used as a negative control.</a:t>
            </a:r>
            <a:endParaRPr lang="zh-CN" altLang="zh-CN" sz="105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63227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1244" y="2266188"/>
            <a:ext cx="3349752" cy="2919984"/>
          </a:xfrm>
          <a:prstGeom prst="rect">
            <a:avLst/>
          </a:prstGeom>
        </p:spPr>
      </p:pic>
      <p:sp>
        <p:nvSpPr>
          <p:cNvPr id="3" name="文本框 1"/>
          <p:cNvSpPr txBox="1"/>
          <p:nvPr/>
        </p:nvSpPr>
        <p:spPr>
          <a:xfrm>
            <a:off x="624016" y="1345512"/>
            <a:ext cx="10379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 smtClean="0"/>
              <a:t>Fig. S4</a:t>
            </a:r>
            <a:endParaRPr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1267460" y="5387072"/>
            <a:ext cx="47574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  <a:spcAft>
                <a:spcPts val="0"/>
              </a:spcAft>
            </a:pPr>
            <a:r>
              <a:rPr lang="en-US" altLang="zh-CN" sz="10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Fig. S4 The relative expression of chi-miR-200a. The expression of chi-miR-200a was quantified relative to the expression level of U6 using the comparative cycle threshold (ΔCT) method. The data were expressed as the mean±1 SE (n=3). * P&lt;0.05, **P&lt;0.01.</a:t>
            </a:r>
            <a:endParaRPr lang="zh-CN" altLang="zh-CN" sz="105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文本框 34"/>
          <p:cNvSpPr txBox="1"/>
          <p:nvPr/>
        </p:nvSpPr>
        <p:spPr>
          <a:xfrm>
            <a:off x="2948204" y="2678765"/>
            <a:ext cx="3106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dirty="0"/>
              <a:t>*</a:t>
            </a:r>
          </a:p>
        </p:txBody>
      </p:sp>
      <p:sp>
        <p:nvSpPr>
          <p:cNvPr id="6" name="文本框 34"/>
          <p:cNvSpPr txBox="1"/>
          <p:nvPr/>
        </p:nvSpPr>
        <p:spPr>
          <a:xfrm>
            <a:off x="3020384" y="2676056"/>
            <a:ext cx="3106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dirty="0"/>
              <a:t>*</a:t>
            </a:r>
          </a:p>
        </p:txBody>
      </p:sp>
      <p:sp>
        <p:nvSpPr>
          <p:cNvPr id="7" name="文本框 34"/>
          <p:cNvSpPr txBox="1"/>
          <p:nvPr/>
        </p:nvSpPr>
        <p:spPr>
          <a:xfrm>
            <a:off x="3649244" y="4151965"/>
            <a:ext cx="3106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dirty="0"/>
              <a:t>*</a:t>
            </a:r>
          </a:p>
        </p:txBody>
      </p:sp>
      <p:sp>
        <p:nvSpPr>
          <p:cNvPr id="8" name="文本框 34"/>
          <p:cNvSpPr txBox="1"/>
          <p:nvPr/>
        </p:nvSpPr>
        <p:spPr>
          <a:xfrm>
            <a:off x="3721424" y="4149256"/>
            <a:ext cx="3106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dirty="0"/>
              <a:t>*</a:t>
            </a:r>
          </a:p>
        </p:txBody>
      </p:sp>
    </p:spTree>
    <p:extLst>
      <p:ext uri="{BB962C8B-B14F-4D97-AF65-F5344CB8AC3E}">
        <p14:creationId xmlns:p14="http://schemas.microsoft.com/office/powerpoint/2010/main" val="38616773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714" y="4445060"/>
            <a:ext cx="5537064" cy="326136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715" y="1249740"/>
            <a:ext cx="5821680" cy="3195320"/>
          </a:xfrm>
          <a:prstGeom prst="rect">
            <a:avLst/>
          </a:prstGeom>
        </p:spPr>
      </p:pic>
      <p:sp>
        <p:nvSpPr>
          <p:cNvPr id="4" name="文本框 1"/>
          <p:cNvSpPr txBox="1"/>
          <p:nvPr/>
        </p:nvSpPr>
        <p:spPr>
          <a:xfrm>
            <a:off x="136731" y="613014"/>
            <a:ext cx="10379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 smtClean="0"/>
              <a:t>Fig. S5</a:t>
            </a:r>
            <a:endParaRPr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725565" y="7907774"/>
            <a:ext cx="5681980" cy="6639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  <a:spcAft>
                <a:spcPts val="0"/>
              </a:spcAft>
            </a:pPr>
            <a:r>
              <a:rPr lang="en-US" altLang="zh-CN" sz="10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Fig. S5 Prediction of</a:t>
            </a:r>
            <a:r>
              <a:rPr lang="en-US" altLang="zh-CN" sz="10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zh-CN" sz="1000" kern="1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tertiary structure on wide type of HOXC13 and mutational type of HOXC13 (HOXC13 812mut).</a:t>
            </a:r>
            <a:endParaRPr lang="zh-CN" altLang="zh-CN" sz="100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98155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4401810"/>
            <a:ext cx="5615377" cy="255779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1237132"/>
            <a:ext cx="5455920" cy="2994567"/>
          </a:xfrm>
          <a:prstGeom prst="rect">
            <a:avLst/>
          </a:prstGeom>
        </p:spPr>
      </p:pic>
      <p:sp>
        <p:nvSpPr>
          <p:cNvPr id="6" name="文本框 1"/>
          <p:cNvSpPr txBox="1"/>
          <p:nvPr/>
        </p:nvSpPr>
        <p:spPr>
          <a:xfrm>
            <a:off x="302740" y="598079"/>
            <a:ext cx="10379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 smtClean="0"/>
              <a:t>Fig. S6</a:t>
            </a:r>
            <a:endParaRPr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929077" y="7375203"/>
            <a:ext cx="5295900" cy="7232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  <a:spcAft>
                <a:spcPts val="0"/>
              </a:spcAft>
            </a:pPr>
            <a:r>
              <a:rPr lang="en-US" altLang="zh-CN" sz="10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Fig. S6 </a:t>
            </a:r>
            <a:r>
              <a:rPr lang="en-US" altLang="zh-CN" sz="105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Prediction of</a:t>
            </a:r>
            <a:r>
              <a:rPr lang="en-US" altLang="zh-CN" sz="105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zh-CN" sz="1000" kern="1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tertiary structure on wide type of HOXC13 and mutational type of HOXC13 (HOXC13 929mut). </a:t>
            </a:r>
            <a:endParaRPr lang="zh-CN" altLang="zh-CN" sz="105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59491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911</TotalTime>
  <Words>242</Words>
  <Application>Microsoft Office PowerPoint</Application>
  <PresentationFormat>A4 纸张(210x297 毫米)</PresentationFormat>
  <Paragraphs>24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2" baseType="lpstr">
      <vt:lpstr>宋体</vt:lpstr>
      <vt:lpstr>Arial</vt:lpstr>
      <vt:lpstr>Calibri</vt:lpstr>
      <vt:lpstr>Calibri Light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USER-</dc:creator>
  <cp:lastModifiedBy>USER-</cp:lastModifiedBy>
  <cp:revision>49</cp:revision>
  <dcterms:created xsi:type="dcterms:W3CDTF">2018-02-09T14:00:24Z</dcterms:created>
  <dcterms:modified xsi:type="dcterms:W3CDTF">2018-02-13T11:57:03Z</dcterms:modified>
</cp:coreProperties>
</file>