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</p:sldIdLst>
  <p:sldSz cx="6400800" cy="8229600"/>
  <p:notesSz cx="6881813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592">
          <p15:clr>
            <a:srgbClr val="A4A3A4"/>
          </p15:clr>
        </p15:guide>
        <p15:guide id="2" pos="201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3300"/>
    <a:srgbClr val="8BD5B0"/>
    <a:srgbClr val="0099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42" autoAdjust="0"/>
    <p:restoredTop sz="94660"/>
  </p:normalViewPr>
  <p:slideViewPr>
    <p:cSldViewPr snapToGrid="0">
      <p:cViewPr varScale="1">
        <p:scale>
          <a:sx n="83" d="100"/>
          <a:sy n="83" d="100"/>
        </p:scale>
        <p:origin x="4180" y="76"/>
      </p:cViewPr>
      <p:guideLst>
        <p:guide orient="horz" pos="2592"/>
        <p:guide pos="201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80060" y="1346836"/>
            <a:ext cx="5440680" cy="2865120"/>
          </a:xfrm>
        </p:spPr>
        <p:txBody>
          <a:bodyPr anchor="b"/>
          <a:lstStyle>
            <a:lvl1pPr algn="ctr"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00100" y="4322446"/>
            <a:ext cx="4800600" cy="1986914"/>
          </a:xfrm>
        </p:spPr>
        <p:txBody>
          <a:bodyPr/>
          <a:lstStyle>
            <a:lvl1pPr marL="0" indent="0" algn="ctr">
              <a:buNone/>
              <a:defRPr sz="1680"/>
            </a:lvl1pPr>
            <a:lvl2pPr marL="320040" indent="0" algn="ctr">
              <a:buNone/>
              <a:defRPr sz="1400"/>
            </a:lvl2pPr>
            <a:lvl3pPr marL="640080" indent="0" algn="ctr">
              <a:buNone/>
              <a:defRPr sz="1260"/>
            </a:lvl3pPr>
            <a:lvl4pPr marL="960120" indent="0" algn="ctr">
              <a:buNone/>
              <a:defRPr sz="1120"/>
            </a:lvl4pPr>
            <a:lvl5pPr marL="1280160" indent="0" algn="ctr">
              <a:buNone/>
              <a:defRPr sz="1120"/>
            </a:lvl5pPr>
            <a:lvl6pPr marL="1600200" indent="0" algn="ctr">
              <a:buNone/>
              <a:defRPr sz="1120"/>
            </a:lvl6pPr>
            <a:lvl7pPr marL="1920240" indent="0" algn="ctr">
              <a:buNone/>
              <a:defRPr sz="1120"/>
            </a:lvl7pPr>
            <a:lvl8pPr marL="2240280" indent="0" algn="ctr">
              <a:buNone/>
              <a:defRPr sz="1120"/>
            </a:lvl8pPr>
            <a:lvl9pPr marL="2560320" indent="0" algn="ctr">
              <a:buNone/>
              <a:defRPr sz="112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408FC5-D0E5-4DBE-A376-501BDDFAF1F1}" type="datetimeFigureOut">
              <a:rPr lang="en-US" smtClean="0"/>
              <a:t>7/10/2018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489BDC-12F9-48F2-A452-6A9EFFB57C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76930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408FC5-D0E5-4DBE-A376-501BDDFAF1F1}" type="datetimeFigureOut">
              <a:rPr lang="en-US" smtClean="0"/>
              <a:t>7/10/2018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489BDC-12F9-48F2-A452-6A9EFFB57C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15999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6722" y="2051688"/>
            <a:ext cx="5520690" cy="3423284"/>
          </a:xfrm>
        </p:spPr>
        <p:txBody>
          <a:bodyPr anchor="b"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36722" y="5507358"/>
            <a:ext cx="5520690" cy="1800224"/>
          </a:xfrm>
        </p:spPr>
        <p:txBody>
          <a:bodyPr/>
          <a:lstStyle>
            <a:lvl1pPr marL="0" indent="0">
              <a:buNone/>
              <a:defRPr sz="1680">
                <a:solidFill>
                  <a:schemeClr val="tx1"/>
                </a:solidFill>
              </a:defRPr>
            </a:lvl1pPr>
            <a:lvl2pPr marL="3200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2pPr>
            <a:lvl3pPr marL="640080" indent="0">
              <a:buNone/>
              <a:defRPr sz="1260">
                <a:solidFill>
                  <a:schemeClr val="tx1">
                    <a:tint val="75000"/>
                  </a:schemeClr>
                </a:solidFill>
              </a:defRPr>
            </a:lvl3pPr>
            <a:lvl4pPr marL="960120" indent="0">
              <a:buNone/>
              <a:defRPr sz="1120">
                <a:solidFill>
                  <a:schemeClr val="tx1">
                    <a:tint val="75000"/>
                  </a:schemeClr>
                </a:solidFill>
              </a:defRPr>
            </a:lvl4pPr>
            <a:lvl5pPr marL="1280160" indent="0">
              <a:buNone/>
              <a:defRPr sz="1120">
                <a:solidFill>
                  <a:schemeClr val="tx1">
                    <a:tint val="75000"/>
                  </a:schemeClr>
                </a:solidFill>
              </a:defRPr>
            </a:lvl5pPr>
            <a:lvl6pPr marL="1600200" indent="0">
              <a:buNone/>
              <a:defRPr sz="1120">
                <a:solidFill>
                  <a:schemeClr val="tx1">
                    <a:tint val="75000"/>
                  </a:schemeClr>
                </a:solidFill>
              </a:defRPr>
            </a:lvl6pPr>
            <a:lvl7pPr marL="1920240" indent="0">
              <a:buNone/>
              <a:defRPr sz="1120">
                <a:solidFill>
                  <a:schemeClr val="tx1">
                    <a:tint val="75000"/>
                  </a:schemeClr>
                </a:solidFill>
              </a:defRPr>
            </a:lvl7pPr>
            <a:lvl8pPr marL="2240280" indent="0">
              <a:buNone/>
              <a:defRPr sz="1120">
                <a:solidFill>
                  <a:schemeClr val="tx1">
                    <a:tint val="75000"/>
                  </a:schemeClr>
                </a:solidFill>
              </a:defRPr>
            </a:lvl8pPr>
            <a:lvl9pPr marL="2560320" indent="0">
              <a:buNone/>
              <a:defRPr sz="11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408FC5-D0E5-4DBE-A376-501BDDFAF1F1}" type="datetimeFigureOut">
              <a:rPr lang="en-US" smtClean="0"/>
              <a:t>7/10/2018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489BDC-12F9-48F2-A452-6A9EFFB57C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65580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40055" y="2190750"/>
            <a:ext cx="2720340" cy="522160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240405" y="2190750"/>
            <a:ext cx="2720340" cy="522160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408FC5-D0E5-4DBE-A376-501BDDFAF1F1}" type="datetimeFigureOut">
              <a:rPr lang="en-US" smtClean="0"/>
              <a:t>7/10/2018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489BDC-12F9-48F2-A452-6A9EFFB57C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65241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0889" y="438152"/>
            <a:ext cx="5520690" cy="1590676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40889" y="2017396"/>
            <a:ext cx="2707838" cy="988694"/>
          </a:xfrm>
        </p:spPr>
        <p:txBody>
          <a:bodyPr anchor="b"/>
          <a:lstStyle>
            <a:lvl1pPr marL="0" indent="0">
              <a:buNone/>
              <a:defRPr sz="1680" b="1"/>
            </a:lvl1pPr>
            <a:lvl2pPr marL="320040" indent="0">
              <a:buNone/>
              <a:defRPr sz="1400" b="1"/>
            </a:lvl2pPr>
            <a:lvl3pPr marL="640080" indent="0">
              <a:buNone/>
              <a:defRPr sz="1260" b="1"/>
            </a:lvl3pPr>
            <a:lvl4pPr marL="960120" indent="0">
              <a:buNone/>
              <a:defRPr sz="1120" b="1"/>
            </a:lvl4pPr>
            <a:lvl5pPr marL="1280160" indent="0">
              <a:buNone/>
              <a:defRPr sz="1120" b="1"/>
            </a:lvl5pPr>
            <a:lvl6pPr marL="1600200" indent="0">
              <a:buNone/>
              <a:defRPr sz="1120" b="1"/>
            </a:lvl6pPr>
            <a:lvl7pPr marL="1920240" indent="0">
              <a:buNone/>
              <a:defRPr sz="1120" b="1"/>
            </a:lvl7pPr>
            <a:lvl8pPr marL="2240280" indent="0">
              <a:buNone/>
              <a:defRPr sz="1120" b="1"/>
            </a:lvl8pPr>
            <a:lvl9pPr marL="2560320" indent="0">
              <a:buNone/>
              <a:defRPr sz="112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0889" y="3006090"/>
            <a:ext cx="2707838" cy="442150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240405" y="2017396"/>
            <a:ext cx="2721174" cy="988694"/>
          </a:xfrm>
        </p:spPr>
        <p:txBody>
          <a:bodyPr anchor="b"/>
          <a:lstStyle>
            <a:lvl1pPr marL="0" indent="0">
              <a:buNone/>
              <a:defRPr sz="1680" b="1"/>
            </a:lvl1pPr>
            <a:lvl2pPr marL="320040" indent="0">
              <a:buNone/>
              <a:defRPr sz="1400" b="1"/>
            </a:lvl2pPr>
            <a:lvl3pPr marL="640080" indent="0">
              <a:buNone/>
              <a:defRPr sz="1260" b="1"/>
            </a:lvl3pPr>
            <a:lvl4pPr marL="960120" indent="0">
              <a:buNone/>
              <a:defRPr sz="1120" b="1"/>
            </a:lvl4pPr>
            <a:lvl5pPr marL="1280160" indent="0">
              <a:buNone/>
              <a:defRPr sz="1120" b="1"/>
            </a:lvl5pPr>
            <a:lvl6pPr marL="1600200" indent="0">
              <a:buNone/>
              <a:defRPr sz="1120" b="1"/>
            </a:lvl6pPr>
            <a:lvl7pPr marL="1920240" indent="0">
              <a:buNone/>
              <a:defRPr sz="1120" b="1"/>
            </a:lvl7pPr>
            <a:lvl8pPr marL="2240280" indent="0">
              <a:buNone/>
              <a:defRPr sz="1120" b="1"/>
            </a:lvl8pPr>
            <a:lvl9pPr marL="2560320" indent="0">
              <a:buNone/>
              <a:defRPr sz="112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240405" y="3006090"/>
            <a:ext cx="2721174" cy="442150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408FC5-D0E5-4DBE-A376-501BDDFAF1F1}" type="datetimeFigureOut">
              <a:rPr lang="en-US" smtClean="0"/>
              <a:t>7/10/2018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489BDC-12F9-48F2-A452-6A9EFFB57C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95717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408FC5-D0E5-4DBE-A376-501BDDFAF1F1}" type="datetimeFigureOut">
              <a:rPr lang="en-US" smtClean="0"/>
              <a:t>7/10/2018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489BDC-12F9-48F2-A452-6A9EFFB57C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38472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408FC5-D0E5-4DBE-A376-501BDDFAF1F1}" type="datetimeFigureOut">
              <a:rPr lang="en-US" smtClean="0"/>
              <a:t>7/10/2018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489BDC-12F9-48F2-A452-6A9EFFB57C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3947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0889" y="548640"/>
            <a:ext cx="2064425" cy="1920240"/>
          </a:xfrm>
        </p:spPr>
        <p:txBody>
          <a:bodyPr anchor="b"/>
          <a:lstStyle>
            <a:lvl1pPr>
              <a:defRPr sz="224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21174" y="1184912"/>
            <a:ext cx="3240405" cy="5848350"/>
          </a:xfrm>
        </p:spPr>
        <p:txBody>
          <a:bodyPr/>
          <a:lstStyle>
            <a:lvl1pPr>
              <a:defRPr sz="2240"/>
            </a:lvl1pPr>
            <a:lvl2pPr>
              <a:defRPr sz="1960"/>
            </a:lvl2pPr>
            <a:lvl3pPr>
              <a:defRPr sz="168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40889" y="2468880"/>
            <a:ext cx="2064425" cy="4573906"/>
          </a:xfrm>
        </p:spPr>
        <p:txBody>
          <a:bodyPr/>
          <a:lstStyle>
            <a:lvl1pPr marL="0" indent="0">
              <a:buNone/>
              <a:defRPr sz="1120"/>
            </a:lvl1pPr>
            <a:lvl2pPr marL="320040" indent="0">
              <a:buNone/>
              <a:defRPr sz="980"/>
            </a:lvl2pPr>
            <a:lvl3pPr marL="640080" indent="0">
              <a:buNone/>
              <a:defRPr sz="840"/>
            </a:lvl3pPr>
            <a:lvl4pPr marL="960120" indent="0">
              <a:buNone/>
              <a:defRPr sz="700"/>
            </a:lvl4pPr>
            <a:lvl5pPr marL="1280160" indent="0">
              <a:buNone/>
              <a:defRPr sz="700"/>
            </a:lvl5pPr>
            <a:lvl6pPr marL="1600200" indent="0">
              <a:buNone/>
              <a:defRPr sz="700"/>
            </a:lvl6pPr>
            <a:lvl7pPr marL="1920240" indent="0">
              <a:buNone/>
              <a:defRPr sz="700"/>
            </a:lvl7pPr>
            <a:lvl8pPr marL="2240280" indent="0">
              <a:buNone/>
              <a:defRPr sz="700"/>
            </a:lvl8pPr>
            <a:lvl9pPr marL="2560320" indent="0">
              <a:buNone/>
              <a:defRPr sz="7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408FC5-D0E5-4DBE-A376-501BDDFAF1F1}" type="datetimeFigureOut">
              <a:rPr lang="en-US" smtClean="0"/>
              <a:t>7/10/2018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489BDC-12F9-48F2-A452-6A9EFFB57C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62315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0889" y="548640"/>
            <a:ext cx="2064425" cy="1920240"/>
          </a:xfrm>
        </p:spPr>
        <p:txBody>
          <a:bodyPr anchor="b"/>
          <a:lstStyle>
            <a:lvl1pPr>
              <a:defRPr sz="224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721174" y="1184912"/>
            <a:ext cx="3240405" cy="5848350"/>
          </a:xfrm>
        </p:spPr>
        <p:txBody>
          <a:bodyPr anchor="t"/>
          <a:lstStyle>
            <a:lvl1pPr marL="0" indent="0">
              <a:buNone/>
              <a:defRPr sz="2240"/>
            </a:lvl1pPr>
            <a:lvl2pPr marL="320040" indent="0">
              <a:buNone/>
              <a:defRPr sz="1960"/>
            </a:lvl2pPr>
            <a:lvl3pPr marL="640080" indent="0">
              <a:buNone/>
              <a:defRPr sz="1680"/>
            </a:lvl3pPr>
            <a:lvl4pPr marL="960120" indent="0">
              <a:buNone/>
              <a:defRPr sz="1400"/>
            </a:lvl4pPr>
            <a:lvl5pPr marL="1280160" indent="0">
              <a:buNone/>
              <a:defRPr sz="1400"/>
            </a:lvl5pPr>
            <a:lvl6pPr marL="1600200" indent="0">
              <a:buNone/>
              <a:defRPr sz="1400"/>
            </a:lvl6pPr>
            <a:lvl7pPr marL="1920240" indent="0">
              <a:buNone/>
              <a:defRPr sz="1400"/>
            </a:lvl7pPr>
            <a:lvl8pPr marL="2240280" indent="0">
              <a:buNone/>
              <a:defRPr sz="1400"/>
            </a:lvl8pPr>
            <a:lvl9pPr marL="2560320" indent="0">
              <a:buNone/>
              <a:defRPr sz="14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40889" y="2468880"/>
            <a:ext cx="2064425" cy="4573906"/>
          </a:xfrm>
        </p:spPr>
        <p:txBody>
          <a:bodyPr/>
          <a:lstStyle>
            <a:lvl1pPr marL="0" indent="0">
              <a:buNone/>
              <a:defRPr sz="1120"/>
            </a:lvl1pPr>
            <a:lvl2pPr marL="320040" indent="0">
              <a:buNone/>
              <a:defRPr sz="980"/>
            </a:lvl2pPr>
            <a:lvl3pPr marL="640080" indent="0">
              <a:buNone/>
              <a:defRPr sz="840"/>
            </a:lvl3pPr>
            <a:lvl4pPr marL="960120" indent="0">
              <a:buNone/>
              <a:defRPr sz="700"/>
            </a:lvl4pPr>
            <a:lvl5pPr marL="1280160" indent="0">
              <a:buNone/>
              <a:defRPr sz="700"/>
            </a:lvl5pPr>
            <a:lvl6pPr marL="1600200" indent="0">
              <a:buNone/>
              <a:defRPr sz="700"/>
            </a:lvl6pPr>
            <a:lvl7pPr marL="1920240" indent="0">
              <a:buNone/>
              <a:defRPr sz="700"/>
            </a:lvl7pPr>
            <a:lvl8pPr marL="2240280" indent="0">
              <a:buNone/>
              <a:defRPr sz="700"/>
            </a:lvl8pPr>
            <a:lvl9pPr marL="2560320" indent="0">
              <a:buNone/>
              <a:defRPr sz="7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408FC5-D0E5-4DBE-A376-501BDDFAF1F1}" type="datetimeFigureOut">
              <a:rPr lang="en-US" smtClean="0"/>
              <a:t>7/10/2018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489BDC-12F9-48F2-A452-6A9EFFB57C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8701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408FC5-D0E5-4DBE-A376-501BDDFAF1F1}" type="datetimeFigureOut">
              <a:rPr lang="en-US" smtClean="0"/>
              <a:t>7/10/2018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489BDC-12F9-48F2-A452-6A9EFFB57C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37230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580573" y="438150"/>
            <a:ext cx="1380173" cy="6974206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40055" y="438150"/>
            <a:ext cx="4060508" cy="6974206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408FC5-D0E5-4DBE-A376-501BDDFAF1F1}" type="datetimeFigureOut">
              <a:rPr lang="en-US" smtClean="0"/>
              <a:t>7/10/2018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489BDC-12F9-48F2-A452-6A9EFFB57C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50277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40055" y="438152"/>
            <a:ext cx="5520690" cy="15906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40055" y="2190750"/>
            <a:ext cx="5520690" cy="522160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40055" y="7627622"/>
            <a:ext cx="1440180" cy="4381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4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408FC5-D0E5-4DBE-A376-501BDDFAF1F1}" type="datetimeFigureOut">
              <a:rPr lang="en-US" smtClean="0"/>
              <a:t>7/10/2018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20265" y="7627622"/>
            <a:ext cx="2160270" cy="4381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4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20565" y="7627622"/>
            <a:ext cx="1440180" cy="4381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4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489BDC-12F9-48F2-A452-6A9EFFB57C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5075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40080" rtl="0" eaLnBrk="1" latinLnBrk="0" hangingPunct="1">
        <a:lnSpc>
          <a:spcPct val="90000"/>
        </a:lnSpc>
        <a:spcBef>
          <a:spcPct val="0"/>
        </a:spcBef>
        <a:buNone/>
        <a:defRPr sz="308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60020" indent="-160020" algn="l" defTabSz="64008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1960" kern="1200">
          <a:solidFill>
            <a:schemeClr val="tx1"/>
          </a:solidFill>
          <a:latin typeface="+mn-lt"/>
          <a:ea typeface="+mn-ea"/>
          <a:cs typeface="+mn-cs"/>
        </a:defRPr>
      </a:lvl1pPr>
      <a:lvl2pPr marL="480060" indent="-160020" algn="l" defTabSz="640080" rtl="0" eaLnBrk="1" latinLnBrk="0" hangingPunct="1">
        <a:lnSpc>
          <a:spcPct val="90000"/>
        </a:lnSpc>
        <a:spcBef>
          <a:spcPts val="350"/>
        </a:spcBef>
        <a:buFont typeface="Arial" panose="020B0604020202020204" pitchFamily="34" charset="0"/>
        <a:buChar char="•"/>
        <a:defRPr sz="1680" kern="1200">
          <a:solidFill>
            <a:schemeClr val="tx1"/>
          </a:solidFill>
          <a:latin typeface="+mn-lt"/>
          <a:ea typeface="+mn-ea"/>
          <a:cs typeface="+mn-cs"/>
        </a:defRPr>
      </a:lvl2pPr>
      <a:lvl3pPr marL="800100" indent="-160020" algn="l" defTabSz="640080" rtl="0" eaLnBrk="1" latinLnBrk="0" hangingPunct="1">
        <a:lnSpc>
          <a:spcPct val="90000"/>
        </a:lnSpc>
        <a:spcBef>
          <a:spcPts val="35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120140" indent="-160020" algn="l" defTabSz="640080" rtl="0" eaLnBrk="1" latinLnBrk="0" hangingPunct="1">
        <a:lnSpc>
          <a:spcPct val="90000"/>
        </a:lnSpc>
        <a:spcBef>
          <a:spcPts val="350"/>
        </a:spcBef>
        <a:buFont typeface="Arial" panose="020B0604020202020204" pitchFamily="34" charset="0"/>
        <a:buChar char="•"/>
        <a:defRPr sz="1260" kern="1200">
          <a:solidFill>
            <a:schemeClr val="tx1"/>
          </a:solidFill>
          <a:latin typeface="+mn-lt"/>
          <a:ea typeface="+mn-ea"/>
          <a:cs typeface="+mn-cs"/>
        </a:defRPr>
      </a:lvl4pPr>
      <a:lvl5pPr marL="1440180" indent="-160020" algn="l" defTabSz="640080" rtl="0" eaLnBrk="1" latinLnBrk="0" hangingPunct="1">
        <a:lnSpc>
          <a:spcPct val="90000"/>
        </a:lnSpc>
        <a:spcBef>
          <a:spcPts val="350"/>
        </a:spcBef>
        <a:buFont typeface="Arial" panose="020B0604020202020204" pitchFamily="34" charset="0"/>
        <a:buChar char="•"/>
        <a:defRPr sz="1260" kern="1200">
          <a:solidFill>
            <a:schemeClr val="tx1"/>
          </a:solidFill>
          <a:latin typeface="+mn-lt"/>
          <a:ea typeface="+mn-ea"/>
          <a:cs typeface="+mn-cs"/>
        </a:defRPr>
      </a:lvl5pPr>
      <a:lvl6pPr marL="1760220" indent="-160020" algn="l" defTabSz="640080" rtl="0" eaLnBrk="1" latinLnBrk="0" hangingPunct="1">
        <a:lnSpc>
          <a:spcPct val="90000"/>
        </a:lnSpc>
        <a:spcBef>
          <a:spcPts val="350"/>
        </a:spcBef>
        <a:buFont typeface="Arial" panose="020B0604020202020204" pitchFamily="34" charset="0"/>
        <a:buChar char="•"/>
        <a:defRPr sz="1260" kern="1200">
          <a:solidFill>
            <a:schemeClr val="tx1"/>
          </a:solidFill>
          <a:latin typeface="+mn-lt"/>
          <a:ea typeface="+mn-ea"/>
          <a:cs typeface="+mn-cs"/>
        </a:defRPr>
      </a:lvl6pPr>
      <a:lvl7pPr marL="2080260" indent="-160020" algn="l" defTabSz="640080" rtl="0" eaLnBrk="1" latinLnBrk="0" hangingPunct="1">
        <a:lnSpc>
          <a:spcPct val="90000"/>
        </a:lnSpc>
        <a:spcBef>
          <a:spcPts val="350"/>
        </a:spcBef>
        <a:buFont typeface="Arial" panose="020B0604020202020204" pitchFamily="34" charset="0"/>
        <a:buChar char="•"/>
        <a:defRPr sz="126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indent="-160020" algn="l" defTabSz="640080" rtl="0" eaLnBrk="1" latinLnBrk="0" hangingPunct="1">
        <a:lnSpc>
          <a:spcPct val="90000"/>
        </a:lnSpc>
        <a:spcBef>
          <a:spcPts val="350"/>
        </a:spcBef>
        <a:buFont typeface="Arial" panose="020B0604020202020204" pitchFamily="34" charset="0"/>
        <a:buChar char="•"/>
        <a:defRPr sz="1260" kern="1200">
          <a:solidFill>
            <a:schemeClr val="tx1"/>
          </a:solidFill>
          <a:latin typeface="+mn-lt"/>
          <a:ea typeface="+mn-ea"/>
          <a:cs typeface="+mn-cs"/>
        </a:defRPr>
      </a:lvl8pPr>
      <a:lvl9pPr marL="2720340" indent="-160020" algn="l" defTabSz="640080" rtl="0" eaLnBrk="1" latinLnBrk="0" hangingPunct="1">
        <a:lnSpc>
          <a:spcPct val="90000"/>
        </a:lnSpc>
        <a:spcBef>
          <a:spcPts val="350"/>
        </a:spcBef>
        <a:buFont typeface="Arial" panose="020B0604020202020204" pitchFamily="34" charset="0"/>
        <a:buChar char="•"/>
        <a:defRPr sz="126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40080" rtl="0" eaLnBrk="1" latinLnBrk="0" hangingPunct="1">
        <a:defRPr sz="1260" kern="1200">
          <a:solidFill>
            <a:schemeClr val="tx1"/>
          </a:solidFill>
          <a:latin typeface="+mn-lt"/>
          <a:ea typeface="+mn-ea"/>
          <a:cs typeface="+mn-cs"/>
        </a:defRPr>
      </a:lvl1pPr>
      <a:lvl2pPr marL="320040" algn="l" defTabSz="640080" rtl="0" eaLnBrk="1" latinLnBrk="0" hangingPunct="1">
        <a:defRPr sz="1260" kern="1200">
          <a:solidFill>
            <a:schemeClr val="tx1"/>
          </a:solidFill>
          <a:latin typeface="+mn-lt"/>
          <a:ea typeface="+mn-ea"/>
          <a:cs typeface="+mn-cs"/>
        </a:defRPr>
      </a:lvl2pPr>
      <a:lvl3pPr marL="640080" algn="l" defTabSz="640080" rtl="0" eaLnBrk="1" latinLnBrk="0" hangingPunct="1">
        <a:defRPr sz="1260" kern="1200">
          <a:solidFill>
            <a:schemeClr val="tx1"/>
          </a:solidFill>
          <a:latin typeface="+mn-lt"/>
          <a:ea typeface="+mn-ea"/>
          <a:cs typeface="+mn-cs"/>
        </a:defRPr>
      </a:lvl3pPr>
      <a:lvl4pPr marL="960120" algn="l" defTabSz="640080" rtl="0" eaLnBrk="1" latinLnBrk="0" hangingPunct="1">
        <a:defRPr sz="126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algn="l" defTabSz="640080" rtl="0" eaLnBrk="1" latinLnBrk="0" hangingPunct="1">
        <a:defRPr sz="126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algn="l" defTabSz="640080" rtl="0" eaLnBrk="1" latinLnBrk="0" hangingPunct="1">
        <a:defRPr sz="126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algn="l" defTabSz="640080" rtl="0" eaLnBrk="1" latinLnBrk="0" hangingPunct="1">
        <a:defRPr sz="1260" kern="1200">
          <a:solidFill>
            <a:schemeClr val="tx1"/>
          </a:solidFill>
          <a:latin typeface="+mn-lt"/>
          <a:ea typeface="+mn-ea"/>
          <a:cs typeface="+mn-cs"/>
        </a:defRPr>
      </a:lvl7pPr>
      <a:lvl8pPr marL="2240280" algn="l" defTabSz="640080" rtl="0" eaLnBrk="1" latinLnBrk="0" hangingPunct="1">
        <a:defRPr sz="126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algn="l" defTabSz="640080" rtl="0" eaLnBrk="1" latinLnBrk="0" hangingPunct="1">
        <a:defRPr sz="12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5" name="Straight Arrow Connector 54"/>
          <p:cNvCxnSpPr/>
          <p:nvPr/>
        </p:nvCxnSpPr>
        <p:spPr>
          <a:xfrm flipH="1">
            <a:off x="657498" y="1713741"/>
            <a:ext cx="792480" cy="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/>
          <p:cNvCxnSpPr/>
          <p:nvPr/>
        </p:nvCxnSpPr>
        <p:spPr>
          <a:xfrm>
            <a:off x="1945278" y="1812801"/>
            <a:ext cx="941070" cy="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/>
          <p:cNvCxnSpPr/>
          <p:nvPr/>
        </p:nvCxnSpPr>
        <p:spPr>
          <a:xfrm>
            <a:off x="1449978" y="1515621"/>
            <a:ext cx="0" cy="4953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/>
          <p:nvPr/>
        </p:nvCxnSpPr>
        <p:spPr>
          <a:xfrm>
            <a:off x="1945278" y="1515621"/>
            <a:ext cx="0" cy="4953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TextBox 58"/>
          <p:cNvSpPr txBox="1"/>
          <p:nvPr/>
        </p:nvSpPr>
        <p:spPr>
          <a:xfrm>
            <a:off x="1945278" y="1515622"/>
            <a:ext cx="702436" cy="23237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10" dirty="0">
                <a:latin typeface="Arial" panose="020B0604020202020204" pitchFamily="34" charset="0"/>
                <a:cs typeface="Arial" panose="020B0604020202020204" pitchFamily="34" charset="0"/>
              </a:rPr>
              <a:t>d &lt; 400bp</a:t>
            </a:r>
          </a:p>
        </p:txBody>
      </p:sp>
      <p:cxnSp>
        <p:nvCxnSpPr>
          <p:cNvPr id="60" name="Straight Connector 59"/>
          <p:cNvCxnSpPr/>
          <p:nvPr/>
        </p:nvCxnSpPr>
        <p:spPr>
          <a:xfrm>
            <a:off x="657498" y="1267971"/>
            <a:ext cx="0" cy="792480"/>
          </a:xfrm>
          <a:prstGeom prst="line">
            <a:avLst/>
          </a:prstGeom>
          <a:ln w="1905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/>
          <p:cNvCxnSpPr/>
          <p:nvPr/>
        </p:nvCxnSpPr>
        <p:spPr>
          <a:xfrm>
            <a:off x="2886348" y="1267971"/>
            <a:ext cx="0" cy="792480"/>
          </a:xfrm>
          <a:prstGeom prst="line">
            <a:avLst/>
          </a:prstGeom>
          <a:ln w="1905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TextBox 61"/>
          <p:cNvSpPr txBox="1"/>
          <p:nvPr/>
        </p:nvSpPr>
        <p:spPr>
          <a:xfrm>
            <a:off x="1478245" y="1218441"/>
            <a:ext cx="78899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Enhancer</a:t>
            </a:r>
          </a:p>
        </p:txBody>
      </p:sp>
      <p:cxnSp>
        <p:nvCxnSpPr>
          <p:cNvPr id="63" name="Straight Arrow Connector 62"/>
          <p:cNvCxnSpPr/>
          <p:nvPr/>
        </p:nvCxnSpPr>
        <p:spPr>
          <a:xfrm flipH="1">
            <a:off x="657498" y="1416647"/>
            <a:ext cx="792480" cy="0"/>
          </a:xfrm>
          <a:prstGeom prst="straightConnector1">
            <a:avLst/>
          </a:prstGeom>
          <a:ln w="9525">
            <a:prstDash val="dash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Arrow Connector 63"/>
          <p:cNvCxnSpPr/>
          <p:nvPr/>
        </p:nvCxnSpPr>
        <p:spPr>
          <a:xfrm>
            <a:off x="2242458" y="1416647"/>
            <a:ext cx="594360" cy="0"/>
          </a:xfrm>
          <a:prstGeom prst="straightConnector1">
            <a:avLst/>
          </a:prstGeom>
          <a:ln w="9525">
            <a:prstDash val="dash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Arrow Connector 64"/>
          <p:cNvCxnSpPr/>
          <p:nvPr/>
        </p:nvCxnSpPr>
        <p:spPr>
          <a:xfrm flipH="1">
            <a:off x="1449978" y="1565151"/>
            <a:ext cx="198120" cy="0"/>
          </a:xfrm>
          <a:prstGeom prst="straightConnector1">
            <a:avLst/>
          </a:prstGeom>
          <a:ln w="9525">
            <a:prstDash val="dash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TextBox 66"/>
          <p:cNvSpPr txBox="1"/>
          <p:nvPr/>
        </p:nvSpPr>
        <p:spPr>
          <a:xfrm>
            <a:off x="1579739" y="1451916"/>
            <a:ext cx="248786" cy="23237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10" dirty="0"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</a:p>
        </p:txBody>
      </p:sp>
      <p:cxnSp>
        <p:nvCxnSpPr>
          <p:cNvPr id="68" name="Straight Connector 67"/>
          <p:cNvCxnSpPr/>
          <p:nvPr/>
        </p:nvCxnSpPr>
        <p:spPr>
          <a:xfrm>
            <a:off x="1697628" y="1664211"/>
            <a:ext cx="0" cy="346710"/>
          </a:xfrm>
          <a:prstGeom prst="line">
            <a:avLst/>
          </a:prstGeom>
          <a:ln>
            <a:solidFill>
              <a:srgbClr val="FF0000"/>
            </a:solidFill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Connector 68"/>
          <p:cNvCxnSpPr/>
          <p:nvPr/>
        </p:nvCxnSpPr>
        <p:spPr>
          <a:xfrm>
            <a:off x="1449978" y="1862331"/>
            <a:ext cx="495300" cy="0"/>
          </a:xfrm>
          <a:prstGeom prst="line">
            <a:avLst/>
          </a:prstGeom>
          <a:ln>
            <a:solidFill>
              <a:srgbClr val="C00000"/>
            </a:solidFill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TextBox 69"/>
          <p:cNvSpPr txBox="1"/>
          <p:nvPr/>
        </p:nvSpPr>
        <p:spPr>
          <a:xfrm>
            <a:off x="1449321" y="1959457"/>
            <a:ext cx="505267" cy="23237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10" dirty="0">
                <a:latin typeface="Arial" panose="020B0604020202020204" pitchFamily="34" charset="0"/>
                <a:cs typeface="Arial" panose="020B0604020202020204" pitchFamily="34" charset="0"/>
              </a:rPr>
              <a:t>center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1648098" y="1860396"/>
            <a:ext cx="324128" cy="2123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80" dirty="0">
                <a:latin typeface="Arial" panose="020B0604020202020204" pitchFamily="34" charset="0"/>
                <a:cs typeface="Arial" panose="020B0604020202020204" pitchFamily="34" charset="0"/>
              </a:rPr>
              <a:t>d/2</a:t>
            </a:r>
          </a:p>
        </p:txBody>
      </p:sp>
      <p:cxnSp>
        <p:nvCxnSpPr>
          <p:cNvPr id="72" name="Straight Arrow Connector 71"/>
          <p:cNvCxnSpPr/>
          <p:nvPr/>
        </p:nvCxnSpPr>
        <p:spPr>
          <a:xfrm flipH="1">
            <a:off x="3381648" y="1664211"/>
            <a:ext cx="1485900" cy="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Arrow Connector 72"/>
          <p:cNvCxnSpPr/>
          <p:nvPr/>
        </p:nvCxnSpPr>
        <p:spPr>
          <a:xfrm>
            <a:off x="4372248" y="1763271"/>
            <a:ext cx="1238250" cy="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Connector 73"/>
          <p:cNvCxnSpPr/>
          <p:nvPr/>
        </p:nvCxnSpPr>
        <p:spPr>
          <a:xfrm>
            <a:off x="4372248" y="1515621"/>
            <a:ext cx="0" cy="4953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Connector 74"/>
          <p:cNvCxnSpPr/>
          <p:nvPr/>
        </p:nvCxnSpPr>
        <p:spPr>
          <a:xfrm>
            <a:off x="4867548" y="1515621"/>
            <a:ext cx="0" cy="4953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Connector 75"/>
          <p:cNvCxnSpPr/>
          <p:nvPr/>
        </p:nvCxnSpPr>
        <p:spPr>
          <a:xfrm>
            <a:off x="3381648" y="1218441"/>
            <a:ext cx="0" cy="792480"/>
          </a:xfrm>
          <a:prstGeom prst="line">
            <a:avLst/>
          </a:prstGeom>
          <a:ln w="1905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Straight Connector 76"/>
          <p:cNvCxnSpPr/>
          <p:nvPr/>
        </p:nvCxnSpPr>
        <p:spPr>
          <a:xfrm>
            <a:off x="5610498" y="1218441"/>
            <a:ext cx="0" cy="792480"/>
          </a:xfrm>
          <a:prstGeom prst="line">
            <a:avLst/>
          </a:prstGeom>
          <a:ln w="1905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TextBox 77"/>
          <p:cNvSpPr txBox="1"/>
          <p:nvPr/>
        </p:nvSpPr>
        <p:spPr>
          <a:xfrm>
            <a:off x="4181131" y="1168911"/>
            <a:ext cx="78899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Enhancer</a:t>
            </a:r>
          </a:p>
        </p:txBody>
      </p:sp>
      <p:cxnSp>
        <p:nvCxnSpPr>
          <p:cNvPr id="79" name="Straight Arrow Connector 78"/>
          <p:cNvCxnSpPr/>
          <p:nvPr/>
        </p:nvCxnSpPr>
        <p:spPr>
          <a:xfrm flipH="1">
            <a:off x="3381648" y="1317501"/>
            <a:ext cx="792480" cy="0"/>
          </a:xfrm>
          <a:prstGeom prst="straightConnector1">
            <a:avLst/>
          </a:prstGeom>
          <a:ln w="9525">
            <a:prstDash val="dash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Arrow Connector 79"/>
          <p:cNvCxnSpPr/>
          <p:nvPr/>
        </p:nvCxnSpPr>
        <p:spPr>
          <a:xfrm>
            <a:off x="4966608" y="1317501"/>
            <a:ext cx="594360" cy="0"/>
          </a:xfrm>
          <a:prstGeom prst="straightConnector1">
            <a:avLst/>
          </a:prstGeom>
          <a:ln w="9525">
            <a:prstDash val="dash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Straight Arrow Connector 80"/>
          <p:cNvCxnSpPr/>
          <p:nvPr/>
        </p:nvCxnSpPr>
        <p:spPr>
          <a:xfrm flipH="1">
            <a:off x="4372248" y="1565151"/>
            <a:ext cx="198120" cy="0"/>
          </a:xfrm>
          <a:prstGeom prst="straightConnector1">
            <a:avLst/>
          </a:prstGeom>
          <a:ln w="9525">
            <a:prstDash val="dash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TextBox 82"/>
          <p:cNvSpPr txBox="1"/>
          <p:nvPr/>
        </p:nvSpPr>
        <p:spPr>
          <a:xfrm>
            <a:off x="4502009" y="1451916"/>
            <a:ext cx="248786" cy="23237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10" dirty="0"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</a:p>
        </p:txBody>
      </p:sp>
      <p:cxnSp>
        <p:nvCxnSpPr>
          <p:cNvPr id="84" name="Straight Connector 83"/>
          <p:cNvCxnSpPr/>
          <p:nvPr/>
        </p:nvCxnSpPr>
        <p:spPr>
          <a:xfrm>
            <a:off x="4619898" y="1664211"/>
            <a:ext cx="0" cy="346710"/>
          </a:xfrm>
          <a:prstGeom prst="line">
            <a:avLst/>
          </a:prstGeom>
          <a:ln>
            <a:solidFill>
              <a:srgbClr val="FF0000"/>
            </a:solidFill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Straight Connector 84"/>
          <p:cNvCxnSpPr/>
          <p:nvPr/>
        </p:nvCxnSpPr>
        <p:spPr>
          <a:xfrm>
            <a:off x="4372248" y="1862331"/>
            <a:ext cx="495300" cy="0"/>
          </a:xfrm>
          <a:prstGeom prst="line">
            <a:avLst/>
          </a:prstGeom>
          <a:ln>
            <a:solidFill>
              <a:srgbClr val="C00000"/>
            </a:solidFill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" name="TextBox 85"/>
          <p:cNvSpPr txBox="1"/>
          <p:nvPr/>
        </p:nvSpPr>
        <p:spPr>
          <a:xfrm>
            <a:off x="4371594" y="1959457"/>
            <a:ext cx="505267" cy="23237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10" dirty="0">
                <a:latin typeface="Arial" panose="020B0604020202020204" pitchFamily="34" charset="0"/>
                <a:cs typeface="Arial" panose="020B0604020202020204" pitchFamily="34" charset="0"/>
              </a:rPr>
              <a:t>center</a:t>
            </a:r>
          </a:p>
        </p:txBody>
      </p:sp>
      <p:sp>
        <p:nvSpPr>
          <p:cNvPr id="87" name="TextBox 86"/>
          <p:cNvSpPr txBox="1"/>
          <p:nvPr/>
        </p:nvSpPr>
        <p:spPr>
          <a:xfrm>
            <a:off x="4570368" y="1860396"/>
            <a:ext cx="324128" cy="2123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80" dirty="0">
                <a:latin typeface="Arial" panose="020B0604020202020204" pitchFamily="34" charset="0"/>
                <a:cs typeface="Arial" panose="020B0604020202020204" pitchFamily="34" charset="0"/>
              </a:rPr>
              <a:t>d/2</a:t>
            </a:r>
          </a:p>
        </p:txBody>
      </p:sp>
      <p:cxnSp>
        <p:nvCxnSpPr>
          <p:cNvPr id="88" name="Straight Arrow Connector 87"/>
          <p:cNvCxnSpPr/>
          <p:nvPr/>
        </p:nvCxnSpPr>
        <p:spPr>
          <a:xfrm flipH="1">
            <a:off x="1004208" y="2970235"/>
            <a:ext cx="792480" cy="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Arrow Connector 88"/>
          <p:cNvCxnSpPr/>
          <p:nvPr/>
        </p:nvCxnSpPr>
        <p:spPr>
          <a:xfrm>
            <a:off x="657498" y="3069295"/>
            <a:ext cx="2228850" cy="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Connector 89"/>
          <p:cNvCxnSpPr/>
          <p:nvPr/>
        </p:nvCxnSpPr>
        <p:spPr>
          <a:xfrm>
            <a:off x="657498" y="2524465"/>
            <a:ext cx="0" cy="792480"/>
          </a:xfrm>
          <a:prstGeom prst="line">
            <a:avLst/>
          </a:prstGeom>
          <a:ln w="1905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Straight Connector 90"/>
          <p:cNvCxnSpPr/>
          <p:nvPr/>
        </p:nvCxnSpPr>
        <p:spPr>
          <a:xfrm>
            <a:off x="2886348" y="2524465"/>
            <a:ext cx="0" cy="792480"/>
          </a:xfrm>
          <a:prstGeom prst="line">
            <a:avLst/>
          </a:prstGeom>
          <a:ln w="1905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" name="TextBox 91"/>
          <p:cNvSpPr txBox="1"/>
          <p:nvPr/>
        </p:nvSpPr>
        <p:spPr>
          <a:xfrm>
            <a:off x="1471157" y="2474935"/>
            <a:ext cx="78899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Enhancer</a:t>
            </a:r>
          </a:p>
        </p:txBody>
      </p:sp>
      <p:cxnSp>
        <p:nvCxnSpPr>
          <p:cNvPr id="93" name="Straight Arrow Connector 92"/>
          <p:cNvCxnSpPr/>
          <p:nvPr/>
        </p:nvCxnSpPr>
        <p:spPr>
          <a:xfrm flipH="1">
            <a:off x="657498" y="2623525"/>
            <a:ext cx="792480" cy="0"/>
          </a:xfrm>
          <a:prstGeom prst="straightConnector1">
            <a:avLst/>
          </a:prstGeom>
          <a:ln w="9525">
            <a:prstDash val="dash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Straight Arrow Connector 93"/>
          <p:cNvCxnSpPr/>
          <p:nvPr/>
        </p:nvCxnSpPr>
        <p:spPr>
          <a:xfrm>
            <a:off x="2242458" y="2623525"/>
            <a:ext cx="594360" cy="0"/>
          </a:xfrm>
          <a:prstGeom prst="straightConnector1">
            <a:avLst/>
          </a:prstGeom>
          <a:ln w="9525">
            <a:prstDash val="dash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Straight Connector 94"/>
          <p:cNvCxnSpPr/>
          <p:nvPr/>
        </p:nvCxnSpPr>
        <p:spPr>
          <a:xfrm>
            <a:off x="1796688" y="2821645"/>
            <a:ext cx="0" cy="346710"/>
          </a:xfrm>
          <a:prstGeom prst="line">
            <a:avLst/>
          </a:prstGeom>
          <a:ln>
            <a:solidFill>
              <a:srgbClr val="FF0000"/>
            </a:solidFill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6" name="TextBox 95"/>
          <p:cNvSpPr txBox="1"/>
          <p:nvPr/>
        </p:nvSpPr>
        <p:spPr>
          <a:xfrm>
            <a:off x="1555558" y="3118827"/>
            <a:ext cx="505267" cy="23237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10" dirty="0">
                <a:latin typeface="Arial" panose="020B0604020202020204" pitchFamily="34" charset="0"/>
                <a:cs typeface="Arial" panose="020B0604020202020204" pitchFamily="34" charset="0"/>
              </a:rPr>
              <a:t>center</a:t>
            </a:r>
          </a:p>
        </p:txBody>
      </p:sp>
      <p:cxnSp>
        <p:nvCxnSpPr>
          <p:cNvPr id="97" name="Straight Arrow Connector 96"/>
          <p:cNvCxnSpPr/>
          <p:nvPr/>
        </p:nvCxnSpPr>
        <p:spPr>
          <a:xfrm flipH="1">
            <a:off x="3431178" y="2970235"/>
            <a:ext cx="2228850" cy="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Straight Arrow Connector 97"/>
          <p:cNvCxnSpPr/>
          <p:nvPr/>
        </p:nvCxnSpPr>
        <p:spPr>
          <a:xfrm>
            <a:off x="4075068" y="3069295"/>
            <a:ext cx="990600" cy="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Straight Connector 98"/>
          <p:cNvCxnSpPr/>
          <p:nvPr/>
        </p:nvCxnSpPr>
        <p:spPr>
          <a:xfrm>
            <a:off x="3431178" y="2524465"/>
            <a:ext cx="0" cy="792480"/>
          </a:xfrm>
          <a:prstGeom prst="line">
            <a:avLst/>
          </a:prstGeom>
          <a:ln w="1905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Straight Connector 99"/>
          <p:cNvCxnSpPr/>
          <p:nvPr/>
        </p:nvCxnSpPr>
        <p:spPr>
          <a:xfrm>
            <a:off x="5660028" y="2524465"/>
            <a:ext cx="0" cy="792480"/>
          </a:xfrm>
          <a:prstGeom prst="line">
            <a:avLst/>
          </a:prstGeom>
          <a:ln w="1905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1" name="TextBox 100"/>
          <p:cNvSpPr txBox="1"/>
          <p:nvPr/>
        </p:nvSpPr>
        <p:spPr>
          <a:xfrm>
            <a:off x="4188532" y="2474935"/>
            <a:ext cx="78899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Enhancer</a:t>
            </a:r>
          </a:p>
        </p:txBody>
      </p:sp>
      <p:cxnSp>
        <p:nvCxnSpPr>
          <p:cNvPr id="102" name="Straight Arrow Connector 101"/>
          <p:cNvCxnSpPr/>
          <p:nvPr/>
        </p:nvCxnSpPr>
        <p:spPr>
          <a:xfrm flipH="1">
            <a:off x="3431178" y="2623525"/>
            <a:ext cx="792480" cy="0"/>
          </a:xfrm>
          <a:prstGeom prst="straightConnector1">
            <a:avLst/>
          </a:prstGeom>
          <a:ln w="9525">
            <a:prstDash val="dash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Straight Arrow Connector 102"/>
          <p:cNvCxnSpPr/>
          <p:nvPr/>
        </p:nvCxnSpPr>
        <p:spPr>
          <a:xfrm>
            <a:off x="4917078" y="2623525"/>
            <a:ext cx="693420" cy="0"/>
          </a:xfrm>
          <a:prstGeom prst="straightConnector1">
            <a:avLst/>
          </a:prstGeom>
          <a:ln w="9525">
            <a:prstDash val="dash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Straight Connector 103"/>
          <p:cNvCxnSpPr/>
          <p:nvPr/>
        </p:nvCxnSpPr>
        <p:spPr>
          <a:xfrm>
            <a:off x="4075068" y="2821645"/>
            <a:ext cx="0" cy="346710"/>
          </a:xfrm>
          <a:prstGeom prst="line">
            <a:avLst/>
          </a:prstGeom>
          <a:ln>
            <a:solidFill>
              <a:srgbClr val="FF0000"/>
            </a:solidFill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" name="TextBox 104"/>
          <p:cNvSpPr txBox="1"/>
          <p:nvPr/>
        </p:nvSpPr>
        <p:spPr>
          <a:xfrm>
            <a:off x="3826850" y="3118827"/>
            <a:ext cx="505267" cy="23237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10" dirty="0">
                <a:latin typeface="Arial" panose="020B0604020202020204" pitchFamily="34" charset="0"/>
                <a:cs typeface="Arial" panose="020B0604020202020204" pitchFamily="34" charset="0"/>
              </a:rPr>
              <a:t>center</a:t>
            </a:r>
          </a:p>
        </p:txBody>
      </p:sp>
      <p:cxnSp>
        <p:nvCxnSpPr>
          <p:cNvPr id="106" name="Straight Arrow Connector 105"/>
          <p:cNvCxnSpPr/>
          <p:nvPr/>
        </p:nvCxnSpPr>
        <p:spPr>
          <a:xfrm flipH="1">
            <a:off x="2206869" y="4252795"/>
            <a:ext cx="544830" cy="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Straight Arrow Connector 106"/>
          <p:cNvCxnSpPr/>
          <p:nvPr/>
        </p:nvCxnSpPr>
        <p:spPr>
          <a:xfrm>
            <a:off x="820029" y="4351855"/>
            <a:ext cx="2327910" cy="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Straight Connector 107"/>
          <p:cNvCxnSpPr/>
          <p:nvPr/>
        </p:nvCxnSpPr>
        <p:spPr>
          <a:xfrm>
            <a:off x="572379" y="3807025"/>
            <a:ext cx="0" cy="792480"/>
          </a:xfrm>
          <a:prstGeom prst="line">
            <a:avLst/>
          </a:prstGeom>
          <a:ln w="1905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Straight Connector 108"/>
          <p:cNvCxnSpPr/>
          <p:nvPr/>
        </p:nvCxnSpPr>
        <p:spPr>
          <a:xfrm>
            <a:off x="3147939" y="3807025"/>
            <a:ext cx="0" cy="792480"/>
          </a:xfrm>
          <a:prstGeom prst="line">
            <a:avLst/>
          </a:prstGeom>
          <a:ln w="1905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0" name="TextBox 109"/>
          <p:cNvSpPr txBox="1"/>
          <p:nvPr/>
        </p:nvSpPr>
        <p:spPr>
          <a:xfrm>
            <a:off x="1577070" y="3660370"/>
            <a:ext cx="78899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Enhancer</a:t>
            </a:r>
          </a:p>
        </p:txBody>
      </p:sp>
      <p:cxnSp>
        <p:nvCxnSpPr>
          <p:cNvPr id="111" name="Straight Arrow Connector 110"/>
          <p:cNvCxnSpPr/>
          <p:nvPr/>
        </p:nvCxnSpPr>
        <p:spPr>
          <a:xfrm flipH="1">
            <a:off x="572379" y="3808960"/>
            <a:ext cx="990600" cy="0"/>
          </a:xfrm>
          <a:prstGeom prst="straightConnector1">
            <a:avLst/>
          </a:prstGeom>
          <a:ln w="9525">
            <a:prstDash val="dash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" name="Straight Arrow Connector 111"/>
          <p:cNvCxnSpPr/>
          <p:nvPr/>
        </p:nvCxnSpPr>
        <p:spPr>
          <a:xfrm>
            <a:off x="2355459" y="3808960"/>
            <a:ext cx="792480" cy="0"/>
          </a:xfrm>
          <a:prstGeom prst="straightConnector1">
            <a:avLst/>
          </a:prstGeom>
          <a:ln w="9525">
            <a:prstDash val="dash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3" name="Straight Connector 112"/>
          <p:cNvCxnSpPr/>
          <p:nvPr/>
        </p:nvCxnSpPr>
        <p:spPr>
          <a:xfrm>
            <a:off x="2751699" y="4104205"/>
            <a:ext cx="0" cy="346710"/>
          </a:xfrm>
          <a:prstGeom prst="line">
            <a:avLst/>
          </a:prstGeom>
          <a:ln>
            <a:solidFill>
              <a:srgbClr val="FF0000"/>
            </a:solidFill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4" name="TextBox 113"/>
          <p:cNvSpPr txBox="1"/>
          <p:nvPr/>
        </p:nvSpPr>
        <p:spPr>
          <a:xfrm>
            <a:off x="2510569" y="4401387"/>
            <a:ext cx="505267" cy="23237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10" dirty="0">
                <a:latin typeface="Arial" panose="020B0604020202020204" pitchFamily="34" charset="0"/>
                <a:cs typeface="Arial" panose="020B0604020202020204" pitchFamily="34" charset="0"/>
              </a:rPr>
              <a:t>center</a:t>
            </a:r>
          </a:p>
        </p:txBody>
      </p:sp>
      <p:cxnSp>
        <p:nvCxnSpPr>
          <p:cNvPr id="115" name="Straight Arrow Connector 114"/>
          <p:cNvCxnSpPr/>
          <p:nvPr/>
        </p:nvCxnSpPr>
        <p:spPr>
          <a:xfrm flipH="1">
            <a:off x="1315329" y="4155670"/>
            <a:ext cx="544830" cy="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6" name="Straight Connector 115"/>
          <p:cNvCxnSpPr/>
          <p:nvPr/>
        </p:nvCxnSpPr>
        <p:spPr>
          <a:xfrm>
            <a:off x="1860159" y="3957550"/>
            <a:ext cx="0" cy="346710"/>
          </a:xfrm>
          <a:prstGeom prst="line">
            <a:avLst/>
          </a:prstGeom>
          <a:ln>
            <a:solidFill>
              <a:srgbClr val="FF0000"/>
            </a:solidFill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7" name="TextBox 116"/>
          <p:cNvSpPr txBox="1"/>
          <p:nvPr/>
        </p:nvSpPr>
        <p:spPr>
          <a:xfrm>
            <a:off x="1611941" y="4302327"/>
            <a:ext cx="505267" cy="23237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10" dirty="0">
                <a:latin typeface="Arial" panose="020B0604020202020204" pitchFamily="34" charset="0"/>
                <a:cs typeface="Arial" panose="020B0604020202020204" pitchFamily="34" charset="0"/>
              </a:rPr>
              <a:t>center</a:t>
            </a:r>
          </a:p>
        </p:txBody>
      </p:sp>
      <p:cxnSp>
        <p:nvCxnSpPr>
          <p:cNvPr id="118" name="Straight Arrow Connector 117"/>
          <p:cNvCxnSpPr/>
          <p:nvPr/>
        </p:nvCxnSpPr>
        <p:spPr>
          <a:xfrm flipH="1">
            <a:off x="572379" y="4007080"/>
            <a:ext cx="544830" cy="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9" name="TextBox 118"/>
          <p:cNvSpPr txBox="1"/>
          <p:nvPr/>
        </p:nvSpPr>
        <p:spPr>
          <a:xfrm>
            <a:off x="713796" y="4401387"/>
            <a:ext cx="505267" cy="23237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10" dirty="0">
                <a:latin typeface="Arial" panose="020B0604020202020204" pitchFamily="34" charset="0"/>
                <a:cs typeface="Arial" panose="020B0604020202020204" pitchFamily="34" charset="0"/>
              </a:rPr>
              <a:t>center</a:t>
            </a:r>
          </a:p>
        </p:txBody>
      </p:sp>
      <p:cxnSp>
        <p:nvCxnSpPr>
          <p:cNvPr id="120" name="Straight Connector 119"/>
          <p:cNvCxnSpPr/>
          <p:nvPr/>
        </p:nvCxnSpPr>
        <p:spPr>
          <a:xfrm>
            <a:off x="820029" y="3860427"/>
            <a:ext cx="0" cy="69148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1" name="Straight Connector 120"/>
          <p:cNvCxnSpPr/>
          <p:nvPr/>
        </p:nvCxnSpPr>
        <p:spPr>
          <a:xfrm>
            <a:off x="1117209" y="3860427"/>
            <a:ext cx="0" cy="69148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2" name="Straight Arrow Connector 121"/>
          <p:cNvCxnSpPr/>
          <p:nvPr/>
        </p:nvCxnSpPr>
        <p:spPr>
          <a:xfrm flipH="1">
            <a:off x="799335" y="3909955"/>
            <a:ext cx="198120" cy="0"/>
          </a:xfrm>
          <a:prstGeom prst="straightConnector1">
            <a:avLst/>
          </a:prstGeom>
          <a:ln w="9525">
            <a:prstDash val="dash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3" name="Straight Arrow Connector 122"/>
          <p:cNvCxnSpPr/>
          <p:nvPr/>
        </p:nvCxnSpPr>
        <p:spPr>
          <a:xfrm>
            <a:off x="1018149" y="3908020"/>
            <a:ext cx="99060" cy="0"/>
          </a:xfrm>
          <a:prstGeom prst="straightConnector1">
            <a:avLst/>
          </a:prstGeom>
          <a:ln w="9525">
            <a:prstDash val="dash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4" name="TextBox 123"/>
          <p:cNvSpPr txBox="1"/>
          <p:nvPr/>
        </p:nvSpPr>
        <p:spPr>
          <a:xfrm>
            <a:off x="843643" y="3796721"/>
            <a:ext cx="248786" cy="23237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10" dirty="0"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</a:p>
        </p:txBody>
      </p:sp>
      <p:cxnSp>
        <p:nvCxnSpPr>
          <p:cNvPr id="125" name="Straight Connector 124"/>
          <p:cNvCxnSpPr/>
          <p:nvPr/>
        </p:nvCxnSpPr>
        <p:spPr>
          <a:xfrm>
            <a:off x="968619" y="4009015"/>
            <a:ext cx="0" cy="346710"/>
          </a:xfrm>
          <a:prstGeom prst="line">
            <a:avLst/>
          </a:prstGeom>
          <a:ln>
            <a:solidFill>
              <a:srgbClr val="FF0000"/>
            </a:solidFill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6" name="Straight Connector 125"/>
          <p:cNvCxnSpPr/>
          <p:nvPr/>
        </p:nvCxnSpPr>
        <p:spPr>
          <a:xfrm>
            <a:off x="820029" y="4207135"/>
            <a:ext cx="297180" cy="0"/>
          </a:xfrm>
          <a:prstGeom prst="line">
            <a:avLst/>
          </a:prstGeom>
          <a:ln>
            <a:solidFill>
              <a:srgbClr val="C00000"/>
            </a:solidFill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7" name="TextBox 126"/>
          <p:cNvSpPr txBox="1"/>
          <p:nvPr/>
        </p:nvSpPr>
        <p:spPr>
          <a:xfrm>
            <a:off x="890737" y="4039069"/>
            <a:ext cx="324128" cy="2123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80" dirty="0">
                <a:latin typeface="Arial" panose="020B0604020202020204" pitchFamily="34" charset="0"/>
                <a:cs typeface="Arial" panose="020B0604020202020204" pitchFamily="34" charset="0"/>
              </a:rPr>
              <a:t>d/2</a:t>
            </a:r>
          </a:p>
        </p:txBody>
      </p:sp>
      <p:cxnSp>
        <p:nvCxnSpPr>
          <p:cNvPr id="128" name="Straight Arrow Connector 127"/>
          <p:cNvCxnSpPr/>
          <p:nvPr/>
        </p:nvCxnSpPr>
        <p:spPr>
          <a:xfrm flipH="1">
            <a:off x="5532295" y="4548040"/>
            <a:ext cx="544830" cy="0"/>
          </a:xfrm>
          <a:prstGeom prst="straightConnector1">
            <a:avLst/>
          </a:prstGeom>
          <a:ln w="28575"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9" name="Straight Arrow Connector 128"/>
          <p:cNvCxnSpPr/>
          <p:nvPr/>
        </p:nvCxnSpPr>
        <p:spPr>
          <a:xfrm>
            <a:off x="3501565" y="4056610"/>
            <a:ext cx="1634490" cy="0"/>
          </a:xfrm>
          <a:prstGeom prst="straightConnector1">
            <a:avLst/>
          </a:prstGeom>
          <a:ln w="28575"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0" name="Straight Connector 129"/>
          <p:cNvCxnSpPr/>
          <p:nvPr/>
        </p:nvCxnSpPr>
        <p:spPr>
          <a:xfrm>
            <a:off x="3501565" y="3807025"/>
            <a:ext cx="0" cy="792480"/>
          </a:xfrm>
          <a:prstGeom prst="line">
            <a:avLst/>
          </a:prstGeom>
          <a:ln w="1905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1" name="Straight Connector 130"/>
          <p:cNvCxnSpPr/>
          <p:nvPr/>
        </p:nvCxnSpPr>
        <p:spPr>
          <a:xfrm>
            <a:off x="6077125" y="3807025"/>
            <a:ext cx="0" cy="792480"/>
          </a:xfrm>
          <a:prstGeom prst="line">
            <a:avLst/>
          </a:prstGeom>
          <a:ln w="1905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2" name="TextBox 131"/>
          <p:cNvSpPr txBox="1"/>
          <p:nvPr/>
        </p:nvSpPr>
        <p:spPr>
          <a:xfrm>
            <a:off x="4435548" y="3660370"/>
            <a:ext cx="78899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Enhancer</a:t>
            </a:r>
          </a:p>
        </p:txBody>
      </p:sp>
      <p:cxnSp>
        <p:nvCxnSpPr>
          <p:cNvPr id="133" name="Straight Arrow Connector 132"/>
          <p:cNvCxnSpPr/>
          <p:nvPr/>
        </p:nvCxnSpPr>
        <p:spPr>
          <a:xfrm flipH="1">
            <a:off x="3501565" y="3808960"/>
            <a:ext cx="990600" cy="0"/>
          </a:xfrm>
          <a:prstGeom prst="straightConnector1">
            <a:avLst/>
          </a:prstGeom>
          <a:ln w="9525">
            <a:prstDash val="dash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4" name="Straight Arrow Connector 133"/>
          <p:cNvCxnSpPr/>
          <p:nvPr/>
        </p:nvCxnSpPr>
        <p:spPr>
          <a:xfrm>
            <a:off x="5136055" y="3808960"/>
            <a:ext cx="941070" cy="0"/>
          </a:xfrm>
          <a:prstGeom prst="straightConnector1">
            <a:avLst/>
          </a:prstGeom>
          <a:ln w="9525">
            <a:prstDash val="dash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5" name="Straight Connector 134"/>
          <p:cNvCxnSpPr/>
          <p:nvPr/>
        </p:nvCxnSpPr>
        <p:spPr>
          <a:xfrm>
            <a:off x="3749215" y="4104205"/>
            <a:ext cx="0" cy="346710"/>
          </a:xfrm>
          <a:prstGeom prst="line">
            <a:avLst/>
          </a:prstGeom>
          <a:ln>
            <a:solidFill>
              <a:srgbClr val="FF0000"/>
            </a:solidFill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6" name="TextBox 135"/>
          <p:cNvSpPr txBox="1"/>
          <p:nvPr/>
        </p:nvSpPr>
        <p:spPr>
          <a:xfrm>
            <a:off x="3507999" y="4401387"/>
            <a:ext cx="505267" cy="23237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10" dirty="0">
                <a:latin typeface="Arial" panose="020B0604020202020204" pitchFamily="34" charset="0"/>
                <a:cs typeface="Arial" panose="020B0604020202020204" pitchFamily="34" charset="0"/>
              </a:rPr>
              <a:t>center</a:t>
            </a:r>
          </a:p>
        </p:txBody>
      </p:sp>
      <p:cxnSp>
        <p:nvCxnSpPr>
          <p:cNvPr id="137" name="Straight Arrow Connector 136"/>
          <p:cNvCxnSpPr/>
          <p:nvPr/>
        </p:nvCxnSpPr>
        <p:spPr>
          <a:xfrm flipH="1">
            <a:off x="4393105" y="4304260"/>
            <a:ext cx="544830" cy="0"/>
          </a:xfrm>
          <a:prstGeom prst="straightConnector1">
            <a:avLst/>
          </a:prstGeom>
          <a:ln w="28575"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8" name="Straight Connector 137"/>
          <p:cNvCxnSpPr/>
          <p:nvPr/>
        </p:nvCxnSpPr>
        <p:spPr>
          <a:xfrm>
            <a:off x="4393105" y="4056610"/>
            <a:ext cx="0" cy="346710"/>
          </a:xfrm>
          <a:prstGeom prst="line">
            <a:avLst/>
          </a:prstGeom>
          <a:ln>
            <a:solidFill>
              <a:srgbClr val="FF0000"/>
            </a:solidFill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9" name="TextBox 138"/>
          <p:cNvSpPr txBox="1"/>
          <p:nvPr/>
        </p:nvSpPr>
        <p:spPr>
          <a:xfrm>
            <a:off x="4151975" y="4401387"/>
            <a:ext cx="505267" cy="23237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10" dirty="0">
                <a:latin typeface="Arial" panose="020B0604020202020204" pitchFamily="34" charset="0"/>
                <a:cs typeface="Arial" panose="020B0604020202020204" pitchFamily="34" charset="0"/>
              </a:rPr>
              <a:t>center</a:t>
            </a:r>
          </a:p>
        </p:txBody>
      </p:sp>
      <p:cxnSp>
        <p:nvCxnSpPr>
          <p:cNvPr id="140" name="Straight Arrow Connector 139"/>
          <p:cNvCxnSpPr/>
          <p:nvPr/>
        </p:nvCxnSpPr>
        <p:spPr>
          <a:xfrm flipH="1">
            <a:off x="3749215" y="4205200"/>
            <a:ext cx="396240" cy="0"/>
          </a:xfrm>
          <a:prstGeom prst="straightConnector1">
            <a:avLst/>
          </a:prstGeom>
          <a:ln w="28575"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1" name="TextBox 140"/>
          <p:cNvSpPr txBox="1"/>
          <p:nvPr/>
        </p:nvSpPr>
        <p:spPr>
          <a:xfrm>
            <a:off x="5093528" y="4401387"/>
            <a:ext cx="505267" cy="23237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10" dirty="0">
                <a:latin typeface="Arial" panose="020B0604020202020204" pitchFamily="34" charset="0"/>
                <a:cs typeface="Arial" panose="020B0604020202020204" pitchFamily="34" charset="0"/>
              </a:rPr>
              <a:t>center</a:t>
            </a:r>
          </a:p>
        </p:txBody>
      </p:sp>
      <p:cxnSp>
        <p:nvCxnSpPr>
          <p:cNvPr id="142" name="Straight Connector 141"/>
          <p:cNvCxnSpPr/>
          <p:nvPr/>
        </p:nvCxnSpPr>
        <p:spPr>
          <a:xfrm>
            <a:off x="5136055" y="3909957"/>
            <a:ext cx="0" cy="69148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3" name="Straight Connector 142"/>
          <p:cNvCxnSpPr/>
          <p:nvPr/>
        </p:nvCxnSpPr>
        <p:spPr>
          <a:xfrm>
            <a:off x="5532295" y="3909957"/>
            <a:ext cx="0" cy="69148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4" name="Straight Arrow Connector 143"/>
          <p:cNvCxnSpPr/>
          <p:nvPr/>
        </p:nvCxnSpPr>
        <p:spPr>
          <a:xfrm flipH="1">
            <a:off x="5136056" y="3959485"/>
            <a:ext cx="226955" cy="0"/>
          </a:xfrm>
          <a:prstGeom prst="straightConnector1">
            <a:avLst/>
          </a:prstGeom>
          <a:ln w="9525">
            <a:prstDash val="dash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5" name="Straight Arrow Connector 144"/>
          <p:cNvCxnSpPr/>
          <p:nvPr/>
        </p:nvCxnSpPr>
        <p:spPr>
          <a:xfrm>
            <a:off x="5383705" y="3957550"/>
            <a:ext cx="148590" cy="0"/>
          </a:xfrm>
          <a:prstGeom prst="straightConnector1">
            <a:avLst/>
          </a:prstGeom>
          <a:ln w="9525">
            <a:prstDash val="dash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6" name="TextBox 145"/>
          <p:cNvSpPr txBox="1"/>
          <p:nvPr/>
        </p:nvSpPr>
        <p:spPr>
          <a:xfrm>
            <a:off x="5206763" y="3839163"/>
            <a:ext cx="248786" cy="23237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10" dirty="0"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</a:p>
        </p:txBody>
      </p:sp>
      <p:cxnSp>
        <p:nvCxnSpPr>
          <p:cNvPr id="147" name="Straight Connector 146"/>
          <p:cNvCxnSpPr/>
          <p:nvPr/>
        </p:nvCxnSpPr>
        <p:spPr>
          <a:xfrm>
            <a:off x="5334175" y="4058545"/>
            <a:ext cx="0" cy="346710"/>
          </a:xfrm>
          <a:prstGeom prst="line">
            <a:avLst/>
          </a:prstGeom>
          <a:ln>
            <a:solidFill>
              <a:srgbClr val="FF0000"/>
            </a:solidFill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8" name="Straight Connector 147"/>
          <p:cNvCxnSpPr/>
          <p:nvPr/>
        </p:nvCxnSpPr>
        <p:spPr>
          <a:xfrm>
            <a:off x="5136055" y="4256665"/>
            <a:ext cx="396240" cy="0"/>
          </a:xfrm>
          <a:prstGeom prst="line">
            <a:avLst/>
          </a:prstGeom>
          <a:ln>
            <a:solidFill>
              <a:srgbClr val="C00000"/>
            </a:solidFill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9" name="TextBox 148"/>
          <p:cNvSpPr txBox="1"/>
          <p:nvPr/>
        </p:nvSpPr>
        <p:spPr>
          <a:xfrm>
            <a:off x="5284645" y="4254730"/>
            <a:ext cx="324128" cy="2123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80" dirty="0">
                <a:latin typeface="Arial" panose="020B0604020202020204" pitchFamily="34" charset="0"/>
                <a:cs typeface="Arial" panose="020B0604020202020204" pitchFamily="34" charset="0"/>
              </a:rPr>
              <a:t>d/2</a:t>
            </a:r>
          </a:p>
        </p:txBody>
      </p:sp>
      <p:cxnSp>
        <p:nvCxnSpPr>
          <p:cNvPr id="150" name="Straight Arrow Connector 149"/>
          <p:cNvCxnSpPr/>
          <p:nvPr/>
        </p:nvCxnSpPr>
        <p:spPr>
          <a:xfrm flipH="1">
            <a:off x="3402505" y="5472793"/>
            <a:ext cx="2228850" cy="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1" name="Straight Arrow Connector 150"/>
          <p:cNvCxnSpPr/>
          <p:nvPr/>
        </p:nvCxnSpPr>
        <p:spPr>
          <a:xfrm>
            <a:off x="4046395" y="5571853"/>
            <a:ext cx="990600" cy="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2" name="Straight Connector 151"/>
          <p:cNvCxnSpPr/>
          <p:nvPr/>
        </p:nvCxnSpPr>
        <p:spPr>
          <a:xfrm>
            <a:off x="3402505" y="5027023"/>
            <a:ext cx="0" cy="792480"/>
          </a:xfrm>
          <a:prstGeom prst="line">
            <a:avLst/>
          </a:prstGeom>
          <a:ln w="1905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3" name="Straight Connector 152"/>
          <p:cNvCxnSpPr/>
          <p:nvPr/>
        </p:nvCxnSpPr>
        <p:spPr>
          <a:xfrm>
            <a:off x="5631355" y="5027023"/>
            <a:ext cx="0" cy="792480"/>
          </a:xfrm>
          <a:prstGeom prst="line">
            <a:avLst/>
          </a:prstGeom>
          <a:ln w="1905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4" name="TextBox 153"/>
          <p:cNvSpPr txBox="1"/>
          <p:nvPr/>
        </p:nvSpPr>
        <p:spPr>
          <a:xfrm>
            <a:off x="4152772" y="4977493"/>
            <a:ext cx="78899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Enhancer</a:t>
            </a:r>
          </a:p>
        </p:txBody>
      </p:sp>
      <p:cxnSp>
        <p:nvCxnSpPr>
          <p:cNvPr id="155" name="Straight Arrow Connector 154"/>
          <p:cNvCxnSpPr/>
          <p:nvPr/>
        </p:nvCxnSpPr>
        <p:spPr>
          <a:xfrm flipH="1">
            <a:off x="3402505" y="5126083"/>
            <a:ext cx="792480" cy="0"/>
          </a:xfrm>
          <a:prstGeom prst="straightConnector1">
            <a:avLst/>
          </a:prstGeom>
          <a:ln w="9525">
            <a:prstDash val="dash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6" name="Straight Arrow Connector 155"/>
          <p:cNvCxnSpPr/>
          <p:nvPr/>
        </p:nvCxnSpPr>
        <p:spPr>
          <a:xfrm>
            <a:off x="4888405" y="5126083"/>
            <a:ext cx="693420" cy="0"/>
          </a:xfrm>
          <a:prstGeom prst="straightConnector1">
            <a:avLst/>
          </a:prstGeom>
          <a:ln w="9525">
            <a:prstDash val="dash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7" name="Straight Connector 156"/>
          <p:cNvCxnSpPr/>
          <p:nvPr/>
        </p:nvCxnSpPr>
        <p:spPr>
          <a:xfrm>
            <a:off x="4046395" y="5324203"/>
            <a:ext cx="0" cy="346710"/>
          </a:xfrm>
          <a:prstGeom prst="line">
            <a:avLst/>
          </a:prstGeom>
          <a:ln>
            <a:solidFill>
              <a:srgbClr val="FF0000"/>
            </a:solidFill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8" name="TextBox 157"/>
          <p:cNvSpPr txBox="1"/>
          <p:nvPr/>
        </p:nvSpPr>
        <p:spPr>
          <a:xfrm>
            <a:off x="3805265" y="5621385"/>
            <a:ext cx="505267" cy="23237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10" dirty="0">
                <a:latin typeface="Arial" panose="020B0604020202020204" pitchFamily="34" charset="0"/>
                <a:cs typeface="Arial" panose="020B0604020202020204" pitchFamily="34" charset="0"/>
              </a:rPr>
              <a:t>center</a:t>
            </a:r>
          </a:p>
        </p:txBody>
      </p:sp>
      <p:cxnSp>
        <p:nvCxnSpPr>
          <p:cNvPr id="159" name="Straight Arrow Connector 158"/>
          <p:cNvCxnSpPr/>
          <p:nvPr/>
        </p:nvCxnSpPr>
        <p:spPr>
          <a:xfrm flipH="1">
            <a:off x="614120" y="5474728"/>
            <a:ext cx="792480" cy="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0" name="Straight Arrow Connector 159"/>
          <p:cNvCxnSpPr/>
          <p:nvPr/>
        </p:nvCxnSpPr>
        <p:spPr>
          <a:xfrm>
            <a:off x="1901900" y="5573788"/>
            <a:ext cx="941070" cy="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1" name="Straight Connector 160"/>
          <p:cNvCxnSpPr/>
          <p:nvPr/>
        </p:nvCxnSpPr>
        <p:spPr>
          <a:xfrm>
            <a:off x="1406600" y="5276608"/>
            <a:ext cx="0" cy="4953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2" name="Straight Connector 161"/>
          <p:cNvCxnSpPr/>
          <p:nvPr/>
        </p:nvCxnSpPr>
        <p:spPr>
          <a:xfrm>
            <a:off x="1901900" y="5276608"/>
            <a:ext cx="0" cy="4953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3" name="TextBox 162"/>
          <p:cNvSpPr txBox="1"/>
          <p:nvPr/>
        </p:nvSpPr>
        <p:spPr>
          <a:xfrm>
            <a:off x="1901900" y="5276610"/>
            <a:ext cx="702436" cy="23237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10" dirty="0">
                <a:latin typeface="Arial" panose="020B0604020202020204" pitchFamily="34" charset="0"/>
                <a:cs typeface="Arial" panose="020B0604020202020204" pitchFamily="34" charset="0"/>
              </a:rPr>
              <a:t>d &lt; 400bp</a:t>
            </a:r>
          </a:p>
        </p:txBody>
      </p:sp>
      <p:cxnSp>
        <p:nvCxnSpPr>
          <p:cNvPr id="164" name="Straight Connector 163"/>
          <p:cNvCxnSpPr/>
          <p:nvPr/>
        </p:nvCxnSpPr>
        <p:spPr>
          <a:xfrm>
            <a:off x="614120" y="5028958"/>
            <a:ext cx="0" cy="792480"/>
          </a:xfrm>
          <a:prstGeom prst="line">
            <a:avLst/>
          </a:prstGeom>
          <a:ln w="1905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5" name="Straight Connector 164"/>
          <p:cNvCxnSpPr/>
          <p:nvPr/>
        </p:nvCxnSpPr>
        <p:spPr>
          <a:xfrm>
            <a:off x="2842970" y="5028958"/>
            <a:ext cx="0" cy="792480"/>
          </a:xfrm>
          <a:prstGeom prst="line">
            <a:avLst/>
          </a:prstGeom>
          <a:ln w="1905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6" name="TextBox 165"/>
          <p:cNvSpPr txBox="1"/>
          <p:nvPr/>
        </p:nvSpPr>
        <p:spPr>
          <a:xfrm>
            <a:off x="1420691" y="4979428"/>
            <a:ext cx="78899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Enhancer</a:t>
            </a:r>
          </a:p>
        </p:txBody>
      </p:sp>
      <p:cxnSp>
        <p:nvCxnSpPr>
          <p:cNvPr id="167" name="Straight Arrow Connector 166"/>
          <p:cNvCxnSpPr/>
          <p:nvPr/>
        </p:nvCxnSpPr>
        <p:spPr>
          <a:xfrm flipH="1">
            <a:off x="614120" y="5128018"/>
            <a:ext cx="792480" cy="0"/>
          </a:xfrm>
          <a:prstGeom prst="straightConnector1">
            <a:avLst/>
          </a:prstGeom>
          <a:ln w="9525">
            <a:prstDash val="dash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8" name="Straight Arrow Connector 167"/>
          <p:cNvCxnSpPr/>
          <p:nvPr/>
        </p:nvCxnSpPr>
        <p:spPr>
          <a:xfrm>
            <a:off x="2199080" y="5128018"/>
            <a:ext cx="594360" cy="0"/>
          </a:xfrm>
          <a:prstGeom prst="straightConnector1">
            <a:avLst/>
          </a:prstGeom>
          <a:ln w="9525">
            <a:prstDash val="dash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9" name="Straight Arrow Connector 168"/>
          <p:cNvCxnSpPr/>
          <p:nvPr/>
        </p:nvCxnSpPr>
        <p:spPr>
          <a:xfrm flipH="1">
            <a:off x="1406600" y="5326138"/>
            <a:ext cx="198120" cy="0"/>
          </a:xfrm>
          <a:prstGeom prst="straightConnector1">
            <a:avLst/>
          </a:prstGeom>
          <a:ln w="9525">
            <a:prstDash val="dash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1" name="TextBox 170"/>
          <p:cNvSpPr txBox="1"/>
          <p:nvPr/>
        </p:nvSpPr>
        <p:spPr>
          <a:xfrm>
            <a:off x="1536362" y="5212904"/>
            <a:ext cx="248786" cy="23237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10" dirty="0"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</a:p>
        </p:txBody>
      </p:sp>
      <p:cxnSp>
        <p:nvCxnSpPr>
          <p:cNvPr id="172" name="Straight Connector 171"/>
          <p:cNvCxnSpPr/>
          <p:nvPr/>
        </p:nvCxnSpPr>
        <p:spPr>
          <a:xfrm>
            <a:off x="1654250" y="5425198"/>
            <a:ext cx="0" cy="346710"/>
          </a:xfrm>
          <a:prstGeom prst="line">
            <a:avLst/>
          </a:prstGeom>
          <a:ln>
            <a:solidFill>
              <a:srgbClr val="FF0000"/>
            </a:solidFill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3" name="Straight Connector 172"/>
          <p:cNvCxnSpPr/>
          <p:nvPr/>
        </p:nvCxnSpPr>
        <p:spPr>
          <a:xfrm>
            <a:off x="1406600" y="5623318"/>
            <a:ext cx="495300" cy="0"/>
          </a:xfrm>
          <a:prstGeom prst="line">
            <a:avLst/>
          </a:prstGeom>
          <a:ln>
            <a:solidFill>
              <a:srgbClr val="C00000"/>
            </a:solidFill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4" name="TextBox 173"/>
          <p:cNvSpPr txBox="1"/>
          <p:nvPr/>
        </p:nvSpPr>
        <p:spPr>
          <a:xfrm>
            <a:off x="1405946" y="5720445"/>
            <a:ext cx="505267" cy="23237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10" dirty="0">
                <a:latin typeface="Arial" panose="020B0604020202020204" pitchFamily="34" charset="0"/>
                <a:cs typeface="Arial" panose="020B0604020202020204" pitchFamily="34" charset="0"/>
              </a:rPr>
              <a:t>center</a:t>
            </a:r>
          </a:p>
        </p:txBody>
      </p:sp>
      <p:sp>
        <p:nvSpPr>
          <p:cNvPr id="175" name="TextBox 174"/>
          <p:cNvSpPr txBox="1"/>
          <p:nvPr/>
        </p:nvSpPr>
        <p:spPr>
          <a:xfrm>
            <a:off x="1604720" y="5621383"/>
            <a:ext cx="324128" cy="2123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80" dirty="0">
                <a:latin typeface="Arial" panose="020B0604020202020204" pitchFamily="34" charset="0"/>
                <a:cs typeface="Arial" panose="020B0604020202020204" pitchFamily="34" charset="0"/>
              </a:rPr>
              <a:t>d/2</a:t>
            </a:r>
          </a:p>
        </p:txBody>
      </p:sp>
      <p:cxnSp>
        <p:nvCxnSpPr>
          <p:cNvPr id="176" name="Straight Arrow Connector 175"/>
          <p:cNvCxnSpPr/>
          <p:nvPr/>
        </p:nvCxnSpPr>
        <p:spPr>
          <a:xfrm>
            <a:off x="2836819" y="5670914"/>
            <a:ext cx="565687" cy="1935"/>
          </a:xfrm>
          <a:prstGeom prst="straightConnector1">
            <a:avLst/>
          </a:prstGeom>
          <a:ln w="19050">
            <a:solidFill>
              <a:srgbClr val="00B050"/>
            </a:solidFill>
            <a:prstDash val="sysDash"/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7" name="TextBox 176"/>
          <p:cNvSpPr txBox="1"/>
          <p:nvPr/>
        </p:nvSpPr>
        <p:spPr>
          <a:xfrm>
            <a:off x="2783849" y="5786000"/>
            <a:ext cx="705642" cy="2523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40" dirty="0">
                <a:latin typeface="Arial" panose="020B0604020202020204" pitchFamily="34" charset="0"/>
                <a:cs typeface="Arial" panose="020B0604020202020204" pitchFamily="34" charset="0"/>
              </a:rPr>
              <a:t>&lt; 500 </a:t>
            </a:r>
            <a:r>
              <a:rPr lang="en-US" sz="1040" dirty="0" err="1">
                <a:latin typeface="Arial" panose="020B0604020202020204" pitchFamily="34" charset="0"/>
                <a:cs typeface="Arial" panose="020B0604020202020204" pitchFamily="34" charset="0"/>
              </a:rPr>
              <a:t>bp</a:t>
            </a:r>
            <a:endParaRPr lang="en-US" sz="104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78" name="Straight Connector 177"/>
          <p:cNvCxnSpPr/>
          <p:nvPr/>
        </p:nvCxnSpPr>
        <p:spPr>
          <a:xfrm>
            <a:off x="614120" y="5821438"/>
            <a:ext cx="0" cy="396240"/>
          </a:xfrm>
          <a:prstGeom prst="line">
            <a:avLst/>
          </a:prstGeom>
          <a:ln w="19050">
            <a:solidFill>
              <a:srgbClr val="00B05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9" name="Straight Connector 178"/>
          <p:cNvCxnSpPr/>
          <p:nvPr/>
        </p:nvCxnSpPr>
        <p:spPr>
          <a:xfrm>
            <a:off x="5631355" y="5821438"/>
            <a:ext cx="0" cy="396240"/>
          </a:xfrm>
          <a:prstGeom prst="line">
            <a:avLst/>
          </a:prstGeom>
          <a:ln w="19050">
            <a:solidFill>
              <a:srgbClr val="00B05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0" name="Straight Arrow Connector 179"/>
          <p:cNvCxnSpPr>
            <a:endCxn id="182" idx="1"/>
          </p:cNvCxnSpPr>
          <p:nvPr/>
        </p:nvCxnSpPr>
        <p:spPr>
          <a:xfrm flipV="1">
            <a:off x="614121" y="6108418"/>
            <a:ext cx="2151497" cy="10200"/>
          </a:xfrm>
          <a:prstGeom prst="straightConnector1">
            <a:avLst/>
          </a:prstGeom>
          <a:ln w="19050">
            <a:solidFill>
              <a:srgbClr val="00B050"/>
            </a:solidFill>
            <a:prstDash val="dashDot"/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1" name="Straight Arrow Connector 180"/>
          <p:cNvCxnSpPr/>
          <p:nvPr/>
        </p:nvCxnSpPr>
        <p:spPr>
          <a:xfrm>
            <a:off x="3551095" y="6118619"/>
            <a:ext cx="2080260" cy="28553"/>
          </a:xfrm>
          <a:prstGeom prst="straightConnector1">
            <a:avLst/>
          </a:prstGeom>
          <a:ln w="19050">
            <a:solidFill>
              <a:srgbClr val="00B050"/>
            </a:solidFill>
            <a:prstDash val="dashDot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2" name="TextBox 181"/>
          <p:cNvSpPr txBox="1"/>
          <p:nvPr/>
        </p:nvSpPr>
        <p:spPr>
          <a:xfrm>
            <a:off x="2765618" y="5977613"/>
            <a:ext cx="78899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Enhancer</a:t>
            </a:r>
          </a:p>
        </p:txBody>
      </p:sp>
      <p:cxnSp>
        <p:nvCxnSpPr>
          <p:cNvPr id="183" name="Straight Arrow Connector 182"/>
          <p:cNvCxnSpPr/>
          <p:nvPr/>
        </p:nvCxnSpPr>
        <p:spPr>
          <a:xfrm>
            <a:off x="4210009" y="793790"/>
            <a:ext cx="842010" cy="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4" name="TextBox 183"/>
          <p:cNvSpPr txBox="1"/>
          <p:nvPr/>
        </p:nvSpPr>
        <p:spPr>
          <a:xfrm>
            <a:off x="4867548" y="546140"/>
            <a:ext cx="301686" cy="2723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70" dirty="0">
                <a:latin typeface="Arial" panose="020B0604020202020204" pitchFamily="34" charset="0"/>
                <a:cs typeface="Arial" panose="020B0604020202020204" pitchFamily="34" charset="0"/>
              </a:rPr>
              <a:t>3’</a:t>
            </a:r>
          </a:p>
        </p:txBody>
      </p:sp>
      <p:sp>
        <p:nvSpPr>
          <p:cNvPr id="185" name="TextBox 184"/>
          <p:cNvSpPr txBox="1"/>
          <p:nvPr/>
        </p:nvSpPr>
        <p:spPr>
          <a:xfrm>
            <a:off x="4124598" y="546140"/>
            <a:ext cx="301686" cy="2723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70" dirty="0">
                <a:latin typeface="Arial" panose="020B0604020202020204" pitchFamily="34" charset="0"/>
                <a:cs typeface="Arial" panose="020B0604020202020204" pitchFamily="34" charset="0"/>
              </a:rPr>
              <a:t>5’</a:t>
            </a:r>
          </a:p>
        </p:txBody>
      </p:sp>
      <p:sp>
        <p:nvSpPr>
          <p:cNvPr id="186" name="TextBox 185"/>
          <p:cNvSpPr txBox="1"/>
          <p:nvPr/>
        </p:nvSpPr>
        <p:spPr>
          <a:xfrm>
            <a:off x="5052016" y="660290"/>
            <a:ext cx="76335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transcript</a:t>
            </a:r>
          </a:p>
        </p:txBody>
      </p:sp>
      <p:cxnSp>
        <p:nvCxnSpPr>
          <p:cNvPr id="190" name="Straight Arrow Connector 189"/>
          <p:cNvCxnSpPr/>
          <p:nvPr/>
        </p:nvCxnSpPr>
        <p:spPr>
          <a:xfrm flipH="1">
            <a:off x="1707851" y="5322597"/>
            <a:ext cx="198120" cy="0"/>
          </a:xfrm>
          <a:prstGeom prst="straightConnector1">
            <a:avLst/>
          </a:prstGeom>
          <a:ln w="9525">
            <a:prstDash val="dashDot"/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1" name="Straight Arrow Connector 190"/>
          <p:cNvCxnSpPr/>
          <p:nvPr/>
        </p:nvCxnSpPr>
        <p:spPr>
          <a:xfrm flipH="1">
            <a:off x="1744142" y="1568696"/>
            <a:ext cx="198120" cy="0"/>
          </a:xfrm>
          <a:prstGeom prst="straightConnector1">
            <a:avLst/>
          </a:prstGeom>
          <a:ln w="9525">
            <a:prstDash val="dashDot"/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2" name="Straight Arrow Connector 191"/>
          <p:cNvCxnSpPr/>
          <p:nvPr/>
        </p:nvCxnSpPr>
        <p:spPr>
          <a:xfrm flipH="1">
            <a:off x="4673498" y="1568702"/>
            <a:ext cx="198120" cy="0"/>
          </a:xfrm>
          <a:prstGeom prst="straightConnector1">
            <a:avLst/>
          </a:prstGeom>
          <a:ln w="9525">
            <a:prstDash val="dashDot"/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6" name="TextBox 195"/>
          <p:cNvSpPr txBox="1"/>
          <p:nvPr/>
        </p:nvSpPr>
        <p:spPr>
          <a:xfrm>
            <a:off x="345612" y="902862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7" name="TextBox 196"/>
          <p:cNvSpPr txBox="1"/>
          <p:nvPr/>
        </p:nvSpPr>
        <p:spPr>
          <a:xfrm>
            <a:off x="3079800" y="901213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8" name="TextBox 197"/>
          <p:cNvSpPr txBox="1"/>
          <p:nvPr/>
        </p:nvSpPr>
        <p:spPr>
          <a:xfrm>
            <a:off x="356246" y="2246106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9" name="TextBox 198"/>
          <p:cNvSpPr txBox="1"/>
          <p:nvPr/>
        </p:nvSpPr>
        <p:spPr>
          <a:xfrm>
            <a:off x="3090434" y="2244457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0" name="TextBox 199"/>
          <p:cNvSpPr txBox="1"/>
          <p:nvPr/>
        </p:nvSpPr>
        <p:spPr>
          <a:xfrm>
            <a:off x="341376" y="3485025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1" name="TextBox 200"/>
          <p:cNvSpPr txBox="1"/>
          <p:nvPr/>
        </p:nvSpPr>
        <p:spPr>
          <a:xfrm>
            <a:off x="3250383" y="3485025"/>
            <a:ext cx="2616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f</a:t>
            </a: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2" name="TextBox 201"/>
          <p:cNvSpPr txBox="1"/>
          <p:nvPr/>
        </p:nvSpPr>
        <p:spPr>
          <a:xfrm>
            <a:off x="321351" y="4764802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g</a:t>
            </a: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6853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2207</TotalTime>
  <Words>52</Words>
  <Application>Microsoft Office PowerPoint</Application>
  <PresentationFormat>Custom</PresentationFormat>
  <Paragraphs>44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>Microsoft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Wang, Jing</dc:creator>
  <cp:lastModifiedBy>Wang, Jing</cp:lastModifiedBy>
  <cp:revision>139</cp:revision>
  <cp:lastPrinted>2016-09-27T21:35:30Z</cp:lastPrinted>
  <dcterms:created xsi:type="dcterms:W3CDTF">2016-09-06T21:27:57Z</dcterms:created>
  <dcterms:modified xsi:type="dcterms:W3CDTF">2018-07-10T22:02:10Z</dcterms:modified>
</cp:coreProperties>
</file>