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p:cViewPr varScale="1">
        <p:scale>
          <a:sx n="47" d="100"/>
          <a:sy n="47" d="100"/>
        </p:scale>
        <p:origin x="61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smtClean="0"/>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FB3B8F26-2CCF-4494-ABCF-B899BC00D515}" type="datetimeFigureOut">
              <a:rPr lang="pt-BR" smtClean="0"/>
              <a:t>31/10/2018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DC0E717-B4E6-4B9A-AC36-A0F9C900DF15}" type="slidenum">
              <a:rPr lang="pt-BR" smtClean="0"/>
              <a:t>‹nº›</a:t>
            </a:fld>
            <a:endParaRPr lang="pt-BR"/>
          </a:p>
        </p:txBody>
      </p:sp>
    </p:spTree>
    <p:extLst>
      <p:ext uri="{BB962C8B-B14F-4D97-AF65-F5344CB8AC3E}">
        <p14:creationId xmlns:p14="http://schemas.microsoft.com/office/powerpoint/2010/main" val="540802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FB3B8F26-2CCF-4494-ABCF-B899BC00D515}" type="datetimeFigureOut">
              <a:rPr lang="pt-BR" smtClean="0"/>
              <a:t>31/10/2018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DC0E717-B4E6-4B9A-AC36-A0F9C900DF15}" type="slidenum">
              <a:rPr lang="pt-BR" smtClean="0"/>
              <a:t>‹nº›</a:t>
            </a:fld>
            <a:endParaRPr lang="pt-BR"/>
          </a:p>
        </p:txBody>
      </p:sp>
    </p:spTree>
    <p:extLst>
      <p:ext uri="{BB962C8B-B14F-4D97-AF65-F5344CB8AC3E}">
        <p14:creationId xmlns:p14="http://schemas.microsoft.com/office/powerpoint/2010/main" val="2311890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FB3B8F26-2CCF-4494-ABCF-B899BC00D515}" type="datetimeFigureOut">
              <a:rPr lang="pt-BR" smtClean="0"/>
              <a:t>31/10/2018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DC0E717-B4E6-4B9A-AC36-A0F9C900DF15}" type="slidenum">
              <a:rPr lang="pt-BR" smtClean="0"/>
              <a:t>‹nº›</a:t>
            </a:fld>
            <a:endParaRPr lang="pt-BR"/>
          </a:p>
        </p:txBody>
      </p:sp>
    </p:spTree>
    <p:extLst>
      <p:ext uri="{BB962C8B-B14F-4D97-AF65-F5344CB8AC3E}">
        <p14:creationId xmlns:p14="http://schemas.microsoft.com/office/powerpoint/2010/main" val="1803938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FB3B8F26-2CCF-4494-ABCF-B899BC00D515}" type="datetimeFigureOut">
              <a:rPr lang="pt-BR" smtClean="0"/>
              <a:t>31/10/2018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DC0E717-B4E6-4B9A-AC36-A0F9C900DF15}" type="slidenum">
              <a:rPr lang="pt-BR" smtClean="0"/>
              <a:t>‹nº›</a:t>
            </a:fld>
            <a:endParaRPr lang="pt-BR"/>
          </a:p>
        </p:txBody>
      </p:sp>
    </p:spTree>
    <p:extLst>
      <p:ext uri="{BB962C8B-B14F-4D97-AF65-F5344CB8AC3E}">
        <p14:creationId xmlns:p14="http://schemas.microsoft.com/office/powerpoint/2010/main" val="2547972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smtClean="0"/>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FB3B8F26-2CCF-4494-ABCF-B899BC00D515}" type="datetimeFigureOut">
              <a:rPr lang="pt-BR" smtClean="0"/>
              <a:t>31/10/2018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DC0E717-B4E6-4B9A-AC36-A0F9C900DF15}" type="slidenum">
              <a:rPr lang="pt-BR" smtClean="0"/>
              <a:t>‹nº›</a:t>
            </a:fld>
            <a:endParaRPr lang="pt-BR"/>
          </a:p>
        </p:txBody>
      </p:sp>
    </p:spTree>
    <p:extLst>
      <p:ext uri="{BB962C8B-B14F-4D97-AF65-F5344CB8AC3E}">
        <p14:creationId xmlns:p14="http://schemas.microsoft.com/office/powerpoint/2010/main" val="2008402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FB3B8F26-2CCF-4494-ABCF-B899BC00D515}" type="datetimeFigureOut">
              <a:rPr lang="pt-BR" smtClean="0"/>
              <a:t>31/10/2018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DC0E717-B4E6-4B9A-AC36-A0F9C900DF15}" type="slidenum">
              <a:rPr lang="pt-BR" smtClean="0"/>
              <a:t>‹nº›</a:t>
            </a:fld>
            <a:endParaRPr lang="pt-BR"/>
          </a:p>
        </p:txBody>
      </p:sp>
    </p:spTree>
    <p:extLst>
      <p:ext uri="{BB962C8B-B14F-4D97-AF65-F5344CB8AC3E}">
        <p14:creationId xmlns:p14="http://schemas.microsoft.com/office/powerpoint/2010/main" val="4028702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4629150" y="2505075"/>
            <a:ext cx="3887391"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FB3B8F26-2CCF-4494-ABCF-B899BC00D515}" type="datetimeFigureOut">
              <a:rPr lang="pt-BR" smtClean="0"/>
              <a:t>31/10/2018</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1DC0E717-B4E6-4B9A-AC36-A0F9C900DF15}" type="slidenum">
              <a:rPr lang="pt-BR" smtClean="0"/>
              <a:t>‹nº›</a:t>
            </a:fld>
            <a:endParaRPr lang="pt-BR"/>
          </a:p>
        </p:txBody>
      </p:sp>
    </p:spTree>
    <p:extLst>
      <p:ext uri="{BB962C8B-B14F-4D97-AF65-F5344CB8AC3E}">
        <p14:creationId xmlns:p14="http://schemas.microsoft.com/office/powerpoint/2010/main" val="1115090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FB3B8F26-2CCF-4494-ABCF-B899BC00D515}" type="datetimeFigureOut">
              <a:rPr lang="pt-BR" smtClean="0"/>
              <a:t>31/10/2018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1DC0E717-B4E6-4B9A-AC36-A0F9C900DF15}" type="slidenum">
              <a:rPr lang="pt-BR" smtClean="0"/>
              <a:t>‹nº›</a:t>
            </a:fld>
            <a:endParaRPr lang="pt-BR"/>
          </a:p>
        </p:txBody>
      </p:sp>
    </p:spTree>
    <p:extLst>
      <p:ext uri="{BB962C8B-B14F-4D97-AF65-F5344CB8AC3E}">
        <p14:creationId xmlns:p14="http://schemas.microsoft.com/office/powerpoint/2010/main" val="2323348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3B8F26-2CCF-4494-ABCF-B899BC00D515}" type="datetimeFigureOut">
              <a:rPr lang="pt-BR" smtClean="0"/>
              <a:t>31/10/2018</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1DC0E717-B4E6-4B9A-AC36-A0F9C900DF15}" type="slidenum">
              <a:rPr lang="pt-BR" smtClean="0"/>
              <a:t>‹nº›</a:t>
            </a:fld>
            <a:endParaRPr lang="pt-BR"/>
          </a:p>
        </p:txBody>
      </p:sp>
    </p:spTree>
    <p:extLst>
      <p:ext uri="{BB962C8B-B14F-4D97-AF65-F5344CB8AC3E}">
        <p14:creationId xmlns:p14="http://schemas.microsoft.com/office/powerpoint/2010/main" val="242462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smtClean="0"/>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FB3B8F26-2CCF-4494-ABCF-B899BC00D515}" type="datetimeFigureOut">
              <a:rPr lang="pt-BR" smtClean="0"/>
              <a:t>31/10/2018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DC0E717-B4E6-4B9A-AC36-A0F9C900DF15}" type="slidenum">
              <a:rPr lang="pt-BR" smtClean="0"/>
              <a:t>‹nº›</a:t>
            </a:fld>
            <a:endParaRPr lang="pt-BR"/>
          </a:p>
        </p:txBody>
      </p:sp>
    </p:spTree>
    <p:extLst>
      <p:ext uri="{BB962C8B-B14F-4D97-AF65-F5344CB8AC3E}">
        <p14:creationId xmlns:p14="http://schemas.microsoft.com/office/powerpoint/2010/main" val="1722975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FB3B8F26-2CCF-4494-ABCF-B899BC00D515}" type="datetimeFigureOut">
              <a:rPr lang="pt-BR" smtClean="0"/>
              <a:t>31/10/2018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DC0E717-B4E6-4B9A-AC36-A0F9C900DF15}" type="slidenum">
              <a:rPr lang="pt-BR" smtClean="0"/>
              <a:t>‹nº›</a:t>
            </a:fld>
            <a:endParaRPr lang="pt-BR"/>
          </a:p>
        </p:txBody>
      </p:sp>
    </p:spTree>
    <p:extLst>
      <p:ext uri="{BB962C8B-B14F-4D97-AF65-F5344CB8AC3E}">
        <p14:creationId xmlns:p14="http://schemas.microsoft.com/office/powerpoint/2010/main" val="158159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3B8F26-2CCF-4494-ABCF-B899BC00D515}" type="datetimeFigureOut">
              <a:rPr lang="pt-BR" smtClean="0"/>
              <a:t>31/10/2018</a:t>
            </a:fld>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0E717-B4E6-4B9A-AC36-A0F9C900DF15}" type="slidenum">
              <a:rPr lang="pt-BR" smtClean="0"/>
              <a:t>‹nº›</a:t>
            </a:fld>
            <a:endParaRPr lang="pt-BR"/>
          </a:p>
        </p:txBody>
      </p:sp>
    </p:spTree>
    <p:extLst>
      <p:ext uri="{BB962C8B-B14F-4D97-AF65-F5344CB8AC3E}">
        <p14:creationId xmlns:p14="http://schemas.microsoft.com/office/powerpoint/2010/main" val="30878372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43130" y="-42766"/>
            <a:ext cx="8982075" cy="1107996"/>
          </a:xfrm>
          <a:prstGeom prst="rect">
            <a:avLst/>
          </a:prstGeom>
          <a:noFill/>
        </p:spPr>
        <p:txBody>
          <a:bodyPr wrap="square" rtlCol="0">
            <a:spAutoFit/>
          </a:bodyPr>
          <a:lstStyle/>
          <a:p>
            <a:pPr algn="just"/>
            <a:r>
              <a:rPr lang="en-US" sz="1100" b="1" dirty="0"/>
              <a:t>Supplementary </a:t>
            </a:r>
            <a:r>
              <a:rPr lang="en-US" sz="1100" b="1"/>
              <a:t>Figure </a:t>
            </a:r>
            <a:r>
              <a:rPr lang="en-US" sz="1100" b="1" smtClean="0"/>
              <a:t>2: </a:t>
            </a:r>
            <a:r>
              <a:rPr lang="en-US" sz="1100" b="1" dirty="0"/>
              <a:t>Boxplot of the predicted ploidy of </a:t>
            </a:r>
            <a:r>
              <a:rPr lang="en-US" sz="1100" b="1" i="1" dirty="0"/>
              <a:t>T. cruzi </a:t>
            </a:r>
            <a:r>
              <a:rPr lang="en-US" sz="1100" b="1" dirty="0"/>
              <a:t>TcII field isolates.</a:t>
            </a:r>
            <a:r>
              <a:rPr lang="en-US" sz="1100" dirty="0"/>
              <a:t> The predicted ploidy of each chromosome from the </a:t>
            </a:r>
            <a:r>
              <a:rPr lang="en-US" sz="1100" i="1" dirty="0"/>
              <a:t>T. cruzi </a:t>
            </a:r>
            <a:r>
              <a:rPr lang="en-US" sz="1100" dirty="0"/>
              <a:t>field isolates S11, S15, S154a, S162a, S23b, S44a and  S92a using as a reference the 41 CL Brener chromosome sequences, was estimated based on the median coverage of all </a:t>
            </a:r>
            <a:r>
              <a:rPr lang="en-US" sz="1100" i="1" dirty="0"/>
              <a:t>T. cruzi</a:t>
            </a:r>
            <a:r>
              <a:rPr lang="en-US" sz="1100" dirty="0"/>
              <a:t> genes, excluding those belonging to </a:t>
            </a:r>
            <a:r>
              <a:rPr lang="en-US" sz="1100" dirty="0" smtClean="0"/>
              <a:t>largest </a:t>
            </a:r>
            <a:r>
              <a:rPr lang="en-US" sz="1100" dirty="0"/>
              <a:t>multigene families, and represented in boxplots. In this image, the predicted ploidy of each of the 41 chromosomes is represented by the median, first and third quartile, as well as maximum and minimum values. </a:t>
            </a:r>
            <a:r>
              <a:rPr lang="en-US" sz="1100" b="1" dirty="0"/>
              <a:t>(A)</a:t>
            </a:r>
            <a:r>
              <a:rPr lang="en-US" sz="1100" dirty="0"/>
              <a:t> Representation by strain. In this image, each quadrant corresponds to a TcII strain, containing the predicted ploidy of all 41 chromosomes. </a:t>
            </a:r>
            <a:r>
              <a:rPr lang="en-US" sz="1100" b="1" dirty="0"/>
              <a:t>(B) </a:t>
            </a:r>
            <a:r>
              <a:rPr lang="en-US" sz="1100" dirty="0"/>
              <a:t>Representation by chromosome. In this image, each quadrant corresponds to a chromosome, comprising the predicted ploidy of this chromosome in all seven TcII evaluated strains.</a:t>
            </a:r>
            <a:endParaRPr lang="pt-BR" sz="1100" dirty="0"/>
          </a:p>
        </p:txBody>
      </p:sp>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035" y="1261110"/>
            <a:ext cx="8744372" cy="4918710"/>
          </a:xfrm>
          <a:prstGeom prst="rect">
            <a:avLst/>
          </a:prstGeom>
        </p:spPr>
      </p:pic>
      <p:sp>
        <p:nvSpPr>
          <p:cNvPr id="6" name="CaixaDeTexto 5"/>
          <p:cNvSpPr txBox="1"/>
          <p:nvPr/>
        </p:nvSpPr>
        <p:spPr>
          <a:xfrm>
            <a:off x="0" y="1238250"/>
            <a:ext cx="990600" cy="369332"/>
          </a:xfrm>
          <a:prstGeom prst="rect">
            <a:avLst/>
          </a:prstGeom>
          <a:noFill/>
        </p:spPr>
        <p:txBody>
          <a:bodyPr wrap="square" rtlCol="0">
            <a:spAutoFit/>
          </a:bodyPr>
          <a:lstStyle/>
          <a:p>
            <a:r>
              <a:rPr lang="pt-BR" dirty="0" smtClean="0"/>
              <a:t>(A)</a:t>
            </a:r>
            <a:endParaRPr lang="pt-BR" dirty="0"/>
          </a:p>
        </p:txBody>
      </p:sp>
    </p:spTree>
    <p:extLst>
      <p:ext uri="{BB962C8B-B14F-4D97-AF65-F5344CB8AC3E}">
        <p14:creationId xmlns:p14="http://schemas.microsoft.com/office/powerpoint/2010/main" val="3037572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13"/>
          <p:cNvSpPr txBox="1"/>
          <p:nvPr/>
        </p:nvSpPr>
        <p:spPr>
          <a:xfrm>
            <a:off x="-22179" y="1269250"/>
            <a:ext cx="990600" cy="369332"/>
          </a:xfrm>
          <a:prstGeom prst="rect">
            <a:avLst/>
          </a:prstGeom>
          <a:noFill/>
        </p:spPr>
        <p:txBody>
          <a:bodyPr wrap="square" rtlCol="0">
            <a:spAutoFit/>
          </a:bodyPr>
          <a:lstStyle/>
          <a:p>
            <a:r>
              <a:rPr lang="pt-BR" dirty="0" smtClean="0"/>
              <a:t>(B)</a:t>
            </a:r>
            <a:endParaRPr lang="pt-BR" dirty="0"/>
          </a:p>
        </p:txBody>
      </p:sp>
      <p:sp>
        <p:nvSpPr>
          <p:cNvPr id="16" name="CaixaDeTexto 15"/>
          <p:cNvSpPr txBox="1"/>
          <p:nvPr/>
        </p:nvSpPr>
        <p:spPr>
          <a:xfrm>
            <a:off x="353068" y="1149239"/>
            <a:ext cx="2622182" cy="323165"/>
          </a:xfrm>
          <a:prstGeom prst="rect">
            <a:avLst/>
          </a:prstGeom>
          <a:noFill/>
        </p:spPr>
        <p:txBody>
          <a:bodyPr wrap="square" rtlCol="0">
            <a:spAutoFit/>
          </a:bodyPr>
          <a:lstStyle/>
          <a:p>
            <a:r>
              <a:rPr lang="en-US" sz="1500" b="1" dirty="0" smtClean="0"/>
              <a:t>Chromosomes 1-9</a:t>
            </a:r>
            <a:endParaRPr lang="en-US" sz="1500" b="1" dirty="0"/>
          </a:p>
        </p:txBody>
      </p:sp>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2075" y="4986236"/>
            <a:ext cx="2880000" cy="1620000"/>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511" y="1593782"/>
            <a:ext cx="2880000" cy="1620000"/>
          </a:xfrm>
          <a:prstGeom prst="rect">
            <a:avLst/>
          </a:prstGeom>
        </p:spPr>
      </p:pic>
      <p:pic>
        <p:nvPicPr>
          <p:cNvPr id="4" name="Image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2293" y="1593782"/>
            <a:ext cx="2880000" cy="1620000"/>
          </a:xfrm>
          <a:prstGeom prst="rect">
            <a:avLst/>
          </a:prstGeom>
        </p:spPr>
      </p:pic>
      <p:pic>
        <p:nvPicPr>
          <p:cNvPr id="15" name="Image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2075" y="1638582"/>
            <a:ext cx="2880000" cy="1620000"/>
          </a:xfrm>
          <a:prstGeom prst="rect">
            <a:avLst/>
          </a:prstGeom>
        </p:spPr>
      </p:pic>
      <p:pic>
        <p:nvPicPr>
          <p:cNvPr id="18" name="Imagem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3245" y="3290009"/>
            <a:ext cx="2880000" cy="1620000"/>
          </a:xfrm>
          <a:prstGeom prst="rect">
            <a:avLst/>
          </a:prstGeom>
        </p:spPr>
      </p:pic>
      <p:pic>
        <p:nvPicPr>
          <p:cNvPr id="19" name="Imagem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23632" y="3290009"/>
            <a:ext cx="2880000" cy="1620000"/>
          </a:xfrm>
          <a:prstGeom prst="rect">
            <a:avLst/>
          </a:prstGeom>
        </p:spPr>
      </p:pic>
      <p:pic>
        <p:nvPicPr>
          <p:cNvPr id="20" name="Imagem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02075" y="3290009"/>
            <a:ext cx="2880000" cy="1620000"/>
          </a:xfrm>
          <a:prstGeom prst="rect">
            <a:avLst/>
          </a:prstGeom>
        </p:spPr>
      </p:pic>
      <p:pic>
        <p:nvPicPr>
          <p:cNvPr id="21" name="Imagem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3245" y="4986236"/>
            <a:ext cx="2880000" cy="1620000"/>
          </a:xfrm>
          <a:prstGeom prst="rect">
            <a:avLst/>
          </a:prstGeom>
        </p:spPr>
      </p:pic>
      <p:pic>
        <p:nvPicPr>
          <p:cNvPr id="22" name="Imagem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17660" y="4986236"/>
            <a:ext cx="2880000" cy="1620000"/>
          </a:xfrm>
          <a:prstGeom prst="rect">
            <a:avLst/>
          </a:prstGeom>
        </p:spPr>
      </p:pic>
      <p:sp>
        <p:nvSpPr>
          <p:cNvPr id="17" name="CaixaDeTexto 16"/>
          <p:cNvSpPr txBox="1"/>
          <p:nvPr/>
        </p:nvSpPr>
        <p:spPr>
          <a:xfrm>
            <a:off x="43130" y="-42766"/>
            <a:ext cx="8982075" cy="1107996"/>
          </a:xfrm>
          <a:prstGeom prst="rect">
            <a:avLst/>
          </a:prstGeom>
          <a:noFill/>
        </p:spPr>
        <p:txBody>
          <a:bodyPr wrap="square" rtlCol="0">
            <a:spAutoFit/>
          </a:bodyPr>
          <a:lstStyle/>
          <a:p>
            <a:pPr algn="just"/>
            <a:r>
              <a:rPr lang="en-US" sz="1100" b="1" dirty="0"/>
              <a:t>Supplementary Figure 4: Boxplot of the predicted ploidy of </a:t>
            </a:r>
            <a:r>
              <a:rPr lang="en-US" sz="1100" b="1" i="1" dirty="0"/>
              <a:t>T. cruzi </a:t>
            </a:r>
            <a:r>
              <a:rPr lang="en-US" sz="1100" b="1" dirty="0"/>
              <a:t>TcII field isolates.</a:t>
            </a:r>
            <a:r>
              <a:rPr lang="en-US" sz="1100" dirty="0"/>
              <a:t> The predicted ploidy of each chromosome from the </a:t>
            </a:r>
            <a:r>
              <a:rPr lang="en-US" sz="1100" i="1" dirty="0"/>
              <a:t>T. cruzi </a:t>
            </a:r>
            <a:r>
              <a:rPr lang="en-US" sz="1100" dirty="0"/>
              <a:t>field isolates S11, S15, S154a, S162a, S23b, S44a and  S92a using as a reference the 41 CL Brener chromosome sequences, was estimated based on the median coverage of all </a:t>
            </a:r>
            <a:r>
              <a:rPr lang="en-US" sz="1100" i="1" dirty="0"/>
              <a:t>T. cruzi</a:t>
            </a:r>
            <a:r>
              <a:rPr lang="en-US" sz="1100" dirty="0"/>
              <a:t> genes, excluding those belonging to </a:t>
            </a:r>
            <a:r>
              <a:rPr lang="en-US" sz="1100" dirty="0" smtClean="0"/>
              <a:t>largest </a:t>
            </a:r>
            <a:r>
              <a:rPr lang="en-US" sz="1100" dirty="0"/>
              <a:t>multigene families, and represented in boxplots. In this image, the predicted ploidy of each of the 41 chromosomes is represented by the median, first and third quartile, as well as maximum and minimum values. </a:t>
            </a:r>
            <a:r>
              <a:rPr lang="en-US" sz="1100" b="1" dirty="0"/>
              <a:t>(A)</a:t>
            </a:r>
            <a:r>
              <a:rPr lang="en-US" sz="1100" dirty="0"/>
              <a:t> Representation by strain. In this image, each quadrant corresponds to a TcII strain, containing the predicted ploidy of all 41 chromosomes. </a:t>
            </a:r>
            <a:r>
              <a:rPr lang="en-US" sz="1100" b="1" dirty="0"/>
              <a:t>(B) </a:t>
            </a:r>
            <a:r>
              <a:rPr lang="en-US" sz="1100" dirty="0"/>
              <a:t>Representation by chromosome. In this image, each quadrant corresponds to a chromosome, comprising the predicted ploidy of this chromosome in all seven TcII evaluated strains.</a:t>
            </a:r>
            <a:endParaRPr lang="pt-BR" sz="1100" dirty="0"/>
          </a:p>
        </p:txBody>
      </p:sp>
    </p:spTree>
    <p:extLst>
      <p:ext uri="{BB962C8B-B14F-4D97-AF65-F5344CB8AC3E}">
        <p14:creationId xmlns:p14="http://schemas.microsoft.com/office/powerpoint/2010/main" val="1124269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13"/>
          <p:cNvSpPr txBox="1"/>
          <p:nvPr/>
        </p:nvSpPr>
        <p:spPr>
          <a:xfrm>
            <a:off x="353068" y="1149239"/>
            <a:ext cx="2622182" cy="323165"/>
          </a:xfrm>
          <a:prstGeom prst="rect">
            <a:avLst/>
          </a:prstGeom>
          <a:noFill/>
        </p:spPr>
        <p:txBody>
          <a:bodyPr wrap="square" rtlCol="0">
            <a:spAutoFit/>
          </a:bodyPr>
          <a:lstStyle/>
          <a:p>
            <a:r>
              <a:rPr lang="en-US" sz="1500" b="1" dirty="0" smtClean="0"/>
              <a:t>Chromosomes 10-18</a:t>
            </a:r>
            <a:endParaRPr lang="en-US" sz="1500" b="1" dirty="0"/>
          </a:p>
        </p:txBody>
      </p:sp>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2075" y="5071275"/>
            <a:ext cx="2880000" cy="1620000"/>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033" y="1592027"/>
            <a:ext cx="2880000" cy="1620000"/>
          </a:xfrm>
          <a:prstGeom prst="rect">
            <a:avLst/>
          </a:prstGeom>
        </p:spPr>
      </p:pic>
      <p:pic>
        <p:nvPicPr>
          <p:cNvPr id="16" name="Imagem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6554" y="1593782"/>
            <a:ext cx="2880000" cy="1620000"/>
          </a:xfrm>
          <a:prstGeom prst="rect">
            <a:avLst/>
          </a:prstGeom>
        </p:spPr>
      </p:pic>
      <p:pic>
        <p:nvPicPr>
          <p:cNvPr id="17" name="Imagem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2075" y="1593782"/>
            <a:ext cx="2880000" cy="1620000"/>
          </a:xfrm>
          <a:prstGeom prst="rect">
            <a:avLst/>
          </a:prstGeom>
        </p:spPr>
      </p:pic>
      <p:pic>
        <p:nvPicPr>
          <p:cNvPr id="18" name="Imagem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033" y="3331651"/>
            <a:ext cx="2880000" cy="1620000"/>
          </a:xfrm>
          <a:prstGeom prst="rect">
            <a:avLst/>
          </a:prstGeom>
        </p:spPr>
      </p:pic>
      <p:pic>
        <p:nvPicPr>
          <p:cNvPr id="19" name="Imagem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06554" y="3331651"/>
            <a:ext cx="2880000" cy="1620000"/>
          </a:xfrm>
          <a:prstGeom prst="rect">
            <a:avLst/>
          </a:prstGeom>
        </p:spPr>
      </p:pic>
      <p:pic>
        <p:nvPicPr>
          <p:cNvPr id="20" name="Imagem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02075" y="3331651"/>
            <a:ext cx="2880000" cy="1620000"/>
          </a:xfrm>
          <a:prstGeom prst="rect">
            <a:avLst/>
          </a:prstGeom>
        </p:spPr>
      </p:pic>
      <p:pic>
        <p:nvPicPr>
          <p:cNvPr id="21" name="Imagem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033" y="5071275"/>
            <a:ext cx="2880000" cy="1620000"/>
          </a:xfrm>
          <a:prstGeom prst="rect">
            <a:avLst/>
          </a:prstGeom>
        </p:spPr>
      </p:pic>
      <p:pic>
        <p:nvPicPr>
          <p:cNvPr id="22" name="Imagem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06554" y="5071275"/>
            <a:ext cx="2880000" cy="1620000"/>
          </a:xfrm>
          <a:prstGeom prst="rect">
            <a:avLst/>
          </a:prstGeom>
        </p:spPr>
      </p:pic>
      <p:sp>
        <p:nvSpPr>
          <p:cNvPr id="15" name="CaixaDeTexto 14"/>
          <p:cNvSpPr txBox="1"/>
          <p:nvPr/>
        </p:nvSpPr>
        <p:spPr>
          <a:xfrm>
            <a:off x="43130" y="-42766"/>
            <a:ext cx="8982075" cy="1107996"/>
          </a:xfrm>
          <a:prstGeom prst="rect">
            <a:avLst/>
          </a:prstGeom>
          <a:noFill/>
        </p:spPr>
        <p:txBody>
          <a:bodyPr wrap="square" rtlCol="0">
            <a:spAutoFit/>
          </a:bodyPr>
          <a:lstStyle/>
          <a:p>
            <a:pPr algn="just"/>
            <a:r>
              <a:rPr lang="en-US" sz="1100" b="1" dirty="0"/>
              <a:t>Supplementary Figure 4: Boxplot of the predicted ploidy of </a:t>
            </a:r>
            <a:r>
              <a:rPr lang="en-US" sz="1100" b="1" i="1" dirty="0"/>
              <a:t>T. cruzi </a:t>
            </a:r>
            <a:r>
              <a:rPr lang="en-US" sz="1100" b="1" dirty="0"/>
              <a:t>TcII field isolates.</a:t>
            </a:r>
            <a:r>
              <a:rPr lang="en-US" sz="1100" dirty="0"/>
              <a:t> The predicted ploidy of each chromosome from the </a:t>
            </a:r>
            <a:r>
              <a:rPr lang="en-US" sz="1100" i="1" dirty="0"/>
              <a:t>T. cruzi </a:t>
            </a:r>
            <a:r>
              <a:rPr lang="en-US" sz="1100" dirty="0"/>
              <a:t>field isolates S11, S15, S154a, S162a, S23b, S44a and  S92a using as a reference the 41 CL Brener chromosome sequences, was estimated based on the median coverage of all </a:t>
            </a:r>
            <a:r>
              <a:rPr lang="en-US" sz="1100" i="1" dirty="0"/>
              <a:t>T. cruzi</a:t>
            </a:r>
            <a:r>
              <a:rPr lang="en-US" sz="1100" dirty="0"/>
              <a:t> genes, excluding those belonging to </a:t>
            </a:r>
            <a:r>
              <a:rPr lang="en-US" sz="1100" dirty="0" smtClean="0"/>
              <a:t>largest </a:t>
            </a:r>
            <a:r>
              <a:rPr lang="en-US" sz="1100" dirty="0"/>
              <a:t>multigene families, and represented in boxplots. In this image, the predicted ploidy of each of the 41 chromosomes is represented by the median, first and third quartile, as well as maximum and minimum values. </a:t>
            </a:r>
            <a:r>
              <a:rPr lang="en-US" sz="1100" b="1" dirty="0"/>
              <a:t>(A)</a:t>
            </a:r>
            <a:r>
              <a:rPr lang="en-US" sz="1100" dirty="0"/>
              <a:t> Representation by strain. In this image, each quadrant corresponds to a TcII strain, containing the predicted ploidy of all 41 chromosomes. </a:t>
            </a:r>
            <a:r>
              <a:rPr lang="en-US" sz="1100" b="1" dirty="0"/>
              <a:t>(B) </a:t>
            </a:r>
            <a:r>
              <a:rPr lang="en-US" sz="1100" dirty="0"/>
              <a:t>Representation by chromosome. In this image, each quadrant corresponds to a chromosome, comprising the predicted ploidy of this chromosome in all seven TcII evaluated strains.</a:t>
            </a:r>
            <a:endParaRPr lang="pt-BR" sz="1100" dirty="0"/>
          </a:p>
        </p:txBody>
      </p:sp>
    </p:spTree>
    <p:extLst>
      <p:ext uri="{BB962C8B-B14F-4D97-AF65-F5344CB8AC3E}">
        <p14:creationId xmlns:p14="http://schemas.microsoft.com/office/powerpoint/2010/main" val="256587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13"/>
          <p:cNvSpPr txBox="1"/>
          <p:nvPr/>
        </p:nvSpPr>
        <p:spPr>
          <a:xfrm>
            <a:off x="353068" y="1149239"/>
            <a:ext cx="2622182" cy="323165"/>
          </a:xfrm>
          <a:prstGeom prst="rect">
            <a:avLst/>
          </a:prstGeom>
          <a:noFill/>
        </p:spPr>
        <p:txBody>
          <a:bodyPr wrap="square" rtlCol="0">
            <a:spAutoFit/>
          </a:bodyPr>
          <a:lstStyle/>
          <a:p>
            <a:r>
              <a:rPr lang="en-US" sz="1500" b="1" dirty="0" smtClean="0"/>
              <a:t>Chromosomes 19-27</a:t>
            </a:r>
            <a:endParaRPr lang="en-US" sz="1500" b="1" dirty="0"/>
          </a:p>
        </p:txBody>
      </p:sp>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31379" y="5095801"/>
            <a:ext cx="2880000" cy="1620000"/>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033" y="1600623"/>
            <a:ext cx="2880000" cy="1620000"/>
          </a:xfrm>
          <a:prstGeom prst="rect">
            <a:avLst/>
          </a:prstGeom>
        </p:spPr>
      </p:pic>
      <p:pic>
        <p:nvPicPr>
          <p:cNvPr id="13" name="Imagem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2925" y="1600623"/>
            <a:ext cx="2880000" cy="1620000"/>
          </a:xfrm>
          <a:prstGeom prst="rect">
            <a:avLst/>
          </a:prstGeom>
        </p:spPr>
      </p:pic>
      <p:pic>
        <p:nvPicPr>
          <p:cNvPr id="16" name="Imagem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34817" y="1600549"/>
            <a:ext cx="2880000" cy="1620000"/>
          </a:xfrm>
          <a:prstGeom prst="rect">
            <a:avLst/>
          </a:prstGeom>
        </p:spPr>
      </p:pic>
      <p:pic>
        <p:nvPicPr>
          <p:cNvPr id="17" name="Imagem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033" y="3348842"/>
            <a:ext cx="2880000" cy="1620000"/>
          </a:xfrm>
          <a:prstGeom prst="rect">
            <a:avLst/>
          </a:prstGeom>
        </p:spPr>
      </p:pic>
      <p:pic>
        <p:nvPicPr>
          <p:cNvPr id="18" name="Imagem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22925" y="3348842"/>
            <a:ext cx="2880000" cy="1620000"/>
          </a:xfrm>
          <a:prstGeom prst="rect">
            <a:avLst/>
          </a:prstGeom>
        </p:spPr>
      </p:pic>
      <p:pic>
        <p:nvPicPr>
          <p:cNvPr id="19" name="Imagem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34817" y="3348842"/>
            <a:ext cx="2880000" cy="1620000"/>
          </a:xfrm>
          <a:prstGeom prst="rect">
            <a:avLst/>
          </a:prstGeom>
        </p:spPr>
      </p:pic>
      <p:pic>
        <p:nvPicPr>
          <p:cNvPr id="20" name="Imagem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4471" y="5095801"/>
            <a:ext cx="2880000" cy="1620000"/>
          </a:xfrm>
          <a:prstGeom prst="rect">
            <a:avLst/>
          </a:prstGeom>
        </p:spPr>
      </p:pic>
      <p:pic>
        <p:nvPicPr>
          <p:cNvPr id="21" name="Imagem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22925" y="5095801"/>
            <a:ext cx="2880000" cy="1620000"/>
          </a:xfrm>
          <a:prstGeom prst="rect">
            <a:avLst/>
          </a:prstGeom>
        </p:spPr>
      </p:pic>
      <p:sp>
        <p:nvSpPr>
          <p:cNvPr id="15" name="CaixaDeTexto 14"/>
          <p:cNvSpPr txBox="1"/>
          <p:nvPr/>
        </p:nvSpPr>
        <p:spPr>
          <a:xfrm>
            <a:off x="43130" y="-42766"/>
            <a:ext cx="8982075" cy="1107996"/>
          </a:xfrm>
          <a:prstGeom prst="rect">
            <a:avLst/>
          </a:prstGeom>
          <a:noFill/>
        </p:spPr>
        <p:txBody>
          <a:bodyPr wrap="square" rtlCol="0">
            <a:spAutoFit/>
          </a:bodyPr>
          <a:lstStyle/>
          <a:p>
            <a:pPr algn="just"/>
            <a:r>
              <a:rPr lang="en-US" sz="1100" b="1" dirty="0"/>
              <a:t>Supplementary Figure 4: Boxplot of the predicted ploidy of </a:t>
            </a:r>
            <a:r>
              <a:rPr lang="en-US" sz="1100" b="1" i="1" dirty="0"/>
              <a:t>T. cruzi </a:t>
            </a:r>
            <a:r>
              <a:rPr lang="en-US" sz="1100" b="1" dirty="0"/>
              <a:t>TcII field isolates.</a:t>
            </a:r>
            <a:r>
              <a:rPr lang="en-US" sz="1100" dirty="0"/>
              <a:t> The predicted ploidy of each chromosome from the </a:t>
            </a:r>
            <a:r>
              <a:rPr lang="en-US" sz="1100" i="1" dirty="0"/>
              <a:t>T. cruzi </a:t>
            </a:r>
            <a:r>
              <a:rPr lang="en-US" sz="1100" dirty="0"/>
              <a:t>field isolates S11, S15, S154a, S162a, S23b, S44a and  S92a using as a reference the 41 CL Brener chromosome sequences, was estimated based on the median coverage of all </a:t>
            </a:r>
            <a:r>
              <a:rPr lang="en-US" sz="1100" i="1" dirty="0"/>
              <a:t>T. cruzi</a:t>
            </a:r>
            <a:r>
              <a:rPr lang="en-US" sz="1100" dirty="0"/>
              <a:t> genes, excluding those belonging to </a:t>
            </a:r>
            <a:r>
              <a:rPr lang="en-US" sz="1100" dirty="0" smtClean="0"/>
              <a:t>largest </a:t>
            </a:r>
            <a:r>
              <a:rPr lang="en-US" sz="1100" dirty="0"/>
              <a:t>multigene families, and represented in boxplots. In this image, the predicted ploidy of each of the 41 chromosomes is represented by the median, first and third quartile, as well as maximum and minimum values. </a:t>
            </a:r>
            <a:r>
              <a:rPr lang="en-US" sz="1100" b="1" dirty="0"/>
              <a:t>(A)</a:t>
            </a:r>
            <a:r>
              <a:rPr lang="en-US" sz="1100" dirty="0"/>
              <a:t> Representation by strain. In this image, each quadrant corresponds to a TcII strain, containing the predicted ploidy of all 41 chromosomes. </a:t>
            </a:r>
            <a:r>
              <a:rPr lang="en-US" sz="1100" b="1" dirty="0"/>
              <a:t>(B) </a:t>
            </a:r>
            <a:r>
              <a:rPr lang="en-US" sz="1100" dirty="0"/>
              <a:t>Representation by chromosome. In this image, each quadrant corresponds to a chromosome, comprising the predicted ploidy of this chromosome in all seven TcII evaluated strains.</a:t>
            </a:r>
            <a:endParaRPr lang="pt-BR" sz="1100" dirty="0"/>
          </a:p>
        </p:txBody>
      </p:sp>
    </p:spTree>
    <p:extLst>
      <p:ext uri="{BB962C8B-B14F-4D97-AF65-F5344CB8AC3E}">
        <p14:creationId xmlns:p14="http://schemas.microsoft.com/office/powerpoint/2010/main" val="2645437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ixaDeTexto 13"/>
          <p:cNvSpPr txBox="1"/>
          <p:nvPr/>
        </p:nvSpPr>
        <p:spPr>
          <a:xfrm>
            <a:off x="353068" y="1149239"/>
            <a:ext cx="2622182" cy="323165"/>
          </a:xfrm>
          <a:prstGeom prst="rect">
            <a:avLst/>
          </a:prstGeom>
          <a:noFill/>
        </p:spPr>
        <p:txBody>
          <a:bodyPr wrap="square" rtlCol="0">
            <a:spAutoFit/>
          </a:bodyPr>
          <a:lstStyle/>
          <a:p>
            <a:r>
              <a:rPr lang="en-US" sz="1500" b="1" dirty="0" smtClean="0"/>
              <a:t>Chromosomes 28-36</a:t>
            </a:r>
            <a:endParaRPr lang="en-US" sz="1500" b="1" dirty="0"/>
          </a:p>
        </p:txBody>
      </p:sp>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2075" y="5067299"/>
            <a:ext cx="2880000" cy="1620000"/>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88" y="1600623"/>
            <a:ext cx="2880000" cy="1620000"/>
          </a:xfrm>
          <a:prstGeom prst="rect">
            <a:avLst/>
          </a:prstGeom>
        </p:spPr>
      </p:pic>
      <p:pic>
        <p:nvPicPr>
          <p:cNvPr id="13" name="Imagem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6938" y="1600623"/>
            <a:ext cx="2880000" cy="1620000"/>
          </a:xfrm>
          <a:prstGeom prst="rect">
            <a:avLst/>
          </a:prstGeom>
        </p:spPr>
      </p:pic>
      <p:pic>
        <p:nvPicPr>
          <p:cNvPr id="16" name="Imagem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7788" y="1600623"/>
            <a:ext cx="2880000" cy="1620000"/>
          </a:xfrm>
          <a:prstGeom prst="rect">
            <a:avLst/>
          </a:prstGeom>
        </p:spPr>
      </p:pic>
      <p:pic>
        <p:nvPicPr>
          <p:cNvPr id="17" name="Imagem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250" y="3333961"/>
            <a:ext cx="2880000" cy="1620000"/>
          </a:xfrm>
          <a:prstGeom prst="rect">
            <a:avLst/>
          </a:prstGeom>
        </p:spPr>
      </p:pic>
      <p:pic>
        <p:nvPicPr>
          <p:cNvPr id="18" name="Imagem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96938" y="3333961"/>
            <a:ext cx="2880000" cy="1620000"/>
          </a:xfrm>
          <a:prstGeom prst="rect">
            <a:avLst/>
          </a:prstGeom>
        </p:spPr>
      </p:pic>
      <p:pic>
        <p:nvPicPr>
          <p:cNvPr id="19" name="Imagem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02075" y="3333961"/>
            <a:ext cx="2880000" cy="1620000"/>
          </a:xfrm>
          <a:prstGeom prst="rect">
            <a:avLst/>
          </a:prstGeom>
        </p:spPr>
      </p:pic>
      <p:pic>
        <p:nvPicPr>
          <p:cNvPr id="20" name="Imagem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088" y="5067299"/>
            <a:ext cx="2880000" cy="1620000"/>
          </a:xfrm>
          <a:prstGeom prst="rect">
            <a:avLst/>
          </a:prstGeom>
        </p:spPr>
      </p:pic>
      <p:pic>
        <p:nvPicPr>
          <p:cNvPr id="21" name="Imagem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04081" y="5067299"/>
            <a:ext cx="2880000" cy="1620000"/>
          </a:xfrm>
          <a:prstGeom prst="rect">
            <a:avLst/>
          </a:prstGeom>
        </p:spPr>
      </p:pic>
      <p:sp>
        <p:nvSpPr>
          <p:cNvPr id="15" name="CaixaDeTexto 14"/>
          <p:cNvSpPr txBox="1"/>
          <p:nvPr/>
        </p:nvSpPr>
        <p:spPr>
          <a:xfrm>
            <a:off x="43130" y="-42766"/>
            <a:ext cx="8982075" cy="1107996"/>
          </a:xfrm>
          <a:prstGeom prst="rect">
            <a:avLst/>
          </a:prstGeom>
          <a:noFill/>
        </p:spPr>
        <p:txBody>
          <a:bodyPr wrap="square" rtlCol="0">
            <a:spAutoFit/>
          </a:bodyPr>
          <a:lstStyle/>
          <a:p>
            <a:pPr algn="just"/>
            <a:r>
              <a:rPr lang="en-US" sz="1100" b="1" dirty="0"/>
              <a:t>Supplementary Figure 4: Boxplot of the predicted ploidy of </a:t>
            </a:r>
            <a:r>
              <a:rPr lang="en-US" sz="1100" b="1" i="1" dirty="0"/>
              <a:t>T. cruzi </a:t>
            </a:r>
            <a:r>
              <a:rPr lang="en-US" sz="1100" b="1" dirty="0"/>
              <a:t>TcII field isolates.</a:t>
            </a:r>
            <a:r>
              <a:rPr lang="en-US" sz="1100" dirty="0"/>
              <a:t> The predicted ploidy of each chromosome from the </a:t>
            </a:r>
            <a:r>
              <a:rPr lang="en-US" sz="1100" i="1" dirty="0"/>
              <a:t>T. cruzi </a:t>
            </a:r>
            <a:r>
              <a:rPr lang="en-US" sz="1100" dirty="0"/>
              <a:t>field isolates S11, S15, S154a, S162a, S23b, S44a and  S92a using as a reference the 41 CL Brener chromosome sequences, was estimated based on the median coverage of all </a:t>
            </a:r>
            <a:r>
              <a:rPr lang="en-US" sz="1100" i="1" dirty="0"/>
              <a:t>T. cruzi</a:t>
            </a:r>
            <a:r>
              <a:rPr lang="en-US" sz="1100" dirty="0"/>
              <a:t> genes, excluding those belonging to </a:t>
            </a:r>
            <a:r>
              <a:rPr lang="en-US" sz="1100" dirty="0" smtClean="0"/>
              <a:t>largest </a:t>
            </a:r>
            <a:r>
              <a:rPr lang="en-US" sz="1100" dirty="0"/>
              <a:t>multigene families, and represented in boxplots. In this image, the predicted ploidy of each of the 41 chromosomes is represented by the median, first and third quartile, as well as maximum and minimum values. </a:t>
            </a:r>
            <a:r>
              <a:rPr lang="en-US" sz="1100" b="1" dirty="0"/>
              <a:t>(A)</a:t>
            </a:r>
            <a:r>
              <a:rPr lang="en-US" sz="1100" dirty="0"/>
              <a:t> Representation by strain. In this image, each quadrant corresponds to a TcII strain, containing the predicted ploidy of all 41 chromosomes. </a:t>
            </a:r>
            <a:r>
              <a:rPr lang="en-US" sz="1100" b="1" dirty="0"/>
              <a:t>(B) </a:t>
            </a:r>
            <a:r>
              <a:rPr lang="en-US" sz="1100" dirty="0"/>
              <a:t>Representation by chromosome. In this image, each quadrant corresponds to a chromosome, comprising the predicted ploidy of this chromosome in all seven TcII evaluated strains.</a:t>
            </a:r>
            <a:endParaRPr lang="pt-BR" sz="1100" dirty="0"/>
          </a:p>
        </p:txBody>
      </p:sp>
    </p:spTree>
    <p:extLst>
      <p:ext uri="{BB962C8B-B14F-4D97-AF65-F5344CB8AC3E}">
        <p14:creationId xmlns:p14="http://schemas.microsoft.com/office/powerpoint/2010/main" val="283471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ixaDeTexto 9"/>
          <p:cNvSpPr txBox="1"/>
          <p:nvPr/>
        </p:nvSpPr>
        <p:spPr>
          <a:xfrm>
            <a:off x="353068" y="1149239"/>
            <a:ext cx="2622182" cy="323165"/>
          </a:xfrm>
          <a:prstGeom prst="rect">
            <a:avLst/>
          </a:prstGeom>
          <a:noFill/>
        </p:spPr>
        <p:txBody>
          <a:bodyPr wrap="square" rtlCol="0">
            <a:spAutoFit/>
          </a:bodyPr>
          <a:lstStyle/>
          <a:p>
            <a:r>
              <a:rPr lang="en-US" sz="1500" b="1" dirty="0" smtClean="0"/>
              <a:t>Chromosomes 37-41</a:t>
            </a:r>
            <a:endParaRPr lang="en-US" sz="1500" b="1" dirty="0"/>
          </a:p>
        </p:txBody>
      </p:sp>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92175" y="3346537"/>
            <a:ext cx="2880000" cy="1620000"/>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88" y="1590324"/>
            <a:ext cx="2880000" cy="1620000"/>
          </a:xfrm>
          <a:prstGeom prst="rect">
            <a:avLst/>
          </a:prstGeom>
        </p:spPr>
      </p:pic>
      <p:pic>
        <p:nvPicPr>
          <p:cNvPr id="12" name="Image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2175" y="1590324"/>
            <a:ext cx="2880000" cy="1620000"/>
          </a:xfrm>
          <a:prstGeom prst="rect">
            <a:avLst/>
          </a:prstGeom>
        </p:spPr>
      </p:pic>
      <p:pic>
        <p:nvPicPr>
          <p:cNvPr id="13" name="Imagem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8262" y="1590324"/>
            <a:ext cx="2880000" cy="1620000"/>
          </a:xfrm>
          <a:prstGeom prst="rect">
            <a:avLst/>
          </a:prstGeom>
        </p:spPr>
      </p:pic>
      <p:pic>
        <p:nvPicPr>
          <p:cNvPr id="14" name="Imagem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088" y="3346537"/>
            <a:ext cx="2880000" cy="1620000"/>
          </a:xfrm>
          <a:prstGeom prst="rect">
            <a:avLst/>
          </a:prstGeom>
        </p:spPr>
      </p:pic>
      <p:sp>
        <p:nvSpPr>
          <p:cNvPr id="11" name="CaixaDeTexto 10"/>
          <p:cNvSpPr txBox="1"/>
          <p:nvPr/>
        </p:nvSpPr>
        <p:spPr>
          <a:xfrm>
            <a:off x="43130" y="-42766"/>
            <a:ext cx="8982075" cy="1107996"/>
          </a:xfrm>
          <a:prstGeom prst="rect">
            <a:avLst/>
          </a:prstGeom>
          <a:noFill/>
        </p:spPr>
        <p:txBody>
          <a:bodyPr wrap="square" rtlCol="0">
            <a:spAutoFit/>
          </a:bodyPr>
          <a:lstStyle/>
          <a:p>
            <a:pPr algn="just"/>
            <a:r>
              <a:rPr lang="en-US" sz="1100" b="1" dirty="0"/>
              <a:t>Supplementary Figure 4: Boxplot of the predicted ploidy of </a:t>
            </a:r>
            <a:r>
              <a:rPr lang="en-US" sz="1100" b="1" i="1" dirty="0"/>
              <a:t>T. cruzi </a:t>
            </a:r>
            <a:r>
              <a:rPr lang="en-US" sz="1100" b="1" dirty="0"/>
              <a:t>TcII field isolates.</a:t>
            </a:r>
            <a:r>
              <a:rPr lang="en-US" sz="1100" dirty="0"/>
              <a:t> The predicted ploidy of each chromosome from the </a:t>
            </a:r>
            <a:r>
              <a:rPr lang="en-US" sz="1100" i="1" dirty="0"/>
              <a:t>T. cruzi </a:t>
            </a:r>
            <a:r>
              <a:rPr lang="en-US" sz="1100" dirty="0"/>
              <a:t>field isolates S11, S15, S154a, S162a, S23b, S44a and  S92a using as a reference the 41 CL Brener chromosome sequences, was estimated based on the median coverage of all </a:t>
            </a:r>
            <a:r>
              <a:rPr lang="en-US" sz="1100" i="1" dirty="0"/>
              <a:t>T. cruzi</a:t>
            </a:r>
            <a:r>
              <a:rPr lang="en-US" sz="1100" dirty="0"/>
              <a:t> genes, excluding those belonging to </a:t>
            </a:r>
            <a:r>
              <a:rPr lang="en-US" sz="1100" dirty="0" smtClean="0"/>
              <a:t>largest </a:t>
            </a:r>
            <a:r>
              <a:rPr lang="en-US" sz="1100" dirty="0"/>
              <a:t>multigene families, and represented in boxplots. In this image, the predicted ploidy of each of the 41 chromosomes is represented by the median, first and third quartile, as well as maximum and minimum values. </a:t>
            </a:r>
            <a:r>
              <a:rPr lang="en-US" sz="1100" b="1" dirty="0"/>
              <a:t>(A)</a:t>
            </a:r>
            <a:r>
              <a:rPr lang="en-US" sz="1100" dirty="0"/>
              <a:t> Representation by strain. In this image, each quadrant corresponds to a TcII strain, containing the predicted ploidy of all 41 chromosomes. </a:t>
            </a:r>
            <a:r>
              <a:rPr lang="en-US" sz="1100" b="1" dirty="0"/>
              <a:t>(B) </a:t>
            </a:r>
            <a:r>
              <a:rPr lang="en-US" sz="1100" dirty="0"/>
              <a:t>Representation by chromosome. In this image, each quadrant corresponds to a chromosome, comprising the predicted ploidy of this chromosome in all seven TcII evaluated strains.</a:t>
            </a:r>
            <a:endParaRPr lang="pt-BR" sz="1100" dirty="0"/>
          </a:p>
        </p:txBody>
      </p:sp>
    </p:spTree>
    <p:extLst>
      <p:ext uri="{BB962C8B-B14F-4D97-AF65-F5344CB8AC3E}">
        <p14:creationId xmlns:p14="http://schemas.microsoft.com/office/powerpoint/2010/main" val="1520063391"/>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179</TotalTime>
  <Words>1054</Words>
  <Application>Microsoft Office PowerPoint</Application>
  <PresentationFormat>Apresentação na tela (4:3)</PresentationFormat>
  <Paragraphs>13</Paragraphs>
  <Slides>6</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6</vt:i4>
      </vt:variant>
    </vt:vector>
  </HeadingPairs>
  <TitlesOfParts>
    <vt:vector size="10" baseType="lpstr">
      <vt:lpstr>Arial</vt:lpstr>
      <vt:lpstr>Calibri</vt:lpstr>
      <vt:lpstr>Calibri Light</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Usuario</dc:creator>
  <cp:lastModifiedBy>Usuario</cp:lastModifiedBy>
  <cp:revision>25</cp:revision>
  <dcterms:created xsi:type="dcterms:W3CDTF">2018-04-02T18:59:58Z</dcterms:created>
  <dcterms:modified xsi:type="dcterms:W3CDTF">2018-10-31T15:10:51Z</dcterms:modified>
</cp:coreProperties>
</file>