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102475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5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874301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963307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94392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141173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2640075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652848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040415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6606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5886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606402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320913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FF27BE-C48B-4859-BBA9-13AC1697356E}" type="datetimeFigureOut">
              <a:rPr lang="es-ES" smtClean="0"/>
              <a:pPr/>
              <a:t>05/11/2018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A419F-9B53-4E1D-BF17-29FD52B335E3}" type="slidenum">
              <a:rPr lang="es-ES" smtClean="0"/>
              <a:pPr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xmlns="" val="1984165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2.emf"/><Relationship Id="rId7" Type="http://schemas.openxmlformats.org/officeDocument/2006/relationships/image" Target="../media/image6.tiff"/><Relationship Id="rId12" Type="http://schemas.openxmlformats.org/officeDocument/2006/relationships/hyperlink" Target="mailto:laureana.rebordinos@uca.es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f"/><Relationship Id="rId11" Type="http://schemas.openxmlformats.org/officeDocument/2006/relationships/image" Target="../media/image9.jpeg"/><Relationship Id="rId5" Type="http://schemas.openxmlformats.org/officeDocument/2006/relationships/image" Target="../media/image4.png"/><Relationship Id="rId10" Type="http://schemas.openxmlformats.org/officeDocument/2006/relationships/image" Target="../media/image8.jpeg"/><Relationship Id="rId4" Type="http://schemas.openxmlformats.org/officeDocument/2006/relationships/image" Target="../media/image3.pn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36 Grupo"/>
          <p:cNvGrpSpPr/>
          <p:nvPr/>
        </p:nvGrpSpPr>
        <p:grpSpPr>
          <a:xfrm>
            <a:off x="718268" y="1398821"/>
            <a:ext cx="2086080" cy="1471821"/>
            <a:chOff x="435460" y="420789"/>
            <a:chExt cx="2086080" cy="1471821"/>
          </a:xfrm>
        </p:grpSpPr>
        <p:pic>
          <p:nvPicPr>
            <p:cNvPr id="5" name="Picture 5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4440" t="55402" r="43748" b="35450"/>
            <a:stretch/>
          </p:blipFill>
          <p:spPr bwMode="auto">
            <a:xfrm rot="5400000">
              <a:off x="203549" y="652700"/>
              <a:ext cx="1471821" cy="10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6"/>
            <p:cNvSpPr>
              <a:spLocks noChangeArrowheads="1"/>
            </p:cNvSpPr>
            <p:nvPr/>
          </p:nvSpPr>
          <p:spPr bwMode="auto">
            <a:xfrm>
              <a:off x="1531012" y="598498"/>
              <a:ext cx="97783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b="1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Times New Roman" pitchFamily="18" charset="0"/>
                  <a:cs typeface="Arial" pitchFamily="34" charset="0"/>
                </a:rPr>
                <a:t>BAC16E16</a:t>
              </a:r>
              <a:endParaRPr kumimoji="0" lang="es-ES" altLang="es-ES" sz="24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7" name="Rectangle 8"/>
            <p:cNvSpPr>
              <a:spLocks noChangeArrowheads="1"/>
            </p:cNvSpPr>
            <p:nvPr/>
          </p:nvSpPr>
          <p:spPr bwMode="auto">
            <a:xfrm>
              <a:off x="1531012" y="1005936"/>
              <a:ext cx="99052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ES" altLang="es-ES" sz="1600" b="1" dirty="0" smtClean="0">
                  <a:solidFill>
                    <a:srgbClr val="D60093"/>
                  </a:solidFill>
                  <a:latin typeface="Times New Roman" pitchFamily="18" charset="0"/>
                </a:rPr>
                <a:t>BAC11O20</a:t>
              </a:r>
              <a:endParaRPr lang="es-ES" altLang="es-ES" sz="1600" b="1" dirty="0">
                <a:solidFill>
                  <a:srgbClr val="D60093"/>
                </a:solidFill>
                <a:latin typeface="Times New Roman" pitchFamily="18" charset="0"/>
              </a:endParaRPr>
            </a:p>
          </p:txBody>
        </p:sp>
      </p:grpSp>
      <p:grpSp>
        <p:nvGrpSpPr>
          <p:cNvPr id="38" name="37 Grupo"/>
          <p:cNvGrpSpPr/>
          <p:nvPr/>
        </p:nvGrpSpPr>
        <p:grpSpPr>
          <a:xfrm>
            <a:off x="718268" y="3345854"/>
            <a:ext cx="2084605" cy="1464965"/>
            <a:chOff x="435460" y="2036041"/>
            <a:chExt cx="2084605" cy="1464965"/>
          </a:xfrm>
        </p:grpSpPr>
        <p:pic>
          <p:nvPicPr>
            <p:cNvPr id="8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30945" t="69824" r="60784" b="21947"/>
            <a:stretch/>
          </p:blipFill>
          <p:spPr bwMode="auto">
            <a:xfrm rot="16200000">
              <a:off x="206977" y="2264524"/>
              <a:ext cx="1464965" cy="10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531012" y="2136001"/>
              <a:ext cx="79669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b="1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Times New Roman" pitchFamily="18" charset="0"/>
                  <a:cs typeface="Arial" pitchFamily="34" charset="0"/>
                </a:rPr>
                <a:t>BAC5K5</a:t>
              </a:r>
              <a:endParaRPr kumimoji="0" lang="es-ES" altLang="es-ES" sz="28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1531012" y="2924944"/>
              <a:ext cx="98905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b="1" u="none" strike="noStrike" cap="none" normalizeH="0" baseline="0" dirty="0" smtClean="0">
                  <a:ln>
                    <a:noFill/>
                  </a:ln>
                  <a:solidFill>
                    <a:srgbClr val="D60093"/>
                  </a:solidFill>
                  <a:effectLst/>
                  <a:latin typeface="Times New Roman" pitchFamily="18" charset="0"/>
                  <a:cs typeface="Arial" pitchFamily="34" charset="0"/>
                </a:rPr>
                <a:t>BAC12D22</a:t>
              </a:r>
              <a:endParaRPr kumimoji="0" lang="es-ES" altLang="es-ES" sz="28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</p:grpSp>
      <p:grpSp>
        <p:nvGrpSpPr>
          <p:cNvPr id="39" name="38 Grupo"/>
          <p:cNvGrpSpPr/>
          <p:nvPr/>
        </p:nvGrpSpPr>
        <p:grpSpPr>
          <a:xfrm>
            <a:off x="718268" y="5286031"/>
            <a:ext cx="2086080" cy="1383329"/>
            <a:chOff x="435460" y="3617401"/>
            <a:chExt cx="2086080" cy="1383329"/>
          </a:xfrm>
        </p:grpSpPr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1531012" y="4581128"/>
              <a:ext cx="807873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b="1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Times New Roman" pitchFamily="18" charset="0"/>
                  <a:cs typeface="Arial" pitchFamily="34" charset="0"/>
                </a:rPr>
                <a:t>BAC1C2</a:t>
              </a:r>
              <a:endParaRPr kumimoji="0" lang="es-ES" altLang="es-ES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12" name="Rectangle 16"/>
            <p:cNvSpPr>
              <a:spLocks noChangeArrowheads="1"/>
            </p:cNvSpPr>
            <p:nvPr/>
          </p:nvSpPr>
          <p:spPr bwMode="auto">
            <a:xfrm>
              <a:off x="1531012" y="3921892"/>
              <a:ext cx="990528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b="1" u="none" strike="noStrike" cap="none" normalizeH="0" baseline="0" dirty="0" smtClean="0">
                  <a:ln>
                    <a:noFill/>
                  </a:ln>
                  <a:solidFill>
                    <a:srgbClr val="FF3300"/>
                  </a:solidFill>
                  <a:effectLst/>
                  <a:latin typeface="Times New Roman" pitchFamily="18" charset="0"/>
                  <a:cs typeface="Arial" pitchFamily="34" charset="0"/>
                </a:rPr>
                <a:t>BAC11O20</a:t>
              </a:r>
              <a:endParaRPr kumimoji="0" lang="es-ES" altLang="es-ES" sz="4000" b="0" u="none" strike="noStrike" cap="none" normalizeH="0" baseline="0" dirty="0" smtClean="0">
                <a:ln>
                  <a:noFill/>
                </a:ln>
                <a:solidFill>
                  <a:srgbClr val="FF3300"/>
                </a:solidFill>
                <a:effectLst/>
                <a:cs typeface="Arial" pitchFamily="34" charset="0"/>
              </a:endParaRPr>
            </a:p>
          </p:txBody>
        </p:sp>
        <p:sp>
          <p:nvSpPr>
            <p:cNvPr id="13" name="Rectangle 18"/>
            <p:cNvSpPr>
              <a:spLocks noChangeArrowheads="1"/>
            </p:cNvSpPr>
            <p:nvPr/>
          </p:nvSpPr>
          <p:spPr bwMode="auto">
            <a:xfrm>
              <a:off x="1531012" y="3652567"/>
              <a:ext cx="977832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altLang="es-ES" sz="1600" b="1" u="none" strike="noStrike" cap="none" normalizeH="0" baseline="0" dirty="0" smtClean="0">
                  <a:ln>
                    <a:noFill/>
                  </a:ln>
                  <a:solidFill>
                    <a:srgbClr val="D60093"/>
                  </a:solidFill>
                  <a:effectLst/>
                  <a:latin typeface="Times New Roman" pitchFamily="18" charset="0"/>
                  <a:cs typeface="Arial" pitchFamily="34" charset="0"/>
                </a:rPr>
                <a:t>BAC10L10</a:t>
              </a:r>
              <a:endParaRPr kumimoji="0" lang="es-ES" altLang="es-ES" sz="4000" b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endParaRPr>
            </a:p>
          </p:txBody>
        </p:sp>
        <p:pic>
          <p:nvPicPr>
            <p:cNvPr id="15" name="Picture 21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22828" t="73428" r="63156" b="13634"/>
            <a:stretch/>
          </p:blipFill>
          <p:spPr bwMode="auto">
            <a:xfrm rot="16200000">
              <a:off x="247795" y="3805066"/>
              <a:ext cx="1383329" cy="100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0" name="39 Grupo"/>
          <p:cNvGrpSpPr/>
          <p:nvPr/>
        </p:nvGrpSpPr>
        <p:grpSpPr>
          <a:xfrm>
            <a:off x="3407539" y="1398821"/>
            <a:ext cx="2277727" cy="1040529"/>
            <a:chOff x="435459" y="5085184"/>
            <a:chExt cx="2277727" cy="1040529"/>
          </a:xfrm>
        </p:grpSpPr>
        <p:pic>
          <p:nvPicPr>
            <p:cNvPr id="16" name="15 Imagen" descr="Image56ALL.tif"/>
            <p:cNvPicPr>
              <a:picLocks noChangeAspect="1"/>
            </p:cNvPicPr>
            <p:nvPr/>
          </p:nvPicPr>
          <p:blipFill rotWithShape="1">
            <a:blip r:embed="rId5" cstate="print"/>
            <a:srcRect l="75595" t="49971" r="10718" b="36147"/>
            <a:stretch/>
          </p:blipFill>
          <p:spPr>
            <a:xfrm rot="5400000">
              <a:off x="454692" y="5136946"/>
              <a:ext cx="969534" cy="1008000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17" name="13 Rectángulo"/>
            <p:cNvSpPr>
              <a:spLocks noChangeArrowheads="1"/>
            </p:cNvSpPr>
            <p:nvPr/>
          </p:nvSpPr>
          <p:spPr bwMode="auto">
            <a:xfrm>
              <a:off x="1451408" y="5085184"/>
              <a:ext cx="1161841" cy="338554"/>
            </a:xfrm>
            <a:prstGeom prst="rect">
              <a:avLst/>
            </a:prstGeom>
            <a:noFill/>
            <a:ln>
              <a:noFill/>
              <a:headEnd/>
              <a:tailEnd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1600" b="1" dirty="0" smtClean="0">
                  <a:solidFill>
                    <a:srgbClr val="00CC00"/>
                  </a:solidFill>
                  <a:latin typeface="Times New Roman" pitchFamily="18" charset="0"/>
                </a:rPr>
                <a:t>BAC10L10</a:t>
              </a:r>
              <a:endParaRPr lang="es-ES" sz="1600" b="1" dirty="0"/>
            </a:p>
          </p:txBody>
        </p:sp>
        <p:sp>
          <p:nvSpPr>
            <p:cNvPr id="18" name="13 Rectángulo"/>
            <p:cNvSpPr>
              <a:spLocks noChangeArrowheads="1"/>
            </p:cNvSpPr>
            <p:nvPr/>
          </p:nvSpPr>
          <p:spPr bwMode="auto">
            <a:xfrm>
              <a:off x="1451408" y="5327969"/>
              <a:ext cx="1006748" cy="338554"/>
            </a:xfrm>
            <a:prstGeom prst="rect">
              <a:avLst/>
            </a:prstGeom>
            <a:noFill/>
            <a:ln>
              <a:noFill/>
              <a:headEnd/>
              <a:tailEnd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1600" b="1" dirty="0" smtClean="0">
                  <a:solidFill>
                    <a:srgbClr val="548DD4"/>
                  </a:solidFill>
                  <a:latin typeface="Times New Roman" pitchFamily="18" charset="0"/>
                </a:rPr>
                <a:t>BAC5K5</a:t>
              </a:r>
              <a:endParaRPr lang="es-ES" sz="1600" b="1" dirty="0"/>
            </a:p>
          </p:txBody>
        </p:sp>
        <p:sp>
          <p:nvSpPr>
            <p:cNvPr id="19" name="13 Rectángulo"/>
            <p:cNvSpPr>
              <a:spLocks noChangeArrowheads="1"/>
            </p:cNvSpPr>
            <p:nvPr/>
          </p:nvSpPr>
          <p:spPr bwMode="auto">
            <a:xfrm>
              <a:off x="1451408" y="5497246"/>
              <a:ext cx="1261778" cy="338554"/>
            </a:xfrm>
            <a:prstGeom prst="rect">
              <a:avLst/>
            </a:prstGeom>
            <a:noFill/>
            <a:ln>
              <a:noFill/>
              <a:headEnd/>
              <a:tailEnd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1600" b="1" dirty="0" smtClean="0">
                  <a:solidFill>
                    <a:srgbClr val="E36C0A"/>
                  </a:solidFill>
                  <a:latin typeface="Times New Roman" pitchFamily="18" charset="0"/>
                </a:rPr>
                <a:t>BAC11O20</a:t>
              </a:r>
              <a:endParaRPr lang="es-ES" sz="1600" b="1" dirty="0"/>
            </a:p>
          </p:txBody>
        </p:sp>
        <p:sp>
          <p:nvSpPr>
            <p:cNvPr id="20" name="13 Rectángulo"/>
            <p:cNvSpPr>
              <a:spLocks noChangeArrowheads="1"/>
            </p:cNvSpPr>
            <p:nvPr/>
          </p:nvSpPr>
          <p:spPr bwMode="auto">
            <a:xfrm>
              <a:off x="1451408" y="5674739"/>
              <a:ext cx="1261778" cy="338554"/>
            </a:xfrm>
            <a:prstGeom prst="rect">
              <a:avLst/>
            </a:prstGeom>
            <a:noFill/>
            <a:ln>
              <a:noFill/>
              <a:headEnd/>
              <a:tailEnd/>
            </a:ln>
            <a:effectLst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s-ES" sz="1600" b="1" dirty="0" smtClean="0">
                  <a:solidFill>
                    <a:srgbClr val="FF0066"/>
                  </a:solidFill>
                  <a:latin typeface="Times New Roman" pitchFamily="18" charset="0"/>
                </a:rPr>
                <a:t>BAC12D22</a:t>
              </a:r>
              <a:endParaRPr lang="es-ES" sz="1600" b="1" dirty="0"/>
            </a:p>
          </p:txBody>
        </p:sp>
      </p:grpSp>
      <p:grpSp>
        <p:nvGrpSpPr>
          <p:cNvPr id="41" name="40 Grupo"/>
          <p:cNvGrpSpPr/>
          <p:nvPr/>
        </p:nvGrpSpPr>
        <p:grpSpPr>
          <a:xfrm>
            <a:off x="3407539" y="2686008"/>
            <a:ext cx="2170499" cy="1530742"/>
            <a:chOff x="2798329" y="394697"/>
            <a:chExt cx="2170499" cy="1530742"/>
          </a:xfrm>
        </p:grpSpPr>
        <p:pic>
          <p:nvPicPr>
            <p:cNvPr id="21" name="Picture 3" descr="C:\Users\uca\Documents\Proyecto tesis doctoral\Estancia\estancia 2\Hibridaciones\Silvia\Hibridación 46b\Nueva carpeta\2dapi.tif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69730" t="32341" r="17318" b="58131"/>
            <a:stretch/>
          </p:blipFill>
          <p:spPr bwMode="auto">
            <a:xfrm rot="16200000">
              <a:off x="2536958" y="656068"/>
              <a:ext cx="1530742" cy="1008000"/>
            </a:xfrm>
            <a:prstGeom prst="rect">
              <a:avLst/>
            </a:prstGeom>
            <a:noFill/>
          </p:spPr>
        </p:pic>
        <p:sp>
          <p:nvSpPr>
            <p:cNvPr id="22" name="Rectangle 1"/>
            <p:cNvSpPr>
              <a:spLocks noChangeArrowheads="1"/>
            </p:cNvSpPr>
            <p:nvPr/>
          </p:nvSpPr>
          <p:spPr bwMode="auto">
            <a:xfrm>
              <a:off x="3806330" y="1586885"/>
              <a:ext cx="968535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ES" sz="1600" b="1" u="none" strike="noStrike" cap="none" normalizeH="0" baseline="0" dirty="0" smtClean="0">
                  <a:ln>
                    <a:noFill/>
                  </a:ln>
                  <a:solidFill>
                    <a:srgbClr val="00B050"/>
                  </a:solidFill>
                  <a:effectLst/>
                  <a:latin typeface="Times New Roman" panose="02020603050405020304" pitchFamily="18" charset="0"/>
                  <a:ea typeface="Calibri" pitchFamily="34" charset="0"/>
                  <a:cs typeface="Times New Roman" pitchFamily="18" charset="0"/>
                </a:rPr>
                <a:t>BAC1C2</a:t>
              </a:r>
              <a:endParaRPr kumimoji="0" lang="es-ES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3806330" y="417819"/>
              <a:ext cx="116249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s-ES" sz="1600" b="1" dirty="0" smtClean="0">
                  <a:solidFill>
                    <a:srgbClr val="D60093"/>
                  </a:solidFill>
                  <a:latin typeface="Times New Roman" panose="02020603050405020304" pitchFamily="18" charset="0"/>
                  <a:ea typeface="Calibri" pitchFamily="34" charset="0"/>
                  <a:cs typeface="Times New Roman" pitchFamily="18" charset="0"/>
                </a:rPr>
                <a:t>BAC16E16</a:t>
              </a:r>
              <a:endParaRPr kumimoji="0" lang="es-ES" sz="16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2" name="41 Grupo"/>
          <p:cNvGrpSpPr/>
          <p:nvPr/>
        </p:nvGrpSpPr>
        <p:grpSpPr>
          <a:xfrm>
            <a:off x="3407539" y="4463408"/>
            <a:ext cx="2277727" cy="960076"/>
            <a:chOff x="2798330" y="1987995"/>
            <a:chExt cx="2277727" cy="960076"/>
          </a:xfrm>
        </p:grpSpPr>
        <p:pic>
          <p:nvPicPr>
            <p:cNvPr id="24" name="Picture 2" descr="C:\Users\Usuario\Desktop\Estancia Alemania_Junio_Agosto2016\FISH-MULTIPLE_Alemania_Junio2016\H21\Placa 3.tif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2470" t="40084" r="54567" b="56715"/>
            <a:stretch/>
          </p:blipFill>
          <p:spPr bwMode="auto">
            <a:xfrm rot="10800000">
              <a:off x="2798330" y="1987995"/>
              <a:ext cx="1008000" cy="9600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24 CuadroTexto"/>
            <p:cNvSpPr txBox="1"/>
            <p:nvPr/>
          </p:nvSpPr>
          <p:spPr>
            <a:xfrm>
              <a:off x="3806331" y="2259111"/>
              <a:ext cx="126972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D60093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BAC52C17</a:t>
              </a:r>
              <a:endParaRPr lang="es-ES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25 CuadroTexto"/>
            <p:cNvSpPr txBox="1"/>
            <p:nvPr/>
          </p:nvSpPr>
          <p:spPr>
            <a:xfrm>
              <a:off x="3806331" y="2012890"/>
              <a:ext cx="11400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BAC36D3</a:t>
              </a:r>
              <a:endParaRPr lang="es-ES" sz="1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3" name="42 Grupo"/>
          <p:cNvGrpSpPr/>
          <p:nvPr/>
        </p:nvGrpSpPr>
        <p:grpSpPr>
          <a:xfrm>
            <a:off x="3407539" y="5670143"/>
            <a:ext cx="2277727" cy="999217"/>
            <a:chOff x="2798330" y="2990269"/>
            <a:chExt cx="2277727" cy="999217"/>
          </a:xfrm>
        </p:grpSpPr>
        <p:pic>
          <p:nvPicPr>
            <p:cNvPr id="27" name="Imagen 3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0813" t="33553" r="43654" b="60229"/>
            <a:stretch/>
          </p:blipFill>
          <p:spPr>
            <a:xfrm rot="10800000">
              <a:off x="2798330" y="2990269"/>
              <a:ext cx="1008000" cy="999217"/>
            </a:xfrm>
            <a:prstGeom prst="rect">
              <a:avLst/>
            </a:prstGeom>
          </p:spPr>
        </p:pic>
        <p:sp>
          <p:nvSpPr>
            <p:cNvPr id="28" name="1 CuadroTexto"/>
            <p:cNvSpPr txBox="1"/>
            <p:nvPr/>
          </p:nvSpPr>
          <p:spPr>
            <a:xfrm>
              <a:off x="3806331" y="3070720"/>
              <a:ext cx="11400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BAC48P7</a:t>
              </a:r>
              <a:endParaRPr lang="es-ES" sz="16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1 CuadroTexto"/>
            <p:cNvSpPr txBox="1"/>
            <p:nvPr/>
          </p:nvSpPr>
          <p:spPr>
            <a:xfrm>
              <a:off x="3806331" y="3344735"/>
              <a:ext cx="11400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0000CC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BAC48K7</a:t>
              </a:r>
              <a:endParaRPr lang="es-ES" sz="16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1 CuadroTexto"/>
            <p:cNvSpPr txBox="1"/>
            <p:nvPr/>
          </p:nvSpPr>
          <p:spPr>
            <a:xfrm>
              <a:off x="3806330" y="3606014"/>
              <a:ext cx="12697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BAC56H24</a:t>
              </a:r>
              <a:endParaRPr lang="es-ES" sz="16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4" name="43 Grupo"/>
          <p:cNvGrpSpPr/>
          <p:nvPr/>
        </p:nvGrpSpPr>
        <p:grpSpPr>
          <a:xfrm>
            <a:off x="6312374" y="1398821"/>
            <a:ext cx="2148058" cy="1151857"/>
            <a:chOff x="2798329" y="4045642"/>
            <a:chExt cx="2148058" cy="1151857"/>
          </a:xfrm>
        </p:grpSpPr>
        <p:pic>
          <p:nvPicPr>
            <p:cNvPr id="3" name="2 Imagen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6385" t="47019" r="39030" b="45989"/>
            <a:stretch/>
          </p:blipFill>
          <p:spPr>
            <a:xfrm>
              <a:off x="2798329" y="4045642"/>
              <a:ext cx="1008000" cy="1151857"/>
            </a:xfrm>
            <a:prstGeom prst="rect">
              <a:avLst/>
            </a:prstGeom>
          </p:spPr>
        </p:pic>
        <p:sp>
          <p:nvSpPr>
            <p:cNvPr id="31" name="1 CuadroTexto"/>
            <p:cNvSpPr txBox="1"/>
            <p:nvPr/>
          </p:nvSpPr>
          <p:spPr>
            <a:xfrm>
              <a:off x="3806331" y="4139329"/>
              <a:ext cx="11400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BAC13G1</a:t>
              </a:r>
              <a:endParaRPr lang="es-ES" sz="16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1 CuadroTexto"/>
            <p:cNvSpPr txBox="1"/>
            <p:nvPr/>
          </p:nvSpPr>
          <p:spPr>
            <a:xfrm>
              <a:off x="3806330" y="4365104"/>
              <a:ext cx="1140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BAC48P7</a:t>
              </a:r>
              <a:endParaRPr lang="es-ES" sz="16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5" name="44 Grupo"/>
          <p:cNvGrpSpPr/>
          <p:nvPr/>
        </p:nvGrpSpPr>
        <p:grpSpPr>
          <a:xfrm>
            <a:off x="6312374" y="3370264"/>
            <a:ext cx="2220066" cy="1106862"/>
            <a:chOff x="2798329" y="5238004"/>
            <a:chExt cx="2220066" cy="1106862"/>
          </a:xfrm>
        </p:grpSpPr>
        <p:pic>
          <p:nvPicPr>
            <p:cNvPr id="4" name="3 Imagen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40098" t="64433" r="55228" b="29886"/>
            <a:stretch/>
          </p:blipFill>
          <p:spPr>
            <a:xfrm rot="5400000">
              <a:off x="2748898" y="5287435"/>
              <a:ext cx="1106862" cy="1008000"/>
            </a:xfrm>
            <a:prstGeom prst="rect">
              <a:avLst/>
            </a:prstGeom>
          </p:spPr>
        </p:pic>
        <p:sp>
          <p:nvSpPr>
            <p:cNvPr id="33" name="1 CuadroTexto"/>
            <p:cNvSpPr txBox="1"/>
            <p:nvPr/>
          </p:nvSpPr>
          <p:spPr>
            <a:xfrm>
              <a:off x="3806330" y="5240935"/>
              <a:ext cx="12120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BAC10L10</a:t>
              </a:r>
              <a:endParaRPr lang="es-ES" sz="16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1 CuadroTexto"/>
            <p:cNvSpPr txBox="1"/>
            <p:nvPr/>
          </p:nvSpPr>
          <p:spPr>
            <a:xfrm>
              <a:off x="3806331" y="5466710"/>
              <a:ext cx="114005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BAC73B7</a:t>
              </a:r>
              <a:endParaRPr lang="es-ES" sz="16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45 Grupo"/>
          <p:cNvGrpSpPr/>
          <p:nvPr/>
        </p:nvGrpSpPr>
        <p:grpSpPr>
          <a:xfrm>
            <a:off x="6312374" y="5296712"/>
            <a:ext cx="2084657" cy="1372648"/>
            <a:chOff x="5367664" y="549970"/>
            <a:chExt cx="2084657" cy="1372648"/>
          </a:xfrm>
        </p:grpSpPr>
        <p:pic>
          <p:nvPicPr>
            <p:cNvPr id="14" name="13 Imagen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56909" t="69073" r="39211" b="23876"/>
            <a:stretch/>
          </p:blipFill>
          <p:spPr>
            <a:xfrm rot="10800000">
              <a:off x="5367664" y="549970"/>
              <a:ext cx="1008000" cy="1372648"/>
            </a:xfrm>
            <a:prstGeom prst="rect">
              <a:avLst/>
            </a:prstGeom>
          </p:spPr>
        </p:pic>
        <p:sp>
          <p:nvSpPr>
            <p:cNvPr id="35" name="1 CuadroTexto"/>
            <p:cNvSpPr txBox="1"/>
            <p:nvPr/>
          </p:nvSpPr>
          <p:spPr>
            <a:xfrm>
              <a:off x="6375664" y="858197"/>
              <a:ext cx="10766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BAC73B7</a:t>
              </a:r>
              <a:endParaRPr lang="es-ES" sz="16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1 CuadroTexto"/>
            <p:cNvSpPr txBox="1"/>
            <p:nvPr/>
          </p:nvSpPr>
          <p:spPr>
            <a:xfrm>
              <a:off x="6375663" y="595480"/>
              <a:ext cx="107665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ES" sz="16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BAC36D3</a:t>
              </a:r>
              <a:endParaRPr lang="es-ES" sz="16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50" name="49 Rectángulo"/>
          <p:cNvSpPr/>
          <p:nvPr/>
        </p:nvSpPr>
        <p:spPr>
          <a:xfrm>
            <a:off x="0" y="19816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BMC </a:t>
            </a:r>
            <a:r>
              <a:rPr lang="es-ES" sz="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Genomics</a:t>
            </a:r>
            <a:endParaRPr lang="es-ES" sz="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Evidence for a </a:t>
            </a:r>
            <a:r>
              <a:rPr lang="en-U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Robertsonian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fusion in </a:t>
            </a:r>
            <a:r>
              <a:rPr lang="en-U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Solea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senegalensis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Kaup</a:t>
            </a:r>
            <a:r>
              <a:rPr lang="en-US" sz="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1858) revealed by Zoo-FISH and comparative genome </a:t>
            </a:r>
            <a:r>
              <a:rPr lang="en-US" sz="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</a:p>
          <a:p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Aglaya García-Angulo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Manuel A. Merlo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Silvia Portela-Bens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María E. Rodríguez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Emilio 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García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ES" sz="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Ahmed 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Al-Rikabi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Thomas Liehr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Laureana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Rebordinos</a:t>
            </a:r>
            <a:r>
              <a:rPr lang="es-ES" sz="8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s-ES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Corresponding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author</a:t>
            </a:r>
            <a:r>
              <a:rPr lang="es-E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Laureana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Rebordinos</a:t>
            </a:r>
            <a:r>
              <a:rPr lang="es-E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s-ES" sz="8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laureana.rebordinos@uca.es</a:t>
            </a:r>
            <a:r>
              <a:rPr lang="es-ES" sz="8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E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Área de Genética, Facultad de Ciencias del Mar y Ambientales, Universidad de Cádiz, 11510 Cádiz, </a:t>
            </a:r>
            <a:r>
              <a:rPr lang="es-ES" sz="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Spain</a:t>
            </a:r>
            <a:r>
              <a:rPr lang="es-ES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ES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51 CuadroTexto"/>
          <p:cNvSpPr txBox="1"/>
          <p:nvPr/>
        </p:nvSpPr>
        <p:spPr>
          <a:xfrm>
            <a:off x="107504" y="692696"/>
            <a:ext cx="8928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</a:t>
            </a:r>
            <a:r>
              <a:rPr lang="es-E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file</a:t>
            </a:r>
            <a:r>
              <a:rPr lang="es-ES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es-E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Chromosome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localization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 BAC clones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within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metacentric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chromsome</a:t>
            </a:r>
            <a:r>
              <a:rPr lang="es-E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es-ES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Solea </a:t>
            </a:r>
            <a:r>
              <a:rPr lang="es-ES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senegalensis</a:t>
            </a:r>
            <a:endParaRPr lang="es-E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75042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</TotalTime>
  <Words>120</Words>
  <Application>Microsoft Office PowerPoint</Application>
  <PresentationFormat>On-screen Show (4:3)</PresentationFormat>
  <Paragraphs>29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de Office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JBODONZO</cp:lastModifiedBy>
  <cp:revision>21</cp:revision>
  <cp:lastPrinted>2018-01-07T12:58:05Z</cp:lastPrinted>
  <dcterms:created xsi:type="dcterms:W3CDTF">2017-12-29T09:11:04Z</dcterms:created>
  <dcterms:modified xsi:type="dcterms:W3CDTF">2018-11-05T00:41:08Z</dcterms:modified>
</cp:coreProperties>
</file>