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8" r:id="rId19"/>
    <p:sldId id="299" r:id="rId20"/>
    <p:sldId id="296" r:id="rId21"/>
    <p:sldId id="260" r:id="rId22"/>
    <p:sldId id="261" r:id="rId23"/>
    <p:sldId id="262" r:id="rId24"/>
    <p:sldId id="263" r:id="rId25"/>
    <p:sldId id="264" r:id="rId26"/>
    <p:sldId id="265" r:id="rId27"/>
    <p:sldId id="267" r:id="rId28"/>
    <p:sldId id="268" r:id="rId29"/>
    <p:sldId id="269" r:id="rId30"/>
    <p:sldId id="256" r:id="rId31"/>
    <p:sldId id="270" r:id="rId32"/>
    <p:sldId id="271" r:id="rId33"/>
    <p:sldId id="279" r:id="rId34"/>
    <p:sldId id="297" r:id="rId35"/>
    <p:sldId id="272" r:id="rId36"/>
    <p:sldId id="273" r:id="rId37"/>
    <p:sldId id="274" r:id="rId38"/>
    <p:sldId id="275" r:id="rId39"/>
    <p:sldId id="276" r:id="rId40"/>
    <p:sldId id="277" r:id="rId41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096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58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6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3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36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4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0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7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2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16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667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C829E-5F6E-43D4-87FE-686569A3AD7F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87995-018E-4481-B405-57B36F20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3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A18841-A19D-4994-B074-B23DE0D7D93F}"/>
              </a:ext>
            </a:extLst>
          </p:cNvPr>
          <p:cNvSpPr txBox="1"/>
          <p:nvPr/>
        </p:nvSpPr>
        <p:spPr>
          <a:xfrm>
            <a:off x="117949" y="341267"/>
            <a:ext cx="2936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Species tree: inferred by majority rule consensus analysis of ML trees inferred from 30 housekeeping genes. The analysis was done using IQ-Tree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7CF1CA-2536-4DA4-B141-8D5DB1562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99" b="6594"/>
          <a:stretch/>
        </p:blipFill>
        <p:spPr>
          <a:xfrm>
            <a:off x="1463313" y="1393930"/>
            <a:ext cx="3931374" cy="616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62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lessandra\Desktop\FIESC revision\new NOTUNG analysis\trees\nrps13\nrps13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" t="405" r="18030" b="4876"/>
          <a:stretch/>
        </p:blipFill>
        <p:spPr bwMode="auto">
          <a:xfrm>
            <a:off x="1439221" y="763580"/>
            <a:ext cx="4078724" cy="760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NRPS13 </a:t>
            </a:r>
            <a:r>
              <a:rPr lang="en-US" b="1" dirty="0"/>
              <a:t>tree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NRPS14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9218" name="Picture 2" descr="C:\Users\Alessandra\Desktop\FIESC revision\new NOTUNG analysis\trees\nrps14\nrps14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93" b="8960"/>
          <a:stretch/>
        </p:blipFill>
        <p:spPr bwMode="auto">
          <a:xfrm>
            <a:off x="1282376" y="2677064"/>
            <a:ext cx="4282865" cy="376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NRPS15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0242" name="Picture 2" descr="C:\Users\Alessandra\Desktop\FIESC revision\new NOTUNG analysis\trees\nrps15\nrps15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14" b="18807"/>
          <a:stretch/>
        </p:blipFill>
        <p:spPr bwMode="auto">
          <a:xfrm>
            <a:off x="1665098" y="3912968"/>
            <a:ext cx="3537530" cy="129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1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NRPS16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1266" name="Picture 2" descr="C:\Users\Alessandra\Desktop\FIESC revision\new NOTUNG analysis\trees\nrps16\nrps16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78" b="8614"/>
          <a:stretch/>
        </p:blipFill>
        <p:spPr bwMode="auto">
          <a:xfrm>
            <a:off x="1266610" y="2602030"/>
            <a:ext cx="4314395" cy="391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12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NRPS17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2290" name="Picture 2" descr="C:\Users\Alessandra\Desktop\FIESC revision\new NOTUNG analysis\trees\nrps17\nrps17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9"/>
          <a:stretch/>
        </p:blipFill>
        <p:spPr bwMode="auto">
          <a:xfrm>
            <a:off x="1779290" y="3824807"/>
            <a:ext cx="3283544" cy="1483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012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NRPS19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8434" name="Picture 2" descr="C:\Users\Alessandra\Desktop\FIESC revision\new NOTUNG analysis\trees\nrps19\nrps19.tre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71" b="6176"/>
          <a:stretch/>
        </p:blipFill>
        <p:spPr bwMode="auto">
          <a:xfrm>
            <a:off x="1558649" y="1862566"/>
            <a:ext cx="3716892" cy="54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2">
            <a:extLst>
              <a:ext uri="{FF2B5EF4-FFF2-40B4-BE49-F238E27FC236}">
                <a16:creationId xmlns:a16="http://schemas.microsoft.com/office/drawing/2014/main" id="{7EA6B294-DF45-49AE-A3AE-B2F7CDC44631}"/>
              </a:ext>
            </a:extLst>
          </p:cNvPr>
          <p:cNvSpPr txBox="1"/>
          <p:nvPr/>
        </p:nvSpPr>
        <p:spPr>
          <a:xfrm>
            <a:off x="0" y="997842"/>
            <a:ext cx="2838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At default cost settings, no </a:t>
            </a:r>
            <a:r>
              <a:rPr lang="en-US" sz="1400" dirty="0"/>
              <a:t>temporally feasible solutions were found. Therefore, the reconciliation analysis done using the following cost settings: Duplication 2; Transfer 5; and Loss 1.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832012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NRPS22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3314" name="Picture 2" descr="C:\Users\Alessandra\Desktop\FIESC revision\new NOTUNG analysis\trees\nrps22\nrps22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89" b="11709"/>
          <a:stretch/>
        </p:blipFill>
        <p:spPr bwMode="auto">
          <a:xfrm>
            <a:off x="1568113" y="3053894"/>
            <a:ext cx="3713345" cy="299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87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NRPS31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4338" name="Picture 2" descr="C:\Users\Alessandra\Desktop\FIESC revision\new NOTUNG analysis\trees\nrps31\nrps31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30" b="21214"/>
          <a:stretch/>
        </p:blipFill>
        <p:spPr bwMode="auto">
          <a:xfrm>
            <a:off x="2070436" y="3932165"/>
            <a:ext cx="2706520" cy="125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87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428D65-E7CC-4F40-8026-BDF6D4E63359}"/>
              </a:ext>
            </a:extLst>
          </p:cNvPr>
          <p:cNvSpPr txBox="1"/>
          <p:nvPr/>
        </p:nvSpPr>
        <p:spPr>
          <a:xfrm>
            <a:off x="514271" y="479686"/>
            <a:ext cx="291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NRPS33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D478E8-5141-426E-8A00-778263F33F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2" r="17496" b="14415"/>
          <a:stretch/>
        </p:blipFill>
        <p:spPr>
          <a:xfrm>
            <a:off x="1750694" y="3249379"/>
            <a:ext cx="3356612" cy="2394725"/>
          </a:xfrm>
          <a:prstGeom prst="rect">
            <a:avLst/>
          </a:prstGeom>
        </p:spPr>
      </p:pic>
      <p:pic>
        <p:nvPicPr>
          <p:cNvPr id="1026" name="Picture 2" descr="C:\Users\Alessandra\Desktop\FIESC revision\new NOTUNG analysis\trees\nrps33\FIESC_NRPS33_190107.nw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48" b="12761"/>
          <a:stretch/>
        </p:blipFill>
        <p:spPr bwMode="auto">
          <a:xfrm>
            <a:off x="3593769" y="5955791"/>
            <a:ext cx="3027074" cy="25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663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550DFD-FA6A-4CAD-8E67-132EE601A7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" r="22112" b="11955"/>
          <a:stretch/>
        </p:blipFill>
        <p:spPr>
          <a:xfrm>
            <a:off x="1746629" y="3020104"/>
            <a:ext cx="3364742" cy="25875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B531D1-1F4F-45B9-9ED9-86FBFB814139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NRPS34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921371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34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1026" name="Picture 2" descr="C:\Users\Alessandra\Desktop\FIESC revision\new NOTUNG analysis\trees\nrps1\nrps1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03" b="6095"/>
          <a:stretch/>
        </p:blipFill>
        <p:spPr bwMode="auto">
          <a:xfrm>
            <a:off x="1353203" y="1292701"/>
            <a:ext cx="4148978" cy="655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157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5616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NRPS34</a:t>
            </a:r>
          </a:p>
          <a:p>
            <a:r>
              <a:rPr lang="en-US" sz="1400" dirty="0"/>
              <a:t>A second  NOTUNG analysis for </a:t>
            </a:r>
            <a:r>
              <a:rPr lang="en-US" sz="1400" i="1" dirty="0"/>
              <a:t>NRPS34</a:t>
            </a:r>
            <a:r>
              <a:rPr lang="en-US" sz="1400" dirty="0"/>
              <a:t> was done using the species tree shown below</a:t>
            </a:r>
          </a:p>
        </p:txBody>
      </p:sp>
      <p:pic>
        <p:nvPicPr>
          <p:cNvPr id="15364" name="Picture 4" descr="C:\Users\Alessandra\Desktop\FIESC revision\new NOTUNG analysis\trees\pks42\HK_pks42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1"/>
          <a:stretch/>
        </p:blipFill>
        <p:spPr bwMode="auto">
          <a:xfrm>
            <a:off x="1688648" y="2277300"/>
            <a:ext cx="3630454" cy="209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Alessandra\Desktop\FIESC revision\new NOTUNG analysis\trees\nrps34\nrps34.nw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35" b="8955"/>
          <a:stretch/>
        </p:blipFill>
        <p:spPr bwMode="auto">
          <a:xfrm>
            <a:off x="1688648" y="5200568"/>
            <a:ext cx="3019616" cy="281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2">
            <a:extLst>
              <a:ext uri="{FF2B5EF4-FFF2-40B4-BE49-F238E27FC236}">
                <a16:creationId xmlns:a16="http://schemas.microsoft.com/office/drawing/2014/main" id="{B157F960-0ADB-4F75-B657-CAA1B78CA547}"/>
              </a:ext>
            </a:extLst>
          </p:cNvPr>
          <p:cNvSpPr/>
          <p:nvPr/>
        </p:nvSpPr>
        <p:spPr>
          <a:xfrm>
            <a:off x="1688648" y="4903731"/>
            <a:ext cx="2458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NRPS34</a:t>
            </a:r>
            <a:r>
              <a:rPr lang="en-US" b="1" dirty="0"/>
              <a:t> tree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688648" y="2095858"/>
            <a:ext cx="133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Species tree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3487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3AF00E-0CB3-4CC1-8462-0EA4ADB1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63" b="4910"/>
          <a:stretch/>
        </p:blipFill>
        <p:spPr>
          <a:xfrm>
            <a:off x="1449110" y="905661"/>
            <a:ext cx="3959780" cy="7302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4CA5F9-55F3-471C-8510-F258F474842C}"/>
              </a:ext>
            </a:extLst>
          </p:cNvPr>
          <p:cNvSpPr txBox="1"/>
          <p:nvPr/>
        </p:nvSpPr>
        <p:spPr>
          <a:xfrm>
            <a:off x="507556" y="578914"/>
            <a:ext cx="218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PKS3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3517811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4D66769-944F-42CE-834F-D1972BAF0E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94" b="10673"/>
          <a:stretch/>
        </p:blipFill>
        <p:spPr>
          <a:xfrm>
            <a:off x="1973938" y="3146842"/>
            <a:ext cx="2910125" cy="2850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A7D693-A5BA-422A-897D-14074499845A}"/>
              </a:ext>
            </a:extLst>
          </p:cNvPr>
          <p:cNvSpPr txBox="1"/>
          <p:nvPr/>
        </p:nvSpPr>
        <p:spPr>
          <a:xfrm>
            <a:off x="507556" y="578914"/>
            <a:ext cx="218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584189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B039FF-471E-43B6-942F-FE73AEC171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75" b="5598"/>
          <a:stretch/>
        </p:blipFill>
        <p:spPr>
          <a:xfrm>
            <a:off x="1441490" y="1385536"/>
            <a:ext cx="3975020" cy="63729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04A014-5181-4A01-85CA-C769C7263928}"/>
              </a:ext>
            </a:extLst>
          </p:cNvPr>
          <p:cNvSpPr txBox="1"/>
          <p:nvPr/>
        </p:nvSpPr>
        <p:spPr>
          <a:xfrm>
            <a:off x="507556" y="578914"/>
            <a:ext cx="218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PKS5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791134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4FFF60-29CF-4558-BB4F-66BAA77A4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6" b="4580"/>
          <a:stretch/>
        </p:blipFill>
        <p:spPr>
          <a:xfrm>
            <a:off x="1374339" y="981934"/>
            <a:ext cx="4109323" cy="71801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9662B-E886-4246-A94E-183479AF395A}"/>
              </a:ext>
            </a:extLst>
          </p:cNvPr>
          <p:cNvSpPr txBox="1"/>
          <p:nvPr/>
        </p:nvSpPr>
        <p:spPr>
          <a:xfrm>
            <a:off x="507556" y="578914"/>
            <a:ext cx="218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PKS7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847038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5D1639-71FA-4188-AFC3-2448DCCA4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28" b="4520"/>
          <a:stretch/>
        </p:blipFill>
        <p:spPr>
          <a:xfrm>
            <a:off x="1261468" y="905763"/>
            <a:ext cx="4335065" cy="73324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FD7141-1DA9-4FB7-86DB-08029D63B485}"/>
              </a:ext>
            </a:extLst>
          </p:cNvPr>
          <p:cNvSpPr txBox="1"/>
          <p:nvPr/>
        </p:nvSpPr>
        <p:spPr>
          <a:xfrm>
            <a:off x="507556" y="578914"/>
            <a:ext cx="218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PKS8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8014556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6B0F70-77D3-4F19-98C1-B6933F1841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01" b="7927"/>
          <a:stretch/>
        </p:blipFill>
        <p:spPr>
          <a:xfrm>
            <a:off x="1523881" y="2390482"/>
            <a:ext cx="3810238" cy="43630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07EF73-6B4A-48D7-A6B4-80FD36384554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PKS10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311350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7B9C99-337E-4532-94A7-7ADCA8EB73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25" b="6703"/>
          <a:stretch/>
        </p:blipFill>
        <p:spPr>
          <a:xfrm>
            <a:off x="1411010" y="2000445"/>
            <a:ext cx="4035980" cy="5143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6F42FF-6A54-4D61-BDF4-A02E4C87531F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PKS11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3387268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D49058-80B2-4011-9F88-01BE23F07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00" b="10673"/>
          <a:stretch/>
        </p:blipFill>
        <p:spPr>
          <a:xfrm>
            <a:off x="1966318" y="3146842"/>
            <a:ext cx="2925365" cy="28503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F56DBF-6AC4-44A7-B721-88658763A2CC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PKS13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3760083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5031AE-3A36-4E28-98E1-AA718815EA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44" b="7025"/>
          <a:stretch/>
        </p:blipFill>
        <p:spPr>
          <a:xfrm>
            <a:off x="1696998" y="1937385"/>
            <a:ext cx="3464004" cy="5269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B76022-BFB0-4E10-8D01-E5688A32DB95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PKS18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4683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34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NRPS2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2050" name="Picture 2" descr="C:\Users\Alessandra\Desktop\FIESC revision\new NOTUNG analysis\trees\nrps2\nrps2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21" b="5207"/>
          <a:stretch/>
        </p:blipFill>
        <p:spPr bwMode="auto">
          <a:xfrm>
            <a:off x="1334362" y="1253299"/>
            <a:ext cx="4199350" cy="662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921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1EBF178-1754-457C-B766-0B1D9CE888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16" b="7419"/>
          <a:stretch/>
        </p:blipFill>
        <p:spPr>
          <a:xfrm>
            <a:off x="0" y="948246"/>
            <a:ext cx="3662600" cy="43870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3C7141-018C-4FCF-BAEA-66D5BB157FFE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PKS22 </a:t>
            </a:r>
            <a:r>
              <a:rPr lang="en-US" b="1" dirty="0"/>
              <a:t>tree</a:t>
            </a:r>
          </a:p>
        </p:txBody>
      </p:sp>
      <p:pic>
        <p:nvPicPr>
          <p:cNvPr id="2050" name="Picture 2" descr="C:\Users\Alessandra\Desktop\FIESC revision\new NOTUNG analysis\trees\pks22\pks22.nw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020" y="5335336"/>
            <a:ext cx="4056496" cy="380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479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98BADF-97DB-4352-B3FF-B8DB352837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32" b="13613"/>
          <a:stretch/>
        </p:blipFill>
        <p:spPr>
          <a:xfrm>
            <a:off x="1721763" y="3260595"/>
            <a:ext cx="3414474" cy="2622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02960E-88C9-4BBD-A7B7-BD0A580447BB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PKS23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184794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42F07E-D7EA-4764-9204-2A6054BA34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1" b="11567"/>
          <a:stretch/>
        </p:blipFill>
        <p:spPr>
          <a:xfrm>
            <a:off x="1881307" y="2818924"/>
            <a:ext cx="3095387" cy="35061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1C3EF0-2DC5-4BDD-9112-FDB6F9CB7F92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PKS28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162913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C192C7-2019-4022-861E-2DD3416E7E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17" b="7442"/>
          <a:stretch/>
        </p:blipFill>
        <p:spPr>
          <a:xfrm>
            <a:off x="1552809" y="2235721"/>
            <a:ext cx="3752382" cy="46725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97993F-705F-4196-BDEA-A4EEE0F685A6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PKS42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233960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BB973C-21F5-4C01-AF7E-171B811883C4}"/>
              </a:ext>
            </a:extLst>
          </p:cNvPr>
          <p:cNvSpPr txBox="1"/>
          <p:nvPr/>
        </p:nvSpPr>
        <p:spPr>
          <a:xfrm>
            <a:off x="507557" y="578914"/>
            <a:ext cx="5616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PKS42 </a:t>
            </a:r>
            <a:r>
              <a:rPr lang="en-US" b="1" dirty="0"/>
              <a:t>tree</a:t>
            </a:r>
            <a:endParaRPr lang="en-US" b="1" i="1" dirty="0"/>
          </a:p>
          <a:p>
            <a:r>
              <a:rPr lang="en-US" sz="1400" dirty="0"/>
              <a:t>A second  NOTUNG analysis for </a:t>
            </a:r>
            <a:r>
              <a:rPr lang="en-US" sz="1400" i="1" dirty="0"/>
              <a:t>NRPS34</a:t>
            </a:r>
            <a:r>
              <a:rPr lang="en-US" sz="1400" dirty="0"/>
              <a:t> was done using the species tree shown below.</a:t>
            </a:r>
          </a:p>
          <a:p>
            <a:endParaRPr lang="en-US" dirty="0"/>
          </a:p>
        </p:txBody>
      </p:sp>
      <p:pic>
        <p:nvPicPr>
          <p:cNvPr id="16387" name="Picture 3" descr="C:\Users\Alessandra\Desktop\FIESC revision\new NOTUNG analysis\trees\pks42\HK_pks42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43" b="12963"/>
          <a:stretch/>
        </p:blipFill>
        <p:spPr bwMode="auto">
          <a:xfrm>
            <a:off x="1511419" y="2273079"/>
            <a:ext cx="2797534" cy="216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Alessandra\Desktop\FIESC revision\new NOTUNG analysis\trees\pks42\pks42.nw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70" b="13547"/>
          <a:stretch/>
        </p:blipFill>
        <p:spPr bwMode="auto">
          <a:xfrm>
            <a:off x="1511419" y="5142488"/>
            <a:ext cx="3244358" cy="202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C51ECE-3858-4B8B-910A-616C148E64C5}"/>
              </a:ext>
            </a:extLst>
          </p:cNvPr>
          <p:cNvSpPr txBox="1"/>
          <p:nvPr/>
        </p:nvSpPr>
        <p:spPr>
          <a:xfrm>
            <a:off x="1511419" y="4834511"/>
            <a:ext cx="2452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PKS42 </a:t>
            </a:r>
            <a:r>
              <a:rPr lang="en-US" b="1" dirty="0"/>
              <a:t>tree</a:t>
            </a:r>
            <a:endParaRPr lang="en-US" b="1" i="1" dirty="0"/>
          </a:p>
        </p:txBody>
      </p:sp>
      <p:sp>
        <p:nvSpPr>
          <p:cNvPr id="7" name="Rettangolo 6"/>
          <p:cNvSpPr/>
          <p:nvPr/>
        </p:nvSpPr>
        <p:spPr>
          <a:xfrm>
            <a:off x="1511419" y="2122818"/>
            <a:ext cx="1334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Species tree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7232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BB973C-21F5-4C01-AF7E-171B811883C4}"/>
              </a:ext>
            </a:extLst>
          </p:cNvPr>
          <p:cNvSpPr txBox="1"/>
          <p:nvPr/>
        </p:nvSpPr>
        <p:spPr>
          <a:xfrm>
            <a:off x="507556" y="578914"/>
            <a:ext cx="230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PKS43 </a:t>
            </a:r>
            <a:r>
              <a:rPr lang="en-US" b="1" dirty="0"/>
              <a:t>tree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CF5210-FDD3-45C5-9595-B5C12C51CC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1" b="14863"/>
          <a:stretch/>
        </p:blipFill>
        <p:spPr>
          <a:xfrm>
            <a:off x="2097048" y="3609023"/>
            <a:ext cx="2663904" cy="192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3404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32A10C-DA71-4206-B384-6E76765EBD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15" b="11812"/>
          <a:stretch/>
        </p:blipFill>
        <p:spPr>
          <a:xfrm>
            <a:off x="1750576" y="3233261"/>
            <a:ext cx="3356848" cy="26774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0ED4FE-BD66-46FB-8250-10E72F796AAE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PKS48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502050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764538-3366-4438-97AD-52B0E72F73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3" b="8387"/>
          <a:stretch/>
        </p:blipFill>
        <p:spPr>
          <a:xfrm>
            <a:off x="1531501" y="2543175"/>
            <a:ext cx="3794998" cy="4057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986CAD-B289-4972-9B5A-D076A4FF4789}"/>
              </a:ext>
            </a:extLst>
          </p:cNvPr>
          <p:cNvSpPr txBox="1"/>
          <p:nvPr/>
        </p:nvSpPr>
        <p:spPr>
          <a:xfrm>
            <a:off x="507556" y="578914"/>
            <a:ext cx="3502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PKS53 </a:t>
            </a:r>
            <a:r>
              <a:rPr lang="en-US" b="1" dirty="0"/>
              <a:t>(and </a:t>
            </a:r>
            <a:r>
              <a:rPr lang="en-US" b="1" i="1" dirty="0"/>
              <a:t>PKS14</a:t>
            </a:r>
            <a:r>
              <a:rPr lang="en-US" b="1" dirty="0"/>
              <a:t>)</a:t>
            </a:r>
            <a:r>
              <a:rPr lang="en-US" b="1" i="1" dirty="0"/>
              <a:t>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2951865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0BBAD9-7303-4D71-920A-1895243897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08" b="23550"/>
          <a:stretch/>
        </p:blipFill>
        <p:spPr>
          <a:xfrm>
            <a:off x="2105621" y="3884771"/>
            <a:ext cx="2646759" cy="13744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DC6F7B-C070-44A3-9C36-0E5718B760AA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PKS62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2561242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BFF97B-D46C-4532-8F24-ABD339C500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18" b="11715"/>
          <a:stretch/>
        </p:blipFill>
        <p:spPr>
          <a:xfrm>
            <a:off x="1773078" y="3095148"/>
            <a:ext cx="3311844" cy="29537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30CB88-6C4A-4B30-842A-433AC5DA1367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PKS66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42533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34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NRPS3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3074" name="Picture 2" descr="C:\Users\Alessandra\Desktop\FIESC revision\new NOTUNG analysis\trees\nrps3\nrps3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19" b="4850"/>
          <a:stretch/>
        </p:blipFill>
        <p:spPr bwMode="auto">
          <a:xfrm>
            <a:off x="565286" y="910674"/>
            <a:ext cx="5709409" cy="735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1850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04E168-F706-41E7-906A-80DB906AA2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8" b="28000"/>
          <a:stretch/>
        </p:blipFill>
        <p:spPr>
          <a:xfrm>
            <a:off x="2276475" y="4038600"/>
            <a:ext cx="1975485" cy="9601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8CB7B7-34B8-46EC-AF30-109CE797F08A}"/>
              </a:ext>
            </a:extLst>
          </p:cNvPr>
          <p:cNvSpPr txBox="1"/>
          <p:nvPr/>
        </p:nvSpPr>
        <p:spPr>
          <a:xfrm>
            <a:off x="507556" y="578914"/>
            <a:ext cx="2301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PKS69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370289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34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NRPS4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4098" name="Picture 2" descr="C:\Users\Alessandra\Desktop\FIESC revision\new NOTUNG analysis\trees\nrps4\nrps4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39" b="4591"/>
          <a:stretch/>
        </p:blipFill>
        <p:spPr bwMode="auto">
          <a:xfrm>
            <a:off x="1356327" y="1011562"/>
            <a:ext cx="4111773" cy="709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341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NRPS6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5122" name="Picture 2" descr="C:\Users\Alessandra\Desktop\FIESC revision\new NOTUNG analysis\trees\nrps6\nrps6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14" b="4365"/>
          <a:stretch/>
        </p:blipFill>
        <p:spPr bwMode="auto">
          <a:xfrm>
            <a:off x="1245505" y="860702"/>
            <a:ext cx="4367035" cy="73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NRPS10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6146" name="Picture 2" descr="C:\Users\Alessandra\Desktop\FIESC revision\new NOTUNG analysis\trees\nrps10\nrps10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10" b="5213"/>
          <a:stretch/>
        </p:blipFill>
        <p:spPr bwMode="auto">
          <a:xfrm>
            <a:off x="1189415" y="1120410"/>
            <a:ext cx="4486188" cy="690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8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NRPS11 </a:t>
            </a:r>
            <a:r>
              <a:rPr lang="en-US" b="1" dirty="0"/>
              <a:t>tree</a:t>
            </a:r>
            <a:endParaRPr lang="en-US" b="1" i="1" dirty="0"/>
          </a:p>
        </p:txBody>
      </p:sp>
      <p:pic>
        <p:nvPicPr>
          <p:cNvPr id="7170" name="Picture 2" descr="C:\Users\Alessandra\Desktop\FIESC revision\new NOTUNG analysis\trees\nrps11\nrps11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39" b="5089"/>
          <a:stretch/>
        </p:blipFill>
        <p:spPr bwMode="auto">
          <a:xfrm>
            <a:off x="1158800" y="1045376"/>
            <a:ext cx="4531676" cy="705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lessandra\Desktop\FIESC revision\new NOTUNG analysis\trees\nrps12\nrps12.nwk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69" b="3795"/>
          <a:stretch/>
        </p:blipFill>
        <p:spPr bwMode="auto">
          <a:xfrm>
            <a:off x="1427327" y="763580"/>
            <a:ext cx="3988785" cy="8173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0" y="914400"/>
            <a:ext cx="2838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At default cost settings, no </a:t>
            </a:r>
            <a:r>
              <a:rPr lang="en-US" sz="1400" dirty="0"/>
              <a:t>temporally feasible solutions were found. Therefore, the reconciliation analysis done using the following cost settings: Duplication 2; Transfer 5; and Loss 1.</a:t>
            </a:r>
            <a:endParaRPr lang="it-IT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15FD46-FF53-4C37-A7BB-ADF02620D547}"/>
              </a:ext>
            </a:extLst>
          </p:cNvPr>
          <p:cNvSpPr txBox="1"/>
          <p:nvPr/>
        </p:nvSpPr>
        <p:spPr>
          <a:xfrm>
            <a:off x="507556" y="578914"/>
            <a:ext cx="245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Reconciled </a:t>
            </a:r>
            <a:r>
              <a:rPr lang="en-US" b="1" i="1" dirty="0"/>
              <a:t>NRPS12 </a:t>
            </a:r>
            <a:r>
              <a:rPr lang="en-US" b="1" dirty="0"/>
              <a:t>tree</a:t>
            </a:r>
          </a:p>
        </p:txBody>
      </p:sp>
    </p:spTree>
    <p:extLst>
      <p:ext uri="{BB962C8B-B14F-4D97-AF65-F5344CB8AC3E}">
        <p14:creationId xmlns:p14="http://schemas.microsoft.com/office/powerpoint/2010/main" val="1204224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2512</TotalTime>
  <Words>250</Words>
  <Application>Microsoft Office PowerPoint</Application>
  <PresentationFormat>On-screen Show (4:3)</PresentationFormat>
  <Paragraphs>48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H. Proctor</dc:creator>
  <cp:lastModifiedBy>Robert H. Proctor</cp:lastModifiedBy>
  <cp:revision>36</cp:revision>
  <dcterms:created xsi:type="dcterms:W3CDTF">2019-01-07T19:31:37Z</dcterms:created>
  <dcterms:modified xsi:type="dcterms:W3CDTF">2019-01-25T15:06:14Z</dcterms:modified>
</cp:coreProperties>
</file>