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902"/>
    <p:restoredTop sz="94633"/>
  </p:normalViewPr>
  <p:slideViewPr>
    <p:cSldViewPr snapToGrid="0" snapToObjects="1" showGuides="1">
      <p:cViewPr>
        <p:scale>
          <a:sx n="70" d="100"/>
          <a:sy n="70" d="100"/>
        </p:scale>
        <p:origin x="1824" y="1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9F023-E8EC-F942-B74D-BB49570A8C97}" type="datetimeFigureOut">
              <a:rPr lang="en-US" smtClean="0"/>
              <a:t>3/6/18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38E84-2E22-0940-90B8-7953F5EC9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0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6757" y="239040"/>
            <a:ext cx="5753031" cy="5537353"/>
            <a:chOff x="551812" y="246240"/>
            <a:chExt cx="5753031" cy="5537353"/>
          </a:xfrm>
        </p:grpSpPr>
        <p:pic>
          <p:nvPicPr>
            <p:cNvPr id="5" name="Picture 19"/>
            <p:cNvPicPr/>
            <p:nvPr/>
          </p:nvPicPr>
          <p:blipFill>
            <a:blip r:embed="rId2"/>
            <a:srcRect l="491" t="7364" r="34287"/>
            <a:stretch/>
          </p:blipFill>
          <p:spPr>
            <a:xfrm>
              <a:off x="778483" y="320494"/>
              <a:ext cx="2554560" cy="2480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14"/>
            <p:cNvPicPr/>
            <p:nvPr/>
          </p:nvPicPr>
          <p:blipFill>
            <a:blip r:embed="rId3"/>
            <a:srcRect t="7364" r="38256"/>
            <a:stretch/>
          </p:blipFill>
          <p:spPr>
            <a:xfrm>
              <a:off x="737307" y="3172464"/>
              <a:ext cx="2474640" cy="2456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17"/>
            <p:cNvPicPr/>
            <p:nvPr/>
          </p:nvPicPr>
          <p:blipFill>
            <a:blip r:embed="rId4"/>
            <a:srcRect t="11118" r="4827" b="2071"/>
            <a:stretch/>
          </p:blipFill>
          <p:spPr>
            <a:xfrm>
              <a:off x="3333043" y="3228313"/>
              <a:ext cx="2971800" cy="2555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18"/>
            <p:cNvPicPr/>
            <p:nvPr/>
          </p:nvPicPr>
          <p:blipFill>
            <a:blip r:embed="rId5"/>
            <a:srcRect t="13622" r="6354"/>
            <a:stretch/>
          </p:blipFill>
          <p:spPr>
            <a:xfrm>
              <a:off x="3155040" y="246240"/>
              <a:ext cx="3019680" cy="2688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" name="CustomShape 1"/>
            <p:cNvSpPr/>
            <p:nvPr/>
          </p:nvSpPr>
          <p:spPr>
            <a:xfrm>
              <a:off x="582788" y="282036"/>
              <a:ext cx="34776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GB" sz="1400" b="1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rPr>
                <a:t>a</a:t>
              </a:r>
              <a:endPara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2" name="CustomShape 2"/>
            <p:cNvSpPr/>
            <p:nvPr/>
          </p:nvSpPr>
          <p:spPr>
            <a:xfrm>
              <a:off x="551812" y="3151613"/>
              <a:ext cx="30600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GB" sz="1400" b="1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rPr>
                <a:t>c</a:t>
              </a:r>
              <a:endPara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3" name="CustomShape 3"/>
            <p:cNvSpPr/>
            <p:nvPr/>
          </p:nvSpPr>
          <p:spPr>
            <a:xfrm>
              <a:off x="3005562" y="264549"/>
              <a:ext cx="20196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GB" sz="1400" b="1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Calibri"/>
                </a:rPr>
                <a:t>b</a:t>
              </a:r>
              <a:endPara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68963" y="2662299"/>
              <a:ext cx="619466" cy="21544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PC 1</a:t>
              </a:r>
              <a:endParaRPr lang="en-US" sz="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52307" y="2644122"/>
              <a:ext cx="746069" cy="21544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Distance</a:t>
              </a:r>
              <a:endParaRPr lang="en-US" sz="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45939" y="586338"/>
              <a:ext cx="323165" cy="1069345"/>
            </a:xfrm>
            <a:prstGeom prst="rect">
              <a:avLst/>
            </a:prstGeom>
            <a:solidFill>
              <a:srgbClr val="FFFFFF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en-US" sz="900" smtClean="0"/>
                <a:t>Frequency</a:t>
              </a:r>
              <a:endParaRPr lang="en-US" sz="9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31033" y="3557160"/>
              <a:ext cx="307777" cy="1069345"/>
            </a:xfrm>
            <a:prstGeom prst="rect">
              <a:avLst/>
            </a:prstGeom>
            <a:solidFill>
              <a:srgbClr val="FFFFFF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en-US" sz="800" smtClean="0"/>
                <a:t>Frequency</a:t>
              </a:r>
              <a:endParaRPr lang="en-US" sz="8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8488" y="3410078"/>
              <a:ext cx="307777" cy="1069345"/>
            </a:xfrm>
            <a:prstGeom prst="rect">
              <a:avLst/>
            </a:prstGeom>
            <a:solidFill>
              <a:srgbClr val="FFFFFF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en-US" sz="800" smtClean="0"/>
                <a:t>PC 2</a:t>
              </a:r>
              <a:endParaRPr lang="en-US" sz="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8994" y="532596"/>
              <a:ext cx="307777" cy="1069345"/>
            </a:xfrm>
            <a:prstGeom prst="rect">
              <a:avLst/>
            </a:prstGeom>
            <a:solidFill>
              <a:srgbClr val="FFFFFF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en-US" sz="800" smtClean="0"/>
                <a:t>PC 2</a:t>
              </a:r>
              <a:endParaRPr lang="en-US" sz="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58608" y="5520025"/>
              <a:ext cx="619466" cy="21544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smtClean="0"/>
                <a:t>PC 1</a:t>
              </a:r>
              <a:endParaRPr lang="en-US" sz="8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98383" y="5568149"/>
              <a:ext cx="746069" cy="21544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Distance</a:t>
              </a:r>
              <a:endParaRPr lang="en-US" sz="8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07522" y="3225412"/>
            <a:ext cx="369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CustomShape 2"/>
          <p:cNvSpPr/>
          <p:nvPr/>
        </p:nvSpPr>
        <p:spPr>
          <a:xfrm>
            <a:off x="3444527" y="3149774"/>
            <a:ext cx="30600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r="81774" b="68688"/>
          <a:stretch/>
        </p:blipFill>
        <p:spPr>
          <a:xfrm>
            <a:off x="-35257" y="2711674"/>
            <a:ext cx="1151125" cy="2801151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2" t="844" r="56356" b="96108"/>
          <a:stretch/>
        </p:blipFill>
        <p:spPr>
          <a:xfrm>
            <a:off x="2599908" y="2140703"/>
            <a:ext cx="611470" cy="25805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37680" y="6138795"/>
            <a:ext cx="5143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Population diversity within investigated </a:t>
            </a:r>
            <a:r>
              <a:rPr lang="en-US" sz="1200" b="1" dirty="0" smtClean="0"/>
              <a:t>strains.</a:t>
            </a:r>
            <a:endParaRPr lang="en-US" sz="1200" b="1" dirty="0"/>
          </a:p>
          <a:p>
            <a:r>
              <a:rPr lang="en-US" sz="1200" b="1" dirty="0" smtClean="0"/>
              <a:t>a </a:t>
            </a:r>
            <a:r>
              <a:rPr lang="en-US" sz="1200" dirty="0"/>
              <a:t>Principal component 1 (PC1) by principal component 2 (PC2) for lineage 2, The first 10 principal components account for 71.9% of the variation in lineage 2;</a:t>
            </a:r>
            <a:r>
              <a:rPr lang="en-US" sz="1200" b="1" dirty="0"/>
              <a:t> b </a:t>
            </a:r>
            <a:r>
              <a:rPr lang="en-US" sz="1200" dirty="0"/>
              <a:t>Distance plot for lineage 2 showing pairwise number of variant differences between samples; </a:t>
            </a:r>
            <a:r>
              <a:rPr lang="en-US" sz="1200" b="1" dirty="0"/>
              <a:t>c </a:t>
            </a:r>
            <a:r>
              <a:rPr lang="en-US" sz="1200" dirty="0"/>
              <a:t>Principal component 1 (PC1) by principal component 2 (PC2) for lineage 4, the first 10 principal components account for 88.9% of the variation in lineage 4. </a:t>
            </a:r>
            <a:r>
              <a:rPr lang="en-US" sz="1200" b="1" dirty="0"/>
              <a:t> d </a:t>
            </a:r>
            <a:r>
              <a:rPr lang="en-US" sz="1200" dirty="0"/>
              <a:t>Distance plot for lineage 2 showing pairwise number of variant differences between samples.</a:t>
            </a:r>
            <a:r>
              <a:rPr lang="en-US" sz="1200" b="1" dirty="0"/>
              <a:t> </a:t>
            </a: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09570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4485</TotalTime>
  <Words>120</Words>
  <Application>Microsoft Macintosh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9</cp:revision>
  <dcterms:created xsi:type="dcterms:W3CDTF">2018-01-16T10:26:17Z</dcterms:created>
  <dcterms:modified xsi:type="dcterms:W3CDTF">2018-03-06T16:30:35Z</dcterms:modified>
</cp:coreProperties>
</file>