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79"/>
  </p:normalViewPr>
  <p:slideViewPr>
    <p:cSldViewPr snapToGrid="0" snapToObjects="1" showGuides="1">
      <p:cViewPr>
        <p:scale>
          <a:sx n="141" d="100"/>
          <a:sy n="141" d="100"/>
        </p:scale>
        <p:origin x="1272" y="-453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2/27/18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2/27/18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2/27/18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2/27/18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2/27/18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2/27/18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EF798-C78A-0347-BF8A-A0A354A795C2}" type="datetimeFigureOut">
              <a:rPr lang="en-US" smtClean="0"/>
              <a:t>2/27/18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8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21563" y="536473"/>
            <a:ext cx="5708756" cy="24476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 smtClean="0"/>
              <a:t>Drug-resistance </a:t>
            </a:r>
            <a:r>
              <a:rPr lang="en-US" sz="1400" dirty="0"/>
              <a:t>phenotype frequency table by </a:t>
            </a:r>
            <a:r>
              <a:rPr lang="en-US" sz="1400" dirty="0" smtClean="0"/>
              <a:t>lineage</a:t>
            </a:r>
            <a:r>
              <a:rPr lang="en-US" sz="1400" smtClean="0"/>
              <a:t>; ‘Total’ </a:t>
            </a:r>
            <a:r>
              <a:rPr lang="en-US" sz="1400" dirty="0"/>
              <a:t>shows the number and percentage by lineage of known drug-resistance phenotypes.</a:t>
            </a:r>
          </a:p>
          <a:p>
            <a:pPr marL="0" indent="0">
              <a:buNone/>
            </a:pPr>
            <a:r>
              <a:rPr lang="en-US" sz="1400" b="1" dirty="0" smtClean="0"/>
              <a:t> </a:t>
            </a:r>
            <a:endParaRPr lang="en-US" sz="14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0075988"/>
              </p:ext>
            </p:extLst>
          </p:nvPr>
        </p:nvGraphicFramePr>
        <p:xfrm>
          <a:off x="909940" y="1358664"/>
          <a:ext cx="4932002" cy="628491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604870"/>
                <a:gridCol w="604870"/>
                <a:gridCol w="604870"/>
                <a:gridCol w="651391"/>
                <a:gridCol w="604870"/>
                <a:gridCol w="651391"/>
                <a:gridCol w="604870"/>
                <a:gridCol w="604870"/>
              </a:tblGrid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Drug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Lineage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1000" u="none" strike="noStrike">
                          <a:effectLst/>
                        </a:rPr>
                        <a:t>Suseptible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1000" u="none" strike="noStrike">
                          <a:effectLst/>
                        </a:rPr>
                        <a:t>Resistant 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1000" u="none" strike="noStrike">
                          <a:effectLst/>
                        </a:rPr>
                        <a:t>Total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MDR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328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64.3%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182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35.7%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510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72.6%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MDR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2704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90.5%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285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9.5%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2989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80.7%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XDR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328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90.1%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9.9%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364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51.9%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XDR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2704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98.8%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1.2%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2738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73.9%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XDRvMDR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182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83.5%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16.5%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218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31.1%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XDRvMDR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285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89.3%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10.7%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319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8.6%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FQ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235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75.1%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78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24.9%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313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44.6%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FQ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692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87.8%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96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12.2%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788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21.3%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AG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58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75.3%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24.7%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11.0%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AG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261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75.0%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87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25.0%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348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9.4%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RMP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364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59.2%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251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40.8%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615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87.6%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RMP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2974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86.4%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467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13.6%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3441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92.8%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INH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354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57.9%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257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42.1%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611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87.0%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INH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2770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82.5%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586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17.5%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3356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90.6%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EMB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411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77.1%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122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22.9%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533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75.9%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EMB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2361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93.5%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163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6.5%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2524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68.1%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PZA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281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86.7%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43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13.3%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324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46.2%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PZA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2019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95.6%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92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4.4%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2111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57.0%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STREP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223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57.0%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168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43.0%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391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55.7%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STREP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1499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84.7%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271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15.3%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1770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47.8%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CIP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91.7%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8.3%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3.4%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CIP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140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87.5%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12.5%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160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4.3%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MOX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93.8%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6.3%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128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18.2%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MOX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96.7%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3.3%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331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8.9%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OFL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109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61.2%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69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38.8%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178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25.4%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OFL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282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79.2%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74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20.8%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356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9.6%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KAN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178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86.0%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14.0%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207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29.5%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KAN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379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92.4%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7.6%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410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11.1%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AMK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121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79.6%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20.4%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152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21.7%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AMK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510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94.4%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5.6%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540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14.6%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CAP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218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88.6%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11.4%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246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35.0%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CAP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531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92.7%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42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7.3%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573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15.5%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ETH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130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76.0%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41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24.0%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171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24.4%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  <a:tr h="17956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ETH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240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86.6%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37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13.4%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>
                          <a:effectLst/>
                        </a:rPr>
                        <a:t>277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000" u="none" strike="noStrike" dirty="0">
                          <a:effectLst/>
                        </a:rPr>
                        <a:t>7.5%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0563" marR="10563" marT="10563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4376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402</Words>
  <Application>Microsoft Macintosh PowerPoint</Application>
  <PresentationFormat>A4 Paper (210x297 mm)</PresentationFormat>
  <Paragraphs>279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Calibri Light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Oppong, Yaa</dc:creator>
  <cp:lastModifiedBy>Oppong, Yaa</cp:lastModifiedBy>
  <cp:revision>4</cp:revision>
  <dcterms:created xsi:type="dcterms:W3CDTF">2018-02-14T14:03:39Z</dcterms:created>
  <dcterms:modified xsi:type="dcterms:W3CDTF">2018-02-27T13:43:49Z</dcterms:modified>
</cp:coreProperties>
</file>