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5" r:id="rId2"/>
    <p:sldId id="280" r:id="rId3"/>
    <p:sldId id="279" r:id="rId4"/>
    <p:sldId id="266" r:id="rId5"/>
    <p:sldId id="287" r:id="rId6"/>
    <p:sldId id="262" r:id="rId7"/>
    <p:sldId id="269" r:id="rId8"/>
    <p:sldId id="268" r:id="rId9"/>
  </p:sldIdLst>
  <p:sldSz cx="6858000" cy="9144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yu, Xinxing" initials="LX" lastIdx="1" clrIdx="0">
    <p:extLst>
      <p:ext uri="{19B8F6BF-5375-455C-9EA6-DF929625EA0E}">
        <p15:presenceInfo xmlns:p15="http://schemas.microsoft.com/office/powerpoint/2012/main" userId="Lyu, Xinxi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CC"/>
    <a:srgbClr val="FFFF00"/>
    <a:srgbClr val="FF9797"/>
    <a:srgbClr val="FFABAB"/>
    <a:srgbClr val="0000B2"/>
    <a:srgbClr val="FF3333"/>
    <a:srgbClr val="CC00CC"/>
    <a:srgbClr val="00FF00"/>
    <a:srgbClr val="00539E"/>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03" autoAdjust="0"/>
    <p:restoredTop sz="92764" autoAdjust="0"/>
  </p:normalViewPr>
  <p:slideViewPr>
    <p:cSldViewPr>
      <p:cViewPr>
        <p:scale>
          <a:sx n="150" d="100"/>
          <a:sy n="150" d="100"/>
        </p:scale>
        <p:origin x="108" y="-388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D:\PenelopeDump\BigData2\Repeats\BroadRepeatAnalysis%20(version%201).xlsb.ods"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56868072503314"/>
          <c:y val="3.5128080091133385E-2"/>
          <c:w val="0.83446347068213311"/>
          <c:h val="0.73869318662765127"/>
        </c:manualLayout>
      </c:layout>
      <c:barChart>
        <c:barDir val="col"/>
        <c:grouping val="clustered"/>
        <c:varyColors val="0"/>
        <c:ser>
          <c:idx val="0"/>
          <c:order val="0"/>
          <c:tx>
            <c:strRef>
              <c:f>'Relative binding'!$A$24</c:f>
              <c:strCache>
                <c:ptCount val="1"/>
                <c:pt idx="0">
                  <c:v>Untreated</c:v>
                </c:pt>
              </c:strCache>
            </c:strRef>
          </c:tx>
          <c:spPr>
            <a:solidFill>
              <a:srgbClr val="2E19AD"/>
            </a:solidFill>
            <a:ln>
              <a:noFill/>
            </a:ln>
            <a:effectLst/>
          </c:spPr>
          <c:invertIfNegative val="0"/>
          <c:errBars>
            <c:errBarType val="both"/>
            <c:errValType val="cust"/>
            <c:noEndCap val="0"/>
            <c:plus>
              <c:numRef>
                <c:f>'Relative binding'!$B$31:$G$31</c:f>
                <c:numCache>
                  <c:formatCode>General</c:formatCode>
                  <c:ptCount val="6"/>
                  <c:pt idx="0">
                    <c:v>3.2111941941608853E-4</c:v>
                  </c:pt>
                  <c:pt idx="1">
                    <c:v>6.3607324997956285E-3</c:v>
                  </c:pt>
                  <c:pt idx="2">
                    <c:v>1.8849565919985817E-4</c:v>
                  </c:pt>
                  <c:pt idx="3">
                    <c:v>3.0705784483941595E-3</c:v>
                  </c:pt>
                  <c:pt idx="4">
                    <c:v>1.9367964982719352E-3</c:v>
                  </c:pt>
                  <c:pt idx="5">
                    <c:v>1.5203972511217689E-3</c:v>
                  </c:pt>
                </c:numCache>
              </c:numRef>
            </c:plus>
            <c:minus>
              <c:numRef>
                <c:f>'Relative binding'!$B$31:$G$31</c:f>
                <c:numCache>
                  <c:formatCode>General</c:formatCode>
                  <c:ptCount val="6"/>
                  <c:pt idx="0">
                    <c:v>3.2111941941608853E-4</c:v>
                  </c:pt>
                  <c:pt idx="1">
                    <c:v>6.3607324997956285E-3</c:v>
                  </c:pt>
                  <c:pt idx="2">
                    <c:v>1.8849565919985817E-4</c:v>
                  </c:pt>
                  <c:pt idx="3">
                    <c:v>3.0705784483941595E-3</c:v>
                  </c:pt>
                  <c:pt idx="4">
                    <c:v>1.9367964982719352E-3</c:v>
                  </c:pt>
                  <c:pt idx="5">
                    <c:v>1.5203972511217689E-3</c:v>
                  </c:pt>
                </c:numCache>
              </c:numRef>
            </c:minus>
            <c:spPr>
              <a:noFill/>
              <a:ln w="9525" cap="flat" cmpd="sng" algn="ctr">
                <a:solidFill>
                  <a:schemeClr val="tx1">
                    <a:lumMod val="65000"/>
                    <a:lumOff val="35000"/>
                  </a:schemeClr>
                </a:solidFill>
                <a:round/>
              </a:ln>
              <a:effectLst/>
            </c:spPr>
          </c:errBars>
          <c:cat>
            <c:strRef>
              <c:f>'Relative binding'!$B$23:$G$23</c:f>
              <c:strCache>
                <c:ptCount val="6"/>
                <c:pt idx="0">
                  <c:v>Low Complexity</c:v>
                </c:pt>
                <c:pt idx="1">
                  <c:v>LINE</c:v>
                </c:pt>
                <c:pt idx="2">
                  <c:v>DNA</c:v>
                </c:pt>
                <c:pt idx="3">
                  <c:v>LTR</c:v>
                </c:pt>
                <c:pt idx="4">
                  <c:v>Simple Repeat</c:v>
                </c:pt>
                <c:pt idx="5">
                  <c:v>SINE</c:v>
                </c:pt>
              </c:strCache>
            </c:strRef>
          </c:cat>
          <c:val>
            <c:numRef>
              <c:f>'Relative binding'!$B$24:$G$24</c:f>
              <c:numCache>
                <c:formatCode>General</c:formatCode>
                <c:ptCount val="6"/>
                <c:pt idx="0">
                  <c:v>2.4085972452561805E-2</c:v>
                </c:pt>
                <c:pt idx="1">
                  <c:v>0.38576452653773602</c:v>
                </c:pt>
                <c:pt idx="2">
                  <c:v>0.12714284212574145</c:v>
                </c:pt>
                <c:pt idx="3">
                  <c:v>0.21820503748529224</c:v>
                </c:pt>
                <c:pt idx="4">
                  <c:v>0.11388176210177411</c:v>
                </c:pt>
                <c:pt idx="5">
                  <c:v>0.45397261921750443</c:v>
                </c:pt>
              </c:numCache>
            </c:numRef>
          </c:val>
          <c:extLst>
            <c:ext xmlns:c16="http://schemas.microsoft.com/office/drawing/2014/chart" uri="{C3380CC4-5D6E-409C-BE32-E72D297353CC}">
              <c16:uniqueId val="{00000000-261E-4039-80AE-B1225F3C52C7}"/>
            </c:ext>
          </c:extLst>
        </c:ser>
        <c:ser>
          <c:idx val="1"/>
          <c:order val="1"/>
          <c:tx>
            <c:strRef>
              <c:f>'Relative binding'!$A$25</c:f>
              <c:strCache>
                <c:ptCount val="1"/>
                <c:pt idx="0">
                  <c:v>APH</c:v>
                </c:pt>
              </c:strCache>
            </c:strRef>
          </c:tx>
          <c:spPr>
            <a:solidFill>
              <a:srgbClr val="C00000"/>
            </a:solidFill>
            <a:ln>
              <a:noFill/>
            </a:ln>
            <a:effectLst/>
          </c:spPr>
          <c:invertIfNegative val="0"/>
          <c:errBars>
            <c:errBarType val="both"/>
            <c:errValType val="cust"/>
            <c:noEndCap val="0"/>
            <c:plus>
              <c:numRef>
                <c:f>'Relative binding'!$B$32:$G$32</c:f>
                <c:numCache>
                  <c:formatCode>General</c:formatCode>
                  <c:ptCount val="6"/>
                  <c:pt idx="0">
                    <c:v>8.7339431842061051E-4</c:v>
                  </c:pt>
                  <c:pt idx="1">
                    <c:v>3.0427358204281885E-3</c:v>
                  </c:pt>
                  <c:pt idx="2">
                    <c:v>4.7121768403411007E-3</c:v>
                  </c:pt>
                  <c:pt idx="3">
                    <c:v>5.4826863784525051E-3</c:v>
                  </c:pt>
                  <c:pt idx="4">
                    <c:v>6.8015037742789122E-3</c:v>
                  </c:pt>
                  <c:pt idx="5">
                    <c:v>1.561447600162319E-2</c:v>
                  </c:pt>
                </c:numCache>
              </c:numRef>
            </c:plus>
            <c:minus>
              <c:numRef>
                <c:f>'Relative binding'!$B$32:$G$32</c:f>
                <c:numCache>
                  <c:formatCode>General</c:formatCode>
                  <c:ptCount val="6"/>
                  <c:pt idx="0">
                    <c:v>8.7339431842061051E-4</c:v>
                  </c:pt>
                  <c:pt idx="1">
                    <c:v>3.0427358204281885E-3</c:v>
                  </c:pt>
                  <c:pt idx="2">
                    <c:v>4.7121768403411007E-3</c:v>
                  </c:pt>
                  <c:pt idx="3">
                    <c:v>5.4826863784525051E-3</c:v>
                  </c:pt>
                  <c:pt idx="4">
                    <c:v>6.8015037742789122E-3</c:v>
                  </c:pt>
                  <c:pt idx="5">
                    <c:v>1.561447600162319E-2</c:v>
                  </c:pt>
                </c:numCache>
              </c:numRef>
            </c:minus>
            <c:spPr>
              <a:noFill/>
              <a:ln w="9525" cap="flat" cmpd="sng" algn="ctr">
                <a:solidFill>
                  <a:schemeClr val="tx1">
                    <a:lumMod val="65000"/>
                    <a:lumOff val="35000"/>
                  </a:schemeClr>
                </a:solidFill>
                <a:round/>
              </a:ln>
              <a:effectLst/>
            </c:spPr>
          </c:errBars>
          <c:cat>
            <c:strRef>
              <c:f>'Relative binding'!$B$23:$G$23</c:f>
              <c:strCache>
                <c:ptCount val="6"/>
                <c:pt idx="0">
                  <c:v>Low Complexity</c:v>
                </c:pt>
                <c:pt idx="1">
                  <c:v>LINE</c:v>
                </c:pt>
                <c:pt idx="2">
                  <c:v>DNA</c:v>
                </c:pt>
                <c:pt idx="3">
                  <c:v>LTR</c:v>
                </c:pt>
                <c:pt idx="4">
                  <c:v>Simple Repeat</c:v>
                </c:pt>
                <c:pt idx="5">
                  <c:v>SINE</c:v>
                </c:pt>
              </c:strCache>
            </c:strRef>
          </c:cat>
          <c:val>
            <c:numRef>
              <c:f>'Relative binding'!$B$25:$G$25</c:f>
              <c:numCache>
                <c:formatCode>General</c:formatCode>
                <c:ptCount val="6"/>
                <c:pt idx="0">
                  <c:v>1.8866424686104277E-2</c:v>
                </c:pt>
                <c:pt idx="1">
                  <c:v>0.3419233275279881</c:v>
                </c:pt>
                <c:pt idx="2">
                  <c:v>0.1314090094195266</c:v>
                </c:pt>
                <c:pt idx="3">
                  <c:v>0.20916663488851581</c:v>
                </c:pt>
                <c:pt idx="4">
                  <c:v>0.10558537405377538</c:v>
                </c:pt>
                <c:pt idx="5">
                  <c:v>0.47703258282190625</c:v>
                </c:pt>
              </c:numCache>
            </c:numRef>
          </c:val>
          <c:extLst>
            <c:ext xmlns:c16="http://schemas.microsoft.com/office/drawing/2014/chart" uri="{C3380CC4-5D6E-409C-BE32-E72D297353CC}">
              <c16:uniqueId val="{00000001-261E-4039-80AE-B1225F3C52C7}"/>
            </c:ext>
          </c:extLst>
        </c:ser>
        <c:ser>
          <c:idx val="2"/>
          <c:order val="2"/>
          <c:tx>
            <c:strRef>
              <c:f>'Relative binding'!$A$26</c:f>
              <c:strCache>
                <c:ptCount val="1"/>
                <c:pt idx="0">
                  <c:v>HU</c:v>
                </c:pt>
              </c:strCache>
            </c:strRef>
          </c:tx>
          <c:spPr>
            <a:solidFill>
              <a:schemeClr val="accent4"/>
            </a:solidFill>
            <a:ln>
              <a:noFill/>
            </a:ln>
            <a:effectLst/>
          </c:spPr>
          <c:invertIfNegative val="0"/>
          <c:errBars>
            <c:errBarType val="both"/>
            <c:errValType val="cust"/>
            <c:noEndCap val="0"/>
            <c:plus>
              <c:numRef>
                <c:f>'Relative binding'!$B$33:$G$33</c:f>
                <c:numCache>
                  <c:formatCode>General</c:formatCode>
                  <c:ptCount val="6"/>
                  <c:pt idx="0">
                    <c:v>1.244329158344111E-3</c:v>
                  </c:pt>
                  <c:pt idx="1">
                    <c:v>6.1984585071787335E-3</c:v>
                  </c:pt>
                  <c:pt idx="2">
                    <c:v>4.23634235649821E-3</c:v>
                  </c:pt>
                  <c:pt idx="3">
                    <c:v>1.5378411255523581E-3</c:v>
                  </c:pt>
                  <c:pt idx="4">
                    <c:v>2.7866567039542683E-3</c:v>
                  </c:pt>
                  <c:pt idx="5">
                    <c:v>2.1418142544700758E-3</c:v>
                  </c:pt>
                </c:numCache>
              </c:numRef>
            </c:plus>
            <c:minus>
              <c:numRef>
                <c:f>'Relative binding'!$B$33:$G$33</c:f>
                <c:numCache>
                  <c:formatCode>General</c:formatCode>
                  <c:ptCount val="6"/>
                  <c:pt idx="0">
                    <c:v>1.244329158344111E-3</c:v>
                  </c:pt>
                  <c:pt idx="1">
                    <c:v>6.1984585071787335E-3</c:v>
                  </c:pt>
                  <c:pt idx="2">
                    <c:v>4.23634235649821E-3</c:v>
                  </c:pt>
                  <c:pt idx="3">
                    <c:v>1.5378411255523581E-3</c:v>
                  </c:pt>
                  <c:pt idx="4">
                    <c:v>2.7866567039542683E-3</c:v>
                  </c:pt>
                  <c:pt idx="5">
                    <c:v>2.1418142544700758E-3</c:v>
                  </c:pt>
                </c:numCache>
              </c:numRef>
            </c:minus>
            <c:spPr>
              <a:noFill/>
              <a:ln w="9525" cap="flat" cmpd="sng" algn="ctr">
                <a:solidFill>
                  <a:schemeClr val="tx1">
                    <a:lumMod val="65000"/>
                    <a:lumOff val="35000"/>
                  </a:schemeClr>
                </a:solidFill>
                <a:round/>
              </a:ln>
              <a:effectLst/>
            </c:spPr>
          </c:errBars>
          <c:cat>
            <c:strRef>
              <c:f>'Relative binding'!$B$23:$G$23</c:f>
              <c:strCache>
                <c:ptCount val="6"/>
                <c:pt idx="0">
                  <c:v>Low Complexity</c:v>
                </c:pt>
                <c:pt idx="1">
                  <c:v>LINE</c:v>
                </c:pt>
                <c:pt idx="2">
                  <c:v>DNA</c:v>
                </c:pt>
                <c:pt idx="3">
                  <c:v>LTR</c:v>
                </c:pt>
                <c:pt idx="4">
                  <c:v>Simple Repeat</c:v>
                </c:pt>
                <c:pt idx="5">
                  <c:v>SINE</c:v>
                </c:pt>
              </c:strCache>
            </c:strRef>
          </c:cat>
          <c:val>
            <c:numRef>
              <c:f>'Relative binding'!$B$26:$G$26</c:f>
              <c:numCache>
                <c:formatCode>General</c:formatCode>
                <c:ptCount val="6"/>
                <c:pt idx="0">
                  <c:v>3.0025214306321303E-2</c:v>
                </c:pt>
                <c:pt idx="1">
                  <c:v>0.4515876578155229</c:v>
                </c:pt>
                <c:pt idx="2">
                  <c:v>0.18338091843149429</c:v>
                </c:pt>
                <c:pt idx="3">
                  <c:v>0.21422200878063902</c:v>
                </c:pt>
                <c:pt idx="4">
                  <c:v>0.16606887800523895</c:v>
                </c:pt>
                <c:pt idx="5">
                  <c:v>0.66077250719643676</c:v>
                </c:pt>
              </c:numCache>
            </c:numRef>
          </c:val>
          <c:extLst>
            <c:ext xmlns:c16="http://schemas.microsoft.com/office/drawing/2014/chart" uri="{C3380CC4-5D6E-409C-BE32-E72D297353CC}">
              <c16:uniqueId val="{00000002-261E-4039-80AE-B1225F3C52C7}"/>
            </c:ext>
          </c:extLst>
        </c:ser>
        <c:ser>
          <c:idx val="3"/>
          <c:order val="3"/>
          <c:tx>
            <c:strRef>
              <c:f>'Relative binding'!$A$27</c:f>
              <c:strCache>
                <c:ptCount val="1"/>
                <c:pt idx="0">
                  <c:v>MMS</c:v>
                </c:pt>
              </c:strCache>
            </c:strRef>
          </c:tx>
          <c:spPr>
            <a:solidFill>
              <a:srgbClr val="00B050"/>
            </a:solidFill>
            <a:ln>
              <a:noFill/>
            </a:ln>
            <a:effectLst/>
          </c:spPr>
          <c:invertIfNegative val="0"/>
          <c:errBars>
            <c:errBarType val="both"/>
            <c:errValType val="cust"/>
            <c:noEndCap val="0"/>
            <c:plus>
              <c:numRef>
                <c:f>'Relative binding'!$B$34:$G$34</c:f>
                <c:numCache>
                  <c:formatCode>General</c:formatCode>
                  <c:ptCount val="6"/>
                  <c:pt idx="0">
                    <c:v>1.288028305152563E-3</c:v>
                  </c:pt>
                  <c:pt idx="1">
                    <c:v>1.7695497071028132E-2</c:v>
                  </c:pt>
                  <c:pt idx="2">
                    <c:v>2.7255398254755198E-4</c:v>
                  </c:pt>
                  <c:pt idx="3">
                    <c:v>4.3943944168955695E-3</c:v>
                  </c:pt>
                  <c:pt idx="4">
                    <c:v>3.5210977387947553E-3</c:v>
                  </c:pt>
                  <c:pt idx="5">
                    <c:v>3.4915008114803081E-3</c:v>
                  </c:pt>
                </c:numCache>
              </c:numRef>
            </c:plus>
            <c:minus>
              <c:numRef>
                <c:f>'Relative binding'!$B$34:$G$34</c:f>
                <c:numCache>
                  <c:formatCode>General</c:formatCode>
                  <c:ptCount val="6"/>
                  <c:pt idx="0">
                    <c:v>1.288028305152563E-3</c:v>
                  </c:pt>
                  <c:pt idx="1">
                    <c:v>1.7695497071028132E-2</c:v>
                  </c:pt>
                  <c:pt idx="2">
                    <c:v>2.7255398254755198E-4</c:v>
                  </c:pt>
                  <c:pt idx="3">
                    <c:v>4.3943944168955695E-3</c:v>
                  </c:pt>
                  <c:pt idx="4">
                    <c:v>3.5210977387947553E-3</c:v>
                  </c:pt>
                  <c:pt idx="5">
                    <c:v>3.4915008114803081E-3</c:v>
                  </c:pt>
                </c:numCache>
              </c:numRef>
            </c:minus>
            <c:spPr>
              <a:noFill/>
              <a:ln w="9525" cap="flat" cmpd="sng" algn="ctr">
                <a:solidFill>
                  <a:schemeClr val="tx1">
                    <a:lumMod val="65000"/>
                    <a:lumOff val="35000"/>
                  </a:schemeClr>
                </a:solidFill>
                <a:round/>
              </a:ln>
              <a:effectLst/>
            </c:spPr>
          </c:errBars>
          <c:cat>
            <c:strRef>
              <c:f>'Relative binding'!$B$23:$G$23</c:f>
              <c:strCache>
                <c:ptCount val="6"/>
                <c:pt idx="0">
                  <c:v>Low Complexity</c:v>
                </c:pt>
                <c:pt idx="1">
                  <c:v>LINE</c:v>
                </c:pt>
                <c:pt idx="2">
                  <c:v>DNA</c:v>
                </c:pt>
                <c:pt idx="3">
                  <c:v>LTR</c:v>
                </c:pt>
                <c:pt idx="4">
                  <c:v>Simple Repeat</c:v>
                </c:pt>
                <c:pt idx="5">
                  <c:v>SINE</c:v>
                </c:pt>
              </c:strCache>
            </c:strRef>
          </c:cat>
          <c:val>
            <c:numRef>
              <c:f>'Relative binding'!$B$27:$G$27</c:f>
              <c:numCache>
                <c:formatCode>General</c:formatCode>
                <c:ptCount val="6"/>
                <c:pt idx="0">
                  <c:v>1.6923260787143395E-2</c:v>
                </c:pt>
                <c:pt idx="1">
                  <c:v>0.3488186142943418</c:v>
                </c:pt>
                <c:pt idx="2">
                  <c:v>0.12489116572930575</c:v>
                </c:pt>
                <c:pt idx="3">
                  <c:v>0.17258661409652945</c:v>
                </c:pt>
                <c:pt idx="4">
                  <c:v>8.6772571216201438E-2</c:v>
                </c:pt>
                <c:pt idx="5">
                  <c:v>0.43129110788417185</c:v>
                </c:pt>
              </c:numCache>
            </c:numRef>
          </c:val>
          <c:extLst>
            <c:ext xmlns:c16="http://schemas.microsoft.com/office/drawing/2014/chart" uri="{C3380CC4-5D6E-409C-BE32-E72D297353CC}">
              <c16:uniqueId val="{00000003-261E-4039-80AE-B1225F3C52C7}"/>
            </c:ext>
          </c:extLst>
        </c:ser>
        <c:dLbls>
          <c:showLegendKey val="0"/>
          <c:showVal val="0"/>
          <c:showCatName val="0"/>
          <c:showSerName val="0"/>
          <c:showPercent val="0"/>
          <c:showBubbleSize val="0"/>
        </c:dLbls>
        <c:gapWidth val="206"/>
        <c:overlap val="-3"/>
        <c:axId val="305853128"/>
        <c:axId val="305856736"/>
      </c:barChart>
      <c:catAx>
        <c:axId val="305853128"/>
        <c:scaling>
          <c:orientation val="minMax"/>
        </c:scaling>
        <c:delete val="0"/>
        <c:axPos val="b"/>
        <c:numFmt formatCode="General" sourceLinked="1"/>
        <c:majorTickMark val="out"/>
        <c:minorTickMark val="none"/>
        <c:tickLblPos val="nextTo"/>
        <c:spPr>
          <a:noFill/>
          <a:ln w="9525" cap="flat" cmpd="sng" algn="ctr">
            <a:solidFill>
              <a:schemeClr val="bg2">
                <a:lumMod val="50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05856736"/>
        <c:crosses val="autoZero"/>
        <c:auto val="1"/>
        <c:lblAlgn val="ctr"/>
        <c:lblOffset val="100"/>
        <c:noMultiLvlLbl val="0"/>
      </c:catAx>
      <c:valAx>
        <c:axId val="305856736"/>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Relative Repeat Binding</a:t>
                </a:r>
              </a:p>
            </c:rich>
          </c:tx>
          <c:layout>
            <c:manualLayout>
              <c:xMode val="edge"/>
              <c:yMode val="edge"/>
              <c:x val="5.9240237898107182E-3"/>
              <c:y val="0.20830774220559567"/>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bg2">
                <a:lumMod val="50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05853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58EC51B5-7BCB-4065-90B6-F08AEBDE56B6}" type="datetimeFigureOut">
              <a:rPr lang="en-US" smtClean="0"/>
              <a:pPr/>
              <a:t>6/18/2019</a:t>
            </a:fld>
            <a:endParaRPr lang="en-US"/>
          </a:p>
        </p:txBody>
      </p:sp>
      <p:sp>
        <p:nvSpPr>
          <p:cNvPr id="4" name="Slide Image Placeholder 3"/>
          <p:cNvSpPr>
            <a:spLocks noGrp="1" noRot="1" noChangeAspect="1"/>
          </p:cNvSpPr>
          <p:nvPr>
            <p:ph type="sldImg" idx="2"/>
          </p:nvPr>
        </p:nvSpPr>
        <p:spPr>
          <a:xfrm>
            <a:off x="2328863" y="1162050"/>
            <a:ext cx="23526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36E7AE9C-4EFF-43BE-8C22-46EEFF8F3E9B}" type="slidenum">
              <a:rPr lang="en-US" smtClean="0"/>
              <a:pPr/>
              <a:t>‹#›</a:t>
            </a:fld>
            <a:endParaRPr lang="en-US"/>
          </a:p>
        </p:txBody>
      </p:sp>
    </p:spTree>
    <p:extLst>
      <p:ext uri="{BB962C8B-B14F-4D97-AF65-F5344CB8AC3E}">
        <p14:creationId xmlns:p14="http://schemas.microsoft.com/office/powerpoint/2010/main" val="247431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E7AE9C-4EFF-43BE-8C22-46EEFF8F3E9B}" type="slidenum">
              <a:rPr lang="en-US" smtClean="0"/>
              <a:pPr/>
              <a:t>1</a:t>
            </a:fld>
            <a:endParaRPr lang="en-US"/>
          </a:p>
        </p:txBody>
      </p:sp>
    </p:spTree>
    <p:extLst>
      <p:ext uri="{BB962C8B-B14F-4D97-AF65-F5344CB8AC3E}">
        <p14:creationId xmlns:p14="http://schemas.microsoft.com/office/powerpoint/2010/main" val="296702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E7AE9C-4EFF-43BE-8C22-46EEFF8F3E9B}" type="slidenum">
              <a:rPr lang="en-US" smtClean="0"/>
              <a:pPr/>
              <a:t>2</a:t>
            </a:fld>
            <a:endParaRPr lang="en-US"/>
          </a:p>
        </p:txBody>
      </p:sp>
    </p:spTree>
    <p:extLst>
      <p:ext uri="{BB962C8B-B14F-4D97-AF65-F5344CB8AC3E}">
        <p14:creationId xmlns:p14="http://schemas.microsoft.com/office/powerpoint/2010/main" val="3813564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E7AE9C-4EFF-43BE-8C22-46EEFF8F3E9B}" type="slidenum">
              <a:rPr lang="en-US" smtClean="0"/>
              <a:pPr/>
              <a:t>3</a:t>
            </a:fld>
            <a:endParaRPr lang="en-US"/>
          </a:p>
        </p:txBody>
      </p:sp>
    </p:spTree>
    <p:extLst>
      <p:ext uri="{BB962C8B-B14F-4D97-AF65-F5344CB8AC3E}">
        <p14:creationId xmlns:p14="http://schemas.microsoft.com/office/powerpoint/2010/main" val="363110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E7AE9C-4EFF-43BE-8C22-46EEFF8F3E9B}" type="slidenum">
              <a:rPr lang="en-US" smtClean="0"/>
              <a:pPr/>
              <a:t>4</a:t>
            </a:fld>
            <a:endParaRPr lang="en-US"/>
          </a:p>
        </p:txBody>
      </p:sp>
    </p:spTree>
    <p:extLst>
      <p:ext uri="{BB962C8B-B14F-4D97-AF65-F5344CB8AC3E}">
        <p14:creationId xmlns:p14="http://schemas.microsoft.com/office/powerpoint/2010/main" val="2097720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E7AE9C-4EFF-43BE-8C22-46EEFF8F3E9B}" type="slidenum">
              <a:rPr lang="en-US" smtClean="0"/>
              <a:pPr/>
              <a:t>5</a:t>
            </a:fld>
            <a:endParaRPr lang="en-US"/>
          </a:p>
        </p:txBody>
      </p:sp>
    </p:spTree>
    <p:extLst>
      <p:ext uri="{BB962C8B-B14F-4D97-AF65-F5344CB8AC3E}">
        <p14:creationId xmlns:p14="http://schemas.microsoft.com/office/powerpoint/2010/main" val="3786408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E4E0BD-70D2-4647-89AE-E435252B823F}"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407D90-3BED-4A5F-BAD2-28F75E04FA5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E4E0BD-70D2-4647-89AE-E435252B823F}"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407D90-3BED-4A5F-BAD2-28F75E04FA5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E4E0BD-70D2-4647-89AE-E435252B823F}"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407D90-3BED-4A5F-BAD2-28F75E04FA5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E4E0BD-70D2-4647-89AE-E435252B823F}"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407D90-3BED-4A5F-BAD2-28F75E04FA5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E4E0BD-70D2-4647-89AE-E435252B823F}" type="datetimeFigureOut">
              <a:rPr lang="en-US" smtClean="0"/>
              <a:pPr/>
              <a:t>6/18/2019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407D90-3BED-4A5F-BAD2-28F75E04FA5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E4E0BD-70D2-4647-89AE-E435252B823F}" type="datetimeFigureOut">
              <a:rPr lang="en-US" smtClean="0"/>
              <a:pPr/>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407D90-3BED-4A5F-BAD2-28F75E04FA5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E4E0BD-70D2-4647-89AE-E435252B823F}" type="datetimeFigureOut">
              <a:rPr lang="en-US" smtClean="0"/>
              <a:pPr/>
              <a:t>6/18/2019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407D90-3BED-4A5F-BAD2-28F75E04FA5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E4E0BD-70D2-4647-89AE-E435252B823F}" type="datetimeFigureOut">
              <a:rPr lang="en-US" smtClean="0"/>
              <a:pPr/>
              <a:t>6/18/2019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407D90-3BED-4A5F-BAD2-28F75E04FA5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E4E0BD-70D2-4647-89AE-E435252B823F}" type="datetimeFigureOut">
              <a:rPr lang="en-US" smtClean="0"/>
              <a:pPr/>
              <a:t>6/18/2019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407D90-3BED-4A5F-BAD2-28F75E04FA5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E4E0BD-70D2-4647-89AE-E435252B823F}" type="datetimeFigureOut">
              <a:rPr lang="en-US" smtClean="0"/>
              <a:pPr/>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407D90-3BED-4A5F-BAD2-28F75E04FA5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E4E0BD-70D2-4647-89AE-E435252B823F}" type="datetimeFigureOut">
              <a:rPr lang="en-US" smtClean="0"/>
              <a:pPr/>
              <a:t>6/18/2019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407D90-3BED-4A5F-BAD2-28F75E04FA5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29E4E0BD-70D2-4647-89AE-E435252B823F}" type="datetimeFigureOut">
              <a:rPr lang="en-US" smtClean="0"/>
              <a:pPr/>
              <a:t>6/18/2019</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0407D90-3BED-4A5F-BAD2-28F75E04FA5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G"/><Relationship Id="rId18" Type="http://schemas.openxmlformats.org/officeDocument/2006/relationships/image" Target="../media/image28.png"/><Relationship Id="rId26" Type="http://schemas.openxmlformats.org/officeDocument/2006/relationships/image" Target="../media/image36.png"/><Relationship Id="rId3" Type="http://schemas.openxmlformats.org/officeDocument/2006/relationships/image" Target="../media/image13.JPG"/><Relationship Id="rId21" Type="http://schemas.openxmlformats.org/officeDocument/2006/relationships/image" Target="../media/image31.png"/><Relationship Id="rId7" Type="http://schemas.openxmlformats.org/officeDocument/2006/relationships/image" Target="../media/image17.jpeg"/><Relationship Id="rId12" Type="http://schemas.openxmlformats.org/officeDocument/2006/relationships/image" Target="../media/image22.JPG"/><Relationship Id="rId17" Type="http://schemas.openxmlformats.org/officeDocument/2006/relationships/image" Target="../media/image27.png"/><Relationship Id="rId25" Type="http://schemas.openxmlformats.org/officeDocument/2006/relationships/image" Target="../media/image35.png"/><Relationship Id="rId2" Type="http://schemas.openxmlformats.org/officeDocument/2006/relationships/notesSlide" Target="../notesSlides/notesSlide4.xml"/><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1.JPG"/><Relationship Id="rId24" Type="http://schemas.openxmlformats.org/officeDocument/2006/relationships/image" Target="../media/image34.png"/><Relationship Id="rId5" Type="http://schemas.openxmlformats.org/officeDocument/2006/relationships/image" Target="../media/image15.JPG"/><Relationship Id="rId15" Type="http://schemas.openxmlformats.org/officeDocument/2006/relationships/image" Target="../media/image25.JPG"/><Relationship Id="rId23" Type="http://schemas.openxmlformats.org/officeDocument/2006/relationships/image" Target="../media/image33.png"/><Relationship Id="rId28" Type="http://schemas.openxmlformats.org/officeDocument/2006/relationships/image" Target="../media/image38.png"/><Relationship Id="rId10" Type="http://schemas.openxmlformats.org/officeDocument/2006/relationships/image" Target="../media/image20.JPG"/><Relationship Id="rId19" Type="http://schemas.openxmlformats.org/officeDocument/2006/relationships/image" Target="../media/image29.png"/><Relationship Id="rId4" Type="http://schemas.openxmlformats.org/officeDocument/2006/relationships/image" Target="../media/image14.jpeg"/><Relationship Id="rId9" Type="http://schemas.openxmlformats.org/officeDocument/2006/relationships/image" Target="../media/image19.JPG"/><Relationship Id="rId14" Type="http://schemas.openxmlformats.org/officeDocument/2006/relationships/image" Target="../media/image24.JPG"/><Relationship Id="rId22" Type="http://schemas.openxmlformats.org/officeDocument/2006/relationships/image" Target="../media/image32.png"/><Relationship Id="rId27"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0294F5-6F68-4CD9-9279-D9A1CE0877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0721" y="2667000"/>
            <a:ext cx="963619" cy="1804987"/>
          </a:xfrm>
          <a:prstGeom prst="rect">
            <a:avLst/>
          </a:prstGeom>
          <a:ln>
            <a:solidFill>
              <a:schemeClr val="bg1">
                <a:lumMod val="75000"/>
              </a:schemeClr>
            </a:solidFill>
          </a:ln>
        </p:spPr>
      </p:pic>
      <p:pic>
        <p:nvPicPr>
          <p:cNvPr id="5" name="Picture 4">
            <a:extLst>
              <a:ext uri="{FF2B5EF4-FFF2-40B4-BE49-F238E27FC236}">
                <a16:creationId xmlns:a16="http://schemas.microsoft.com/office/drawing/2014/main" id="{211607FE-BBF1-49B3-9E18-66A63AAC1102}"/>
              </a:ext>
            </a:extLst>
          </p:cNvPr>
          <p:cNvPicPr preferRelativeResize="0">
            <a:picLocks/>
          </p:cNvPicPr>
          <p:nvPr/>
        </p:nvPicPr>
        <p:blipFill>
          <a:blip r:embed="rId4">
            <a:extLst>
              <a:ext uri="{28A0092B-C50C-407E-A947-70E740481C1C}">
                <a14:useLocalDpi xmlns:a14="http://schemas.microsoft.com/office/drawing/2010/main" val="0"/>
              </a:ext>
            </a:extLst>
          </a:blip>
          <a:stretch>
            <a:fillRect/>
          </a:stretch>
        </p:blipFill>
        <p:spPr>
          <a:xfrm>
            <a:off x="3569012" y="2657458"/>
            <a:ext cx="960120" cy="1804987"/>
          </a:xfrm>
          <a:prstGeom prst="rect">
            <a:avLst/>
          </a:prstGeom>
          <a:ln>
            <a:solidFill>
              <a:schemeClr val="bg1">
                <a:lumMod val="75000"/>
              </a:schemeClr>
            </a:solidFill>
          </a:ln>
        </p:spPr>
      </p:pic>
      <p:pic>
        <p:nvPicPr>
          <p:cNvPr id="6" name="Picture 5">
            <a:extLst>
              <a:ext uri="{FF2B5EF4-FFF2-40B4-BE49-F238E27FC236}">
                <a16:creationId xmlns:a16="http://schemas.microsoft.com/office/drawing/2014/main" id="{43011392-D2EE-4412-8643-3044333952AA}"/>
              </a:ext>
            </a:extLst>
          </p:cNvPr>
          <p:cNvPicPr>
            <a:picLocks noChangeAspect="1"/>
          </p:cNvPicPr>
          <p:nvPr/>
        </p:nvPicPr>
        <p:blipFill rotWithShape="1">
          <a:blip r:embed="rId5"/>
          <a:srcRect t="32351" r="7831" b="19319"/>
          <a:stretch/>
        </p:blipFill>
        <p:spPr>
          <a:xfrm>
            <a:off x="2421101" y="4724400"/>
            <a:ext cx="943021" cy="275995"/>
          </a:xfrm>
          <a:prstGeom prst="rect">
            <a:avLst/>
          </a:prstGeom>
        </p:spPr>
      </p:pic>
      <p:sp>
        <p:nvSpPr>
          <p:cNvPr id="7" name="TextBox 6">
            <a:extLst>
              <a:ext uri="{FF2B5EF4-FFF2-40B4-BE49-F238E27FC236}">
                <a16:creationId xmlns:a16="http://schemas.microsoft.com/office/drawing/2014/main" id="{06336762-BDD0-47AF-B5FE-79070CCA17F0}"/>
              </a:ext>
            </a:extLst>
          </p:cNvPr>
          <p:cNvSpPr txBox="1"/>
          <p:nvPr/>
        </p:nvSpPr>
        <p:spPr>
          <a:xfrm rot="18498288">
            <a:off x="3516383" y="2200195"/>
            <a:ext cx="848670"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Untreated</a:t>
            </a:r>
          </a:p>
        </p:txBody>
      </p:sp>
      <p:sp>
        <p:nvSpPr>
          <p:cNvPr id="8" name="TextBox 7">
            <a:extLst>
              <a:ext uri="{FF2B5EF4-FFF2-40B4-BE49-F238E27FC236}">
                <a16:creationId xmlns:a16="http://schemas.microsoft.com/office/drawing/2014/main" id="{5AAB8ED4-3937-4068-944E-C0F9BF21620D}"/>
              </a:ext>
            </a:extLst>
          </p:cNvPr>
          <p:cNvSpPr txBox="1"/>
          <p:nvPr/>
        </p:nvSpPr>
        <p:spPr>
          <a:xfrm rot="18498288">
            <a:off x="3990803" y="2200195"/>
            <a:ext cx="848670"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2 </a:t>
            </a:r>
            <a:r>
              <a:rPr lang="en-US" sz="800" dirty="0" err="1">
                <a:latin typeface="Arial" panose="020B0604020202020204" pitchFamily="34" charset="0"/>
                <a:cs typeface="Arial" panose="020B0604020202020204" pitchFamily="34" charset="0"/>
              </a:rPr>
              <a:t>mM</a:t>
            </a:r>
            <a:r>
              <a:rPr lang="en-US" sz="800" dirty="0">
                <a:latin typeface="Arial" panose="020B0604020202020204" pitchFamily="34" charset="0"/>
                <a:cs typeface="Arial" panose="020B0604020202020204" pitchFamily="34" charset="0"/>
              </a:rPr>
              <a:t> HU</a:t>
            </a:r>
          </a:p>
        </p:txBody>
      </p:sp>
      <p:sp>
        <p:nvSpPr>
          <p:cNvPr id="9" name="TextBox 8">
            <a:extLst>
              <a:ext uri="{FF2B5EF4-FFF2-40B4-BE49-F238E27FC236}">
                <a16:creationId xmlns:a16="http://schemas.microsoft.com/office/drawing/2014/main" id="{9D90FF5E-EF07-4723-96DA-4916BCC5DB44}"/>
              </a:ext>
            </a:extLst>
          </p:cNvPr>
          <p:cNvSpPr txBox="1"/>
          <p:nvPr/>
        </p:nvSpPr>
        <p:spPr>
          <a:xfrm rot="18498288">
            <a:off x="2348092" y="2200195"/>
            <a:ext cx="848670"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Untreated</a:t>
            </a:r>
          </a:p>
        </p:txBody>
      </p:sp>
      <p:sp>
        <p:nvSpPr>
          <p:cNvPr id="10" name="TextBox 9">
            <a:extLst>
              <a:ext uri="{FF2B5EF4-FFF2-40B4-BE49-F238E27FC236}">
                <a16:creationId xmlns:a16="http://schemas.microsoft.com/office/drawing/2014/main" id="{5307C898-9E40-435A-9CEE-DB8C86500E87}"/>
              </a:ext>
            </a:extLst>
          </p:cNvPr>
          <p:cNvSpPr txBox="1"/>
          <p:nvPr/>
        </p:nvSpPr>
        <p:spPr>
          <a:xfrm rot="18498288">
            <a:off x="2822512" y="2200195"/>
            <a:ext cx="848670"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2 </a:t>
            </a:r>
            <a:r>
              <a:rPr lang="en-US" sz="800" dirty="0" err="1">
                <a:latin typeface="Arial" panose="020B0604020202020204" pitchFamily="34" charset="0"/>
                <a:cs typeface="Arial" panose="020B0604020202020204" pitchFamily="34" charset="0"/>
              </a:rPr>
              <a:t>mM</a:t>
            </a:r>
            <a:r>
              <a:rPr lang="en-US" sz="800" dirty="0">
                <a:latin typeface="Arial" panose="020B0604020202020204" pitchFamily="34" charset="0"/>
                <a:cs typeface="Arial" panose="020B0604020202020204" pitchFamily="34" charset="0"/>
              </a:rPr>
              <a:t> HU</a:t>
            </a:r>
          </a:p>
        </p:txBody>
      </p:sp>
      <p:sp>
        <p:nvSpPr>
          <p:cNvPr id="27" name="Rectangle 26">
            <a:extLst>
              <a:ext uri="{FF2B5EF4-FFF2-40B4-BE49-F238E27FC236}">
                <a16:creationId xmlns:a16="http://schemas.microsoft.com/office/drawing/2014/main" id="{7D55DCB9-BF21-433A-9CF5-DD9E5E4F0A71}"/>
              </a:ext>
            </a:extLst>
          </p:cNvPr>
          <p:cNvSpPr/>
          <p:nvPr/>
        </p:nvSpPr>
        <p:spPr>
          <a:xfrm>
            <a:off x="1743820" y="4146699"/>
            <a:ext cx="707245" cy="246221"/>
          </a:xfrm>
          <a:prstGeom prst="rect">
            <a:avLst/>
          </a:prstGeom>
        </p:spPr>
        <p:txBody>
          <a:bodyPr wrap="none">
            <a:spAutoFit/>
          </a:bodyPr>
          <a:lstStyle/>
          <a:p>
            <a:r>
              <a:rPr lang="en-US" sz="1000" dirty="0">
                <a:latin typeface="Arial" panose="020B0604020202020204" pitchFamily="34" charset="0"/>
                <a:cs typeface="Arial" panose="020B0604020202020204" pitchFamily="34" charset="0"/>
              </a:rPr>
              <a:t>γH2AX</a:t>
            </a:r>
            <a:r>
              <a:rPr lang="en-US" sz="1000" dirty="0">
                <a:latin typeface="Arial" panose="020B0604020202020204" pitchFamily="34" charset="0"/>
                <a:cs typeface="Arial" panose="020B0604020202020204" pitchFamily="34" charset="0"/>
                <a:sym typeface="Wingdings" panose="05000000000000000000" pitchFamily="2" charset="2"/>
              </a:rPr>
              <a:t></a:t>
            </a:r>
            <a:endParaRPr lang="en-US" sz="1000"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283060DD-053E-4B59-BFAA-4F0AF3942232}"/>
              </a:ext>
            </a:extLst>
          </p:cNvPr>
          <p:cNvSpPr/>
          <p:nvPr/>
        </p:nvSpPr>
        <p:spPr>
          <a:xfrm>
            <a:off x="1977859" y="4739286"/>
            <a:ext cx="473206" cy="246221"/>
          </a:xfrm>
          <a:prstGeom prst="rect">
            <a:avLst/>
          </a:prstGeom>
        </p:spPr>
        <p:txBody>
          <a:bodyPr wrap="none">
            <a:spAutoFit/>
          </a:bodyPr>
          <a:lstStyle/>
          <a:p>
            <a:r>
              <a:rPr lang="en-US" sz="1000" dirty="0">
                <a:latin typeface="Arial" panose="020B0604020202020204" pitchFamily="34" charset="0"/>
                <a:cs typeface="Arial" panose="020B0604020202020204" pitchFamily="34" charset="0"/>
              </a:rPr>
              <a:t>H3</a:t>
            </a:r>
            <a:r>
              <a:rPr lang="en-US" sz="1000" dirty="0">
                <a:latin typeface="Arial" panose="020B0604020202020204" pitchFamily="34" charset="0"/>
                <a:cs typeface="Arial" panose="020B0604020202020204" pitchFamily="34" charset="0"/>
                <a:sym typeface="Wingdings" panose="05000000000000000000" pitchFamily="2" charset="2"/>
              </a:rPr>
              <a:t></a:t>
            </a:r>
            <a:endParaRPr lang="en-US" sz="100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A63A8344-53EB-4994-8139-B407A511A066}"/>
              </a:ext>
            </a:extLst>
          </p:cNvPr>
          <p:cNvSpPr txBox="1"/>
          <p:nvPr/>
        </p:nvSpPr>
        <p:spPr>
          <a:xfrm>
            <a:off x="3259992" y="4752842"/>
            <a:ext cx="702408"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-17 </a:t>
            </a:r>
            <a:r>
              <a:rPr lang="en-US" altLang="zh-CN" sz="1000" dirty="0" err="1">
                <a:latin typeface="Arial" panose="020B0604020202020204" pitchFamily="34" charset="0"/>
                <a:cs typeface="Arial" panose="020B0604020202020204" pitchFamily="34" charset="0"/>
              </a:rPr>
              <a:t>kd</a:t>
            </a:r>
            <a:endParaRPr lang="en-US" sz="1000" dirty="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2F21ADDC-6B70-4275-AA1C-9405AC355912}"/>
              </a:ext>
            </a:extLst>
          </p:cNvPr>
          <p:cNvSpPr txBox="1"/>
          <p:nvPr/>
        </p:nvSpPr>
        <p:spPr>
          <a:xfrm>
            <a:off x="4449170" y="3602019"/>
            <a:ext cx="702408"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-26 </a:t>
            </a:r>
            <a:r>
              <a:rPr lang="en-US" altLang="zh-CN" sz="1000" dirty="0" err="1">
                <a:latin typeface="Arial" panose="020B0604020202020204" pitchFamily="34" charset="0"/>
                <a:cs typeface="Arial" panose="020B0604020202020204" pitchFamily="34" charset="0"/>
              </a:rPr>
              <a:t>kd</a:t>
            </a:r>
            <a:endParaRPr lang="en-US" sz="1000" dirty="0">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A233A796-DA6B-464B-ABDC-B519C74B6373}"/>
              </a:ext>
            </a:extLst>
          </p:cNvPr>
          <p:cNvSpPr txBox="1"/>
          <p:nvPr/>
        </p:nvSpPr>
        <p:spPr>
          <a:xfrm>
            <a:off x="4440866" y="4219277"/>
            <a:ext cx="702408"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-17 </a:t>
            </a:r>
            <a:r>
              <a:rPr lang="en-US" altLang="zh-CN" sz="1000" dirty="0" err="1">
                <a:latin typeface="Arial" panose="020B0604020202020204" pitchFamily="34" charset="0"/>
                <a:cs typeface="Arial" panose="020B0604020202020204" pitchFamily="34" charset="0"/>
              </a:rPr>
              <a:t>kd</a:t>
            </a:r>
            <a:endParaRPr lang="en-US" sz="1000"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3572C6C7-B1DA-4499-9693-F4FEBA2AC6F2}"/>
              </a:ext>
            </a:extLst>
          </p:cNvPr>
          <p:cNvSpPr txBox="1"/>
          <p:nvPr/>
        </p:nvSpPr>
        <p:spPr>
          <a:xfrm>
            <a:off x="4449170" y="3435644"/>
            <a:ext cx="702408"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-34 </a:t>
            </a:r>
            <a:r>
              <a:rPr lang="en-US" altLang="zh-CN" sz="1000" dirty="0" err="1">
                <a:latin typeface="Arial" panose="020B0604020202020204" pitchFamily="34" charset="0"/>
                <a:cs typeface="Arial" panose="020B0604020202020204" pitchFamily="34" charset="0"/>
              </a:rPr>
              <a:t>kd</a:t>
            </a:r>
            <a:endParaRPr lang="en-US" sz="1000"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FE9C6F1C-F3A4-4212-89B3-CFF726402588}"/>
              </a:ext>
            </a:extLst>
          </p:cNvPr>
          <p:cNvSpPr txBox="1"/>
          <p:nvPr/>
        </p:nvSpPr>
        <p:spPr>
          <a:xfrm>
            <a:off x="4440866" y="3148954"/>
            <a:ext cx="702408"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-43 </a:t>
            </a:r>
            <a:r>
              <a:rPr lang="en-US" altLang="zh-CN" sz="1000" dirty="0" err="1">
                <a:latin typeface="Arial" panose="020B0604020202020204" pitchFamily="34" charset="0"/>
                <a:cs typeface="Arial" panose="020B0604020202020204" pitchFamily="34" charset="0"/>
              </a:rPr>
              <a:t>kd</a:t>
            </a:r>
            <a:endParaRPr lang="en-US" sz="1000" dirty="0">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9428A6BD-E988-4E11-9504-6806570E14FD}"/>
              </a:ext>
            </a:extLst>
          </p:cNvPr>
          <p:cNvSpPr txBox="1"/>
          <p:nvPr/>
        </p:nvSpPr>
        <p:spPr>
          <a:xfrm>
            <a:off x="4440866" y="2995279"/>
            <a:ext cx="702408"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-55 </a:t>
            </a:r>
            <a:r>
              <a:rPr lang="en-US" altLang="zh-CN" sz="1000" dirty="0" err="1">
                <a:latin typeface="Arial" panose="020B0604020202020204" pitchFamily="34" charset="0"/>
                <a:cs typeface="Arial" panose="020B0604020202020204" pitchFamily="34" charset="0"/>
              </a:rPr>
              <a:t>kd</a:t>
            </a:r>
            <a:endParaRPr lang="en-US" sz="1000" dirty="0">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3B430180-4288-43D7-BB12-E1FDAD9F2F5F}"/>
              </a:ext>
            </a:extLst>
          </p:cNvPr>
          <p:cNvSpPr txBox="1"/>
          <p:nvPr/>
        </p:nvSpPr>
        <p:spPr>
          <a:xfrm>
            <a:off x="4440866" y="2762545"/>
            <a:ext cx="702408"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-72 </a:t>
            </a:r>
            <a:r>
              <a:rPr lang="en-US" altLang="zh-CN" sz="1000" dirty="0" err="1">
                <a:latin typeface="Arial" panose="020B0604020202020204" pitchFamily="34" charset="0"/>
                <a:cs typeface="Arial" panose="020B0604020202020204" pitchFamily="34" charset="0"/>
              </a:rPr>
              <a:t>kd</a:t>
            </a:r>
            <a:endParaRPr lang="en-US" sz="1000" dirty="0">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BD4F6EBA-9A21-4C21-B0D6-C5773F527579}"/>
              </a:ext>
            </a:extLst>
          </p:cNvPr>
          <p:cNvSpPr txBox="1"/>
          <p:nvPr/>
        </p:nvSpPr>
        <p:spPr>
          <a:xfrm>
            <a:off x="2305760" y="4413794"/>
            <a:ext cx="1311217"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(short-exposure)</a:t>
            </a:r>
          </a:p>
        </p:txBody>
      </p:sp>
      <p:sp>
        <p:nvSpPr>
          <p:cNvPr id="47" name="TextBox 46">
            <a:extLst>
              <a:ext uri="{FF2B5EF4-FFF2-40B4-BE49-F238E27FC236}">
                <a16:creationId xmlns:a16="http://schemas.microsoft.com/office/drawing/2014/main" id="{6B8B1C92-00C3-490A-91B9-222B9FCE863A}"/>
              </a:ext>
            </a:extLst>
          </p:cNvPr>
          <p:cNvSpPr txBox="1"/>
          <p:nvPr/>
        </p:nvSpPr>
        <p:spPr>
          <a:xfrm>
            <a:off x="3505200" y="4413794"/>
            <a:ext cx="1311217"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(Long-exposure)</a:t>
            </a:r>
          </a:p>
        </p:txBody>
      </p:sp>
      <p:sp>
        <p:nvSpPr>
          <p:cNvPr id="49" name="TextBox 48">
            <a:extLst>
              <a:ext uri="{FF2B5EF4-FFF2-40B4-BE49-F238E27FC236}">
                <a16:creationId xmlns:a16="http://schemas.microsoft.com/office/drawing/2014/main" id="{8B88F59A-FFF1-4B90-908A-7A122FAF60BD}"/>
              </a:ext>
            </a:extLst>
          </p:cNvPr>
          <p:cNvSpPr txBox="1"/>
          <p:nvPr/>
        </p:nvSpPr>
        <p:spPr>
          <a:xfrm>
            <a:off x="457200" y="5516749"/>
            <a:ext cx="5943599" cy="938719"/>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Supplemental Figure S1: Western blot analysis of the specificity of the </a:t>
            </a:r>
            <a:r>
              <a:rPr lang="el-GR" sz="1100" b="1" dirty="0">
                <a:latin typeface="Arial" panose="020B0604020202020204" pitchFamily="34" charset="0"/>
                <a:cs typeface="Arial" panose="020B0604020202020204" pitchFamily="34" charset="0"/>
              </a:rPr>
              <a:t>γ</a:t>
            </a:r>
            <a:r>
              <a:rPr lang="en-US" sz="1100" b="1" dirty="0">
                <a:latin typeface="Arial" panose="020B0604020202020204" pitchFamily="34" charset="0"/>
                <a:cs typeface="Arial" panose="020B0604020202020204" pitchFamily="34" charset="0"/>
              </a:rPr>
              <a:t>H2AX antibody used in </a:t>
            </a:r>
            <a:r>
              <a:rPr lang="en-US" sz="1100" b="1" dirty="0" err="1">
                <a:latin typeface="Arial" panose="020B0604020202020204" pitchFamily="34" charset="0"/>
                <a:cs typeface="Arial" panose="020B0604020202020204" pitchFamily="34" charset="0"/>
              </a:rPr>
              <a:t>ChIP</a:t>
            </a:r>
            <a:r>
              <a:rPr lang="en-US" sz="1100" b="1" dirty="0">
                <a:latin typeface="Arial" panose="020B0604020202020204" pitchFamily="34" charset="0"/>
                <a:cs typeface="Arial" panose="020B0604020202020204" pitchFamily="34" charset="0"/>
              </a:rPr>
              <a:t>-seq.</a:t>
            </a:r>
            <a:r>
              <a:rPr lang="en-US" sz="1100" dirty="0">
                <a:latin typeface="Arial" panose="020B0604020202020204" pitchFamily="34" charset="0"/>
                <a:cs typeface="Arial" panose="020B0604020202020204" pitchFamily="34" charset="0"/>
              </a:rPr>
              <a:t> The whole blot of the whole cell lysates from HeLa cells treated with or without HU (24 </a:t>
            </a:r>
            <a:r>
              <a:rPr lang="en-US" sz="1100" dirty="0" err="1">
                <a:latin typeface="Arial" panose="020B0604020202020204" pitchFamily="34" charset="0"/>
                <a:cs typeface="Arial" panose="020B0604020202020204" pitchFamily="34" charset="0"/>
              </a:rPr>
              <a:t>hrs</a:t>
            </a:r>
            <a:r>
              <a:rPr lang="en-US" sz="1100" dirty="0">
                <a:latin typeface="Arial" panose="020B0604020202020204" pitchFamily="34" charset="0"/>
                <a:cs typeface="Arial" panose="020B0604020202020204" pitchFamily="34" charset="0"/>
              </a:rPr>
              <a:t>) was detected with the </a:t>
            </a:r>
            <a:r>
              <a:rPr lang="el-GR" sz="1100" dirty="0">
                <a:latin typeface="Arial" panose="020B0604020202020204" pitchFamily="34" charset="0"/>
                <a:cs typeface="Arial" panose="020B0604020202020204" pitchFamily="34" charset="0"/>
              </a:rPr>
              <a:t>γ</a:t>
            </a:r>
            <a:r>
              <a:rPr lang="en-US" sz="1100" dirty="0">
                <a:latin typeface="Arial" panose="020B0604020202020204" pitchFamily="34" charset="0"/>
                <a:cs typeface="Arial" panose="020B0604020202020204" pitchFamily="34" charset="0"/>
              </a:rPr>
              <a:t>H2AX antibody. Images from both short and long exposure time are shown. The blot was then stripped and detected with the H3 antibody. </a:t>
            </a:r>
          </a:p>
        </p:txBody>
      </p:sp>
    </p:spTree>
    <p:extLst>
      <p:ext uri="{BB962C8B-B14F-4D97-AF65-F5344CB8AC3E}">
        <p14:creationId xmlns:p14="http://schemas.microsoft.com/office/powerpoint/2010/main" val="1774061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D7FD78-7E86-475E-B638-3E820AAF0B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433" y="1143000"/>
            <a:ext cx="6693567" cy="5780809"/>
          </a:xfrm>
          <a:prstGeom prst="rect">
            <a:avLst/>
          </a:prstGeom>
        </p:spPr>
      </p:pic>
      <p:sp>
        <p:nvSpPr>
          <p:cNvPr id="4" name="TextBox 3">
            <a:extLst>
              <a:ext uri="{FF2B5EF4-FFF2-40B4-BE49-F238E27FC236}">
                <a16:creationId xmlns:a16="http://schemas.microsoft.com/office/drawing/2014/main" id="{21C62DE4-DBDA-460F-9D6B-FC152AFBD184}"/>
              </a:ext>
            </a:extLst>
          </p:cNvPr>
          <p:cNvSpPr txBox="1"/>
          <p:nvPr/>
        </p:nvSpPr>
        <p:spPr>
          <a:xfrm>
            <a:off x="381000" y="7331809"/>
            <a:ext cx="5562600" cy="430887"/>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Supplemental Figure S</a:t>
            </a:r>
            <a:r>
              <a:rPr lang="en-US" altLang="zh-CN" sz="1100" b="1" dirty="0">
                <a:latin typeface="Arial" panose="020B0604020202020204" pitchFamily="34" charset="0"/>
                <a:cs typeface="Arial" panose="020B0604020202020204" pitchFamily="34" charset="0"/>
              </a:rPr>
              <a:t>2</a:t>
            </a:r>
            <a:r>
              <a:rPr lang="en-US" sz="1100"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Heatmap of Spearman Rank Correlation heatmap shows the relationship among </a:t>
            </a:r>
            <a:r>
              <a:rPr lang="en-US" sz="1100" b="1" dirty="0" err="1">
                <a:latin typeface="Arial" panose="020B0604020202020204" pitchFamily="34" charset="0"/>
                <a:cs typeface="Arial" panose="020B0604020202020204" pitchFamily="34" charset="0"/>
              </a:rPr>
              <a:t>untreatment</a:t>
            </a:r>
            <a:r>
              <a:rPr lang="en-US" sz="1100" b="1" dirty="0">
                <a:latin typeface="Arial" panose="020B0604020202020204" pitchFamily="34" charset="0"/>
                <a:cs typeface="Arial" panose="020B0604020202020204" pitchFamily="34" charset="0"/>
              </a:rPr>
              <a:t> and treatment samples.</a:t>
            </a:r>
          </a:p>
        </p:txBody>
      </p:sp>
    </p:spTree>
    <p:extLst>
      <p:ext uri="{BB962C8B-B14F-4D97-AF65-F5344CB8AC3E}">
        <p14:creationId xmlns:p14="http://schemas.microsoft.com/office/powerpoint/2010/main" val="3078232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D1B56729-5A16-44D9-9215-C99A2CA1364C}"/>
              </a:ext>
            </a:extLst>
          </p:cNvPr>
          <p:cNvGrpSpPr/>
          <p:nvPr/>
        </p:nvGrpSpPr>
        <p:grpSpPr>
          <a:xfrm>
            <a:off x="722857" y="2667000"/>
            <a:ext cx="5412285" cy="2312760"/>
            <a:chOff x="706732" y="3460292"/>
            <a:chExt cx="5412285" cy="2312760"/>
          </a:xfrm>
        </p:grpSpPr>
        <p:sp>
          <p:nvSpPr>
            <p:cNvPr id="19" name="TextBox 18">
              <a:extLst>
                <a:ext uri="{FF2B5EF4-FFF2-40B4-BE49-F238E27FC236}">
                  <a16:creationId xmlns:a16="http://schemas.microsoft.com/office/drawing/2014/main" id="{B407BF89-2E62-4E5B-9F49-D2B771E5BAED}"/>
                </a:ext>
              </a:extLst>
            </p:cNvPr>
            <p:cNvSpPr txBox="1"/>
            <p:nvPr/>
          </p:nvSpPr>
          <p:spPr>
            <a:xfrm>
              <a:off x="2111298" y="5410200"/>
              <a:ext cx="1200970"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chr22:25,400,994-25,417,724</a:t>
              </a:r>
            </a:p>
          </p:txBody>
        </p:sp>
        <p:sp>
          <p:nvSpPr>
            <p:cNvPr id="20" name="TextBox 19">
              <a:extLst>
                <a:ext uri="{FF2B5EF4-FFF2-40B4-BE49-F238E27FC236}">
                  <a16:creationId xmlns:a16="http://schemas.microsoft.com/office/drawing/2014/main" id="{1AA8BC08-21B2-4BCD-BB3A-FD5C4E295429}"/>
                </a:ext>
              </a:extLst>
            </p:cNvPr>
            <p:cNvSpPr txBox="1"/>
            <p:nvPr/>
          </p:nvSpPr>
          <p:spPr>
            <a:xfrm>
              <a:off x="2111298" y="3460292"/>
              <a:ext cx="1200970"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chr22:25,004,390-26,021,880</a:t>
              </a:r>
            </a:p>
          </p:txBody>
        </p:sp>
        <p:pic>
          <p:nvPicPr>
            <p:cNvPr id="21" name="Picture 20">
              <a:extLst>
                <a:ext uri="{FF2B5EF4-FFF2-40B4-BE49-F238E27FC236}">
                  <a16:creationId xmlns:a16="http://schemas.microsoft.com/office/drawing/2014/main" id="{D8D95ECD-7515-4A79-83E7-9B5879EDF04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62" r="3084" b="61482"/>
            <a:stretch/>
          </p:blipFill>
          <p:spPr>
            <a:xfrm>
              <a:off x="2124125" y="3623474"/>
              <a:ext cx="1152475" cy="760999"/>
            </a:xfrm>
            <a:prstGeom prst="rect">
              <a:avLst/>
            </a:prstGeom>
          </p:spPr>
        </p:pic>
        <p:pic>
          <p:nvPicPr>
            <p:cNvPr id="22" name="Picture 21">
              <a:extLst>
                <a:ext uri="{FF2B5EF4-FFF2-40B4-BE49-F238E27FC236}">
                  <a16:creationId xmlns:a16="http://schemas.microsoft.com/office/drawing/2014/main" id="{46BAF03A-0AA4-4949-BFD7-98069869BA2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7509" r="3036" b="61817"/>
            <a:stretch/>
          </p:blipFill>
          <p:spPr>
            <a:xfrm>
              <a:off x="2124125" y="4655827"/>
              <a:ext cx="1152475" cy="754373"/>
            </a:xfrm>
            <a:prstGeom prst="rect">
              <a:avLst/>
            </a:prstGeom>
          </p:spPr>
        </p:pic>
        <p:sp>
          <p:nvSpPr>
            <p:cNvPr id="23" name="TextBox 22">
              <a:extLst>
                <a:ext uri="{FF2B5EF4-FFF2-40B4-BE49-F238E27FC236}">
                  <a16:creationId xmlns:a16="http://schemas.microsoft.com/office/drawing/2014/main" id="{974226BF-FCB4-4CF8-A5B7-DC142D0FCDA4}"/>
                </a:ext>
              </a:extLst>
            </p:cNvPr>
            <p:cNvSpPr txBox="1"/>
            <p:nvPr/>
          </p:nvSpPr>
          <p:spPr>
            <a:xfrm>
              <a:off x="2483969" y="5557608"/>
              <a:ext cx="396262" cy="215444"/>
            </a:xfrm>
            <a:prstGeom prst="rect">
              <a:avLst/>
            </a:prstGeom>
            <a:noFill/>
          </p:spPr>
          <p:txBody>
            <a:bodyPr wrap="none" rtlCol="0">
              <a:spAutoFit/>
            </a:bodyPr>
            <a:lstStyle/>
            <a:p>
              <a:r>
                <a:rPr lang="en-US" sz="800" dirty="0">
                  <a:latin typeface="Arial" panose="020B0604020202020204" pitchFamily="34" charset="0"/>
                  <a:cs typeface="Arial" panose="020B0604020202020204" pitchFamily="34" charset="0"/>
                </a:rPr>
                <a:t>APH</a:t>
              </a:r>
            </a:p>
          </p:txBody>
        </p:sp>
        <p:pic>
          <p:nvPicPr>
            <p:cNvPr id="24" name="Picture 23">
              <a:extLst>
                <a:ext uri="{FF2B5EF4-FFF2-40B4-BE49-F238E27FC236}">
                  <a16:creationId xmlns:a16="http://schemas.microsoft.com/office/drawing/2014/main" id="{9E04BB6C-FEBC-4870-B112-BFA763115B1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714" r="3084" b="61667"/>
            <a:stretch/>
          </p:blipFill>
          <p:spPr>
            <a:xfrm>
              <a:off x="3507075" y="3607966"/>
              <a:ext cx="1177890" cy="776507"/>
            </a:xfrm>
            <a:prstGeom prst="rect">
              <a:avLst/>
            </a:prstGeom>
          </p:spPr>
        </p:pic>
        <p:pic>
          <p:nvPicPr>
            <p:cNvPr id="26" name="Picture 25">
              <a:extLst>
                <a:ext uri="{FF2B5EF4-FFF2-40B4-BE49-F238E27FC236}">
                  <a16:creationId xmlns:a16="http://schemas.microsoft.com/office/drawing/2014/main" id="{8481D0E9-E3D8-4244-8C55-F40F3598CFA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7209" r="3336" b="62037"/>
            <a:stretch/>
          </p:blipFill>
          <p:spPr>
            <a:xfrm>
              <a:off x="3505200" y="4641196"/>
              <a:ext cx="1181641" cy="769004"/>
            </a:xfrm>
            <a:prstGeom prst="rect">
              <a:avLst/>
            </a:prstGeom>
          </p:spPr>
        </p:pic>
        <p:sp>
          <p:nvSpPr>
            <p:cNvPr id="27" name="TextBox 26">
              <a:extLst>
                <a:ext uri="{FF2B5EF4-FFF2-40B4-BE49-F238E27FC236}">
                  <a16:creationId xmlns:a16="http://schemas.microsoft.com/office/drawing/2014/main" id="{2A5DC175-6F84-4977-AF4B-FE8B126ED4C2}"/>
                </a:ext>
              </a:extLst>
            </p:cNvPr>
            <p:cNvSpPr txBox="1"/>
            <p:nvPr/>
          </p:nvSpPr>
          <p:spPr>
            <a:xfrm>
              <a:off x="3517176" y="3460292"/>
              <a:ext cx="1157689"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chr9:19,002,090-20,078,360</a:t>
              </a:r>
            </a:p>
          </p:txBody>
        </p:sp>
        <p:sp>
          <p:nvSpPr>
            <p:cNvPr id="28" name="TextBox 27">
              <a:extLst>
                <a:ext uri="{FF2B5EF4-FFF2-40B4-BE49-F238E27FC236}">
                  <a16:creationId xmlns:a16="http://schemas.microsoft.com/office/drawing/2014/main" id="{6B0079C2-83DE-4A6E-9091-E7C1A6F5B3C8}"/>
                </a:ext>
              </a:extLst>
            </p:cNvPr>
            <p:cNvSpPr txBox="1"/>
            <p:nvPr/>
          </p:nvSpPr>
          <p:spPr>
            <a:xfrm>
              <a:off x="3558854" y="5410200"/>
              <a:ext cx="1157689"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chr9:19,043,285-19,056,437</a:t>
              </a:r>
            </a:p>
          </p:txBody>
        </p:sp>
        <p:pic>
          <p:nvPicPr>
            <p:cNvPr id="29" name="Picture 28">
              <a:extLst>
                <a:ext uri="{FF2B5EF4-FFF2-40B4-BE49-F238E27FC236}">
                  <a16:creationId xmlns:a16="http://schemas.microsoft.com/office/drawing/2014/main" id="{C5CC98E7-B9EE-42AB-B90E-5C4B770E637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7588" r="3210" b="62083"/>
            <a:stretch/>
          </p:blipFill>
          <p:spPr>
            <a:xfrm>
              <a:off x="4870830" y="4619860"/>
              <a:ext cx="1212048" cy="790340"/>
            </a:xfrm>
            <a:prstGeom prst="rect">
              <a:avLst/>
            </a:prstGeom>
          </p:spPr>
        </p:pic>
        <p:pic>
          <p:nvPicPr>
            <p:cNvPr id="30" name="Picture 29">
              <a:extLst>
                <a:ext uri="{FF2B5EF4-FFF2-40B4-BE49-F238E27FC236}">
                  <a16:creationId xmlns:a16="http://schemas.microsoft.com/office/drawing/2014/main" id="{1ABBF09C-5170-4D5E-8F74-3C88F6285AC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7714" r="3210" b="62592"/>
            <a:stretch/>
          </p:blipFill>
          <p:spPr>
            <a:xfrm>
              <a:off x="4871795" y="3604748"/>
              <a:ext cx="1210118" cy="779725"/>
            </a:xfrm>
            <a:prstGeom prst="rect">
              <a:avLst/>
            </a:prstGeom>
          </p:spPr>
        </p:pic>
        <p:sp>
          <p:nvSpPr>
            <p:cNvPr id="31" name="TextBox 30">
              <a:extLst>
                <a:ext uri="{FF2B5EF4-FFF2-40B4-BE49-F238E27FC236}">
                  <a16:creationId xmlns:a16="http://schemas.microsoft.com/office/drawing/2014/main" id="{59130CD2-9D37-4692-B756-F57644343CB7}"/>
                </a:ext>
              </a:extLst>
            </p:cNvPr>
            <p:cNvSpPr txBox="1"/>
            <p:nvPr/>
          </p:nvSpPr>
          <p:spPr>
            <a:xfrm>
              <a:off x="4918047" y="3460292"/>
              <a:ext cx="1200970"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chr11:67,275,266-68,342,171</a:t>
              </a:r>
            </a:p>
          </p:txBody>
        </p:sp>
        <p:sp>
          <p:nvSpPr>
            <p:cNvPr id="32" name="TextBox 31">
              <a:extLst>
                <a:ext uri="{FF2B5EF4-FFF2-40B4-BE49-F238E27FC236}">
                  <a16:creationId xmlns:a16="http://schemas.microsoft.com/office/drawing/2014/main" id="{F50211C0-B39A-48E1-990A-5260EF6EA85F}"/>
                </a:ext>
              </a:extLst>
            </p:cNvPr>
            <p:cNvSpPr txBox="1"/>
            <p:nvPr/>
          </p:nvSpPr>
          <p:spPr>
            <a:xfrm>
              <a:off x="4918047" y="5410200"/>
              <a:ext cx="1200970"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chr11:67,544,455-67,557,292</a:t>
              </a:r>
            </a:p>
          </p:txBody>
        </p:sp>
        <p:pic>
          <p:nvPicPr>
            <p:cNvPr id="38" name="Picture 37">
              <a:extLst>
                <a:ext uri="{FF2B5EF4-FFF2-40B4-BE49-F238E27FC236}">
                  <a16:creationId xmlns:a16="http://schemas.microsoft.com/office/drawing/2014/main" id="{85E8A0E7-BDB6-4DB3-B2CD-F05CB1260BD5}"/>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7208" r="2833" b="62222"/>
            <a:stretch/>
          </p:blipFill>
          <p:spPr>
            <a:xfrm>
              <a:off x="765868" y="3623315"/>
              <a:ext cx="1182780" cy="761158"/>
            </a:xfrm>
            <a:prstGeom prst="rect">
              <a:avLst/>
            </a:prstGeom>
          </p:spPr>
        </p:pic>
        <p:pic>
          <p:nvPicPr>
            <p:cNvPr id="39" name="Picture 38">
              <a:extLst>
                <a:ext uri="{FF2B5EF4-FFF2-40B4-BE49-F238E27FC236}">
                  <a16:creationId xmlns:a16="http://schemas.microsoft.com/office/drawing/2014/main" id="{72A43A43-4939-423A-97A0-44EC3369A73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7257" r="3289" b="62187"/>
            <a:stretch/>
          </p:blipFill>
          <p:spPr>
            <a:xfrm>
              <a:off x="769600" y="4648337"/>
              <a:ext cx="1175317" cy="761863"/>
            </a:xfrm>
            <a:prstGeom prst="rect">
              <a:avLst/>
            </a:prstGeom>
          </p:spPr>
        </p:pic>
        <p:sp>
          <p:nvSpPr>
            <p:cNvPr id="40" name="TextBox 39">
              <a:extLst>
                <a:ext uri="{FF2B5EF4-FFF2-40B4-BE49-F238E27FC236}">
                  <a16:creationId xmlns:a16="http://schemas.microsoft.com/office/drawing/2014/main" id="{A43EB91B-F563-499F-86AE-F89142865CE4}"/>
                </a:ext>
              </a:extLst>
            </p:cNvPr>
            <p:cNvSpPr txBox="1"/>
            <p:nvPr/>
          </p:nvSpPr>
          <p:spPr>
            <a:xfrm>
              <a:off x="798451" y="5410200"/>
              <a:ext cx="1200970"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chr22:25,513,894-25,526,548</a:t>
              </a:r>
            </a:p>
          </p:txBody>
        </p:sp>
        <p:sp>
          <p:nvSpPr>
            <p:cNvPr id="41" name="TextBox 40">
              <a:extLst>
                <a:ext uri="{FF2B5EF4-FFF2-40B4-BE49-F238E27FC236}">
                  <a16:creationId xmlns:a16="http://schemas.microsoft.com/office/drawing/2014/main" id="{376BABA7-B077-4E4C-91ED-520FF1F51BE8}"/>
                </a:ext>
              </a:extLst>
            </p:cNvPr>
            <p:cNvSpPr txBox="1"/>
            <p:nvPr/>
          </p:nvSpPr>
          <p:spPr>
            <a:xfrm>
              <a:off x="756773" y="3460292"/>
              <a:ext cx="1200970"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chr22:24,953,685-26,058,175</a:t>
              </a:r>
            </a:p>
          </p:txBody>
        </p:sp>
        <p:sp>
          <p:nvSpPr>
            <p:cNvPr id="42" name="TextBox 41">
              <a:extLst>
                <a:ext uri="{FF2B5EF4-FFF2-40B4-BE49-F238E27FC236}">
                  <a16:creationId xmlns:a16="http://schemas.microsoft.com/office/drawing/2014/main" id="{1BD2CA40-932B-4064-8D4A-EBE15BFFF914}"/>
                </a:ext>
              </a:extLst>
            </p:cNvPr>
            <p:cNvSpPr txBox="1"/>
            <p:nvPr/>
          </p:nvSpPr>
          <p:spPr>
            <a:xfrm>
              <a:off x="3933101" y="5557608"/>
              <a:ext cx="332142" cy="215444"/>
            </a:xfrm>
            <a:prstGeom prst="rect">
              <a:avLst/>
            </a:prstGeom>
            <a:noFill/>
          </p:spPr>
          <p:txBody>
            <a:bodyPr wrap="none" rtlCol="0">
              <a:spAutoFit/>
            </a:bodyPr>
            <a:lstStyle/>
            <a:p>
              <a:r>
                <a:rPr lang="en-US" sz="800" dirty="0">
                  <a:latin typeface="Arial" panose="020B0604020202020204" pitchFamily="34" charset="0"/>
                  <a:cs typeface="Arial" panose="020B0604020202020204" pitchFamily="34" charset="0"/>
                </a:rPr>
                <a:t>HU</a:t>
              </a:r>
            </a:p>
          </p:txBody>
        </p:sp>
        <p:sp>
          <p:nvSpPr>
            <p:cNvPr id="43" name="TextBox 42">
              <a:extLst>
                <a:ext uri="{FF2B5EF4-FFF2-40B4-BE49-F238E27FC236}">
                  <a16:creationId xmlns:a16="http://schemas.microsoft.com/office/drawing/2014/main" id="{0B85F6F2-A3C0-4DD9-B2DD-50EAA42473FA}"/>
                </a:ext>
              </a:extLst>
            </p:cNvPr>
            <p:cNvSpPr txBox="1"/>
            <p:nvPr/>
          </p:nvSpPr>
          <p:spPr>
            <a:xfrm>
              <a:off x="5258159" y="5557608"/>
              <a:ext cx="423514" cy="215444"/>
            </a:xfrm>
            <a:prstGeom prst="rect">
              <a:avLst/>
            </a:prstGeom>
            <a:noFill/>
          </p:spPr>
          <p:txBody>
            <a:bodyPr wrap="none" rtlCol="0">
              <a:spAutoFit/>
            </a:bodyPr>
            <a:lstStyle/>
            <a:p>
              <a:r>
                <a:rPr lang="en-US" sz="800" dirty="0">
                  <a:latin typeface="Arial" panose="020B0604020202020204" pitchFamily="34" charset="0"/>
                  <a:cs typeface="Arial" panose="020B0604020202020204" pitchFamily="34" charset="0"/>
                </a:rPr>
                <a:t>MMS</a:t>
              </a:r>
            </a:p>
          </p:txBody>
        </p:sp>
        <p:sp>
          <p:nvSpPr>
            <p:cNvPr id="44" name="TextBox 43">
              <a:extLst>
                <a:ext uri="{FF2B5EF4-FFF2-40B4-BE49-F238E27FC236}">
                  <a16:creationId xmlns:a16="http://schemas.microsoft.com/office/drawing/2014/main" id="{80C65F5F-1489-4998-8607-08D94AAEEA78}"/>
                </a:ext>
              </a:extLst>
            </p:cNvPr>
            <p:cNvSpPr txBox="1"/>
            <p:nvPr/>
          </p:nvSpPr>
          <p:spPr>
            <a:xfrm>
              <a:off x="1029580" y="5557608"/>
              <a:ext cx="638316" cy="215444"/>
            </a:xfrm>
            <a:prstGeom prst="rect">
              <a:avLst/>
            </a:prstGeom>
            <a:noFill/>
          </p:spPr>
          <p:txBody>
            <a:bodyPr wrap="none" rtlCol="0">
              <a:spAutoFit/>
            </a:bodyPr>
            <a:lstStyle/>
            <a:p>
              <a:r>
                <a:rPr lang="en-US" sz="800" dirty="0">
                  <a:latin typeface="Arial" panose="020B0604020202020204" pitchFamily="34" charset="0"/>
                  <a:cs typeface="Arial" panose="020B0604020202020204" pitchFamily="34" charset="0"/>
                </a:rPr>
                <a:t>Untreated</a:t>
              </a:r>
            </a:p>
          </p:txBody>
        </p:sp>
        <p:cxnSp>
          <p:nvCxnSpPr>
            <p:cNvPr id="45" name="Straight Connector 44">
              <a:extLst>
                <a:ext uri="{FF2B5EF4-FFF2-40B4-BE49-F238E27FC236}">
                  <a16:creationId xmlns:a16="http://schemas.microsoft.com/office/drawing/2014/main" id="{41E214A4-1A63-435B-84D7-F8FF315403AA}"/>
                </a:ext>
              </a:extLst>
            </p:cNvPr>
            <p:cNvCxnSpPr>
              <a:cxnSpLocks/>
            </p:cNvCxnSpPr>
            <p:nvPr/>
          </p:nvCxnSpPr>
          <p:spPr>
            <a:xfrm flipH="1">
              <a:off x="4870830" y="4472452"/>
              <a:ext cx="323350" cy="974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CB3C2BC-B09A-4FF2-BAF3-6534361E98D8}"/>
                </a:ext>
              </a:extLst>
            </p:cNvPr>
            <p:cNvCxnSpPr>
              <a:cxnSpLocks/>
            </p:cNvCxnSpPr>
            <p:nvPr/>
          </p:nvCxnSpPr>
          <p:spPr>
            <a:xfrm>
              <a:off x="5194180" y="4470612"/>
              <a:ext cx="887733" cy="9932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A735129-C00A-4204-B922-424407F56CE0}"/>
                </a:ext>
              </a:extLst>
            </p:cNvPr>
            <p:cNvCxnSpPr/>
            <p:nvPr/>
          </p:nvCxnSpPr>
          <p:spPr>
            <a:xfrm>
              <a:off x="5200373" y="4402432"/>
              <a:ext cx="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461A953-7619-44E6-A81D-9F0529EF4BF2}"/>
                </a:ext>
              </a:extLst>
            </p:cNvPr>
            <p:cNvCxnSpPr/>
            <p:nvPr/>
          </p:nvCxnSpPr>
          <p:spPr>
            <a:xfrm>
              <a:off x="3579262" y="4386296"/>
              <a:ext cx="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0362B8E-8D61-4113-ABCC-EC6F43F06A14}"/>
                </a:ext>
              </a:extLst>
            </p:cNvPr>
            <p:cNvCxnSpPr>
              <a:cxnSpLocks/>
            </p:cNvCxnSpPr>
            <p:nvPr/>
          </p:nvCxnSpPr>
          <p:spPr>
            <a:xfrm flipH="1">
              <a:off x="3506099" y="4463010"/>
              <a:ext cx="66971" cy="13093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141F68C-BE0D-4D84-8BC2-45E180F5D606}"/>
                </a:ext>
              </a:extLst>
            </p:cNvPr>
            <p:cNvCxnSpPr>
              <a:cxnSpLocks/>
            </p:cNvCxnSpPr>
            <p:nvPr/>
          </p:nvCxnSpPr>
          <p:spPr>
            <a:xfrm>
              <a:off x="3575501" y="4462496"/>
              <a:ext cx="1092498" cy="13887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4567506-C499-43FA-A3A3-F66F639A6065}"/>
                </a:ext>
              </a:extLst>
            </p:cNvPr>
            <p:cNvCxnSpPr/>
            <p:nvPr/>
          </p:nvCxnSpPr>
          <p:spPr>
            <a:xfrm>
              <a:off x="2590800" y="4378568"/>
              <a:ext cx="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86B10AA-ACBC-4374-9770-A1CB5EA4EB06}"/>
                </a:ext>
              </a:extLst>
            </p:cNvPr>
            <p:cNvCxnSpPr>
              <a:cxnSpLocks/>
            </p:cNvCxnSpPr>
            <p:nvPr/>
          </p:nvCxnSpPr>
          <p:spPr>
            <a:xfrm flipH="1">
              <a:off x="2128012" y="4449621"/>
              <a:ext cx="459028" cy="17356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76FF4AF4-F1D2-4EDA-816B-D3A3FD5919C9}"/>
                </a:ext>
              </a:extLst>
            </p:cNvPr>
            <p:cNvCxnSpPr>
              <a:cxnSpLocks/>
            </p:cNvCxnSpPr>
            <p:nvPr/>
          </p:nvCxnSpPr>
          <p:spPr>
            <a:xfrm>
              <a:off x="2587040" y="4449621"/>
              <a:ext cx="689560" cy="17023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51B2536-FE51-4F5F-BCE7-ACD481AE24E8}"/>
                </a:ext>
              </a:extLst>
            </p:cNvPr>
            <p:cNvCxnSpPr/>
            <p:nvPr/>
          </p:nvCxnSpPr>
          <p:spPr>
            <a:xfrm>
              <a:off x="1382933" y="4378568"/>
              <a:ext cx="0" cy="76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B4BBFC0-1027-4AF8-86DC-92ED66444E6F}"/>
                </a:ext>
              </a:extLst>
            </p:cNvPr>
            <p:cNvCxnSpPr>
              <a:cxnSpLocks/>
            </p:cNvCxnSpPr>
            <p:nvPr/>
          </p:nvCxnSpPr>
          <p:spPr>
            <a:xfrm flipH="1">
              <a:off x="775122" y="4449621"/>
              <a:ext cx="601217" cy="17833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EF10139-36A6-44BA-9EF2-A02759A00200}"/>
                </a:ext>
              </a:extLst>
            </p:cNvPr>
            <p:cNvCxnSpPr>
              <a:cxnSpLocks/>
            </p:cNvCxnSpPr>
            <p:nvPr/>
          </p:nvCxnSpPr>
          <p:spPr>
            <a:xfrm>
              <a:off x="1382933" y="4449621"/>
              <a:ext cx="549051" cy="1658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35EDED2-470E-4AD4-8162-06CDBEA5D116}"/>
                </a:ext>
              </a:extLst>
            </p:cNvPr>
            <p:cNvCxnSpPr/>
            <p:nvPr/>
          </p:nvCxnSpPr>
          <p:spPr>
            <a:xfrm>
              <a:off x="785201" y="3946500"/>
              <a:ext cx="2286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FD3F49-7BA9-4C21-A6A3-44FA18C3412E}"/>
                </a:ext>
              </a:extLst>
            </p:cNvPr>
            <p:cNvCxnSpPr/>
            <p:nvPr/>
          </p:nvCxnSpPr>
          <p:spPr>
            <a:xfrm>
              <a:off x="2137415" y="3941200"/>
              <a:ext cx="2286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66D953EE-DE2E-4080-8271-DC70B6BEE996}"/>
                </a:ext>
              </a:extLst>
            </p:cNvPr>
            <p:cNvSpPr txBox="1"/>
            <p:nvPr/>
          </p:nvSpPr>
          <p:spPr>
            <a:xfrm>
              <a:off x="706732" y="3883843"/>
              <a:ext cx="439544" cy="153888"/>
            </a:xfrm>
            <a:prstGeom prst="rect">
              <a:avLst/>
            </a:prstGeom>
            <a:noFill/>
          </p:spPr>
          <p:txBody>
            <a:bodyPr wrap="none" rtlCol="0">
              <a:spAutoFit/>
            </a:bodyPr>
            <a:lstStyle/>
            <a:p>
              <a:r>
                <a:rPr lang="en-US" sz="400" dirty="0">
                  <a:latin typeface="Arial" panose="020B0604020202020204" pitchFamily="34" charset="0"/>
                  <a:cs typeface="Arial" panose="020B0604020202020204" pitchFamily="34" charset="0"/>
                </a:rPr>
                <a:t>(1.00-2.00)</a:t>
              </a:r>
            </a:p>
          </p:txBody>
        </p:sp>
        <p:sp>
          <p:nvSpPr>
            <p:cNvPr id="60" name="TextBox 59">
              <a:extLst>
                <a:ext uri="{FF2B5EF4-FFF2-40B4-BE49-F238E27FC236}">
                  <a16:creationId xmlns:a16="http://schemas.microsoft.com/office/drawing/2014/main" id="{F28323F9-B5E5-427E-B191-381CAEBD3772}"/>
                </a:ext>
              </a:extLst>
            </p:cNvPr>
            <p:cNvSpPr txBox="1"/>
            <p:nvPr/>
          </p:nvSpPr>
          <p:spPr>
            <a:xfrm>
              <a:off x="2057767" y="3874878"/>
              <a:ext cx="439544" cy="153888"/>
            </a:xfrm>
            <a:prstGeom prst="rect">
              <a:avLst/>
            </a:prstGeom>
            <a:noFill/>
          </p:spPr>
          <p:txBody>
            <a:bodyPr wrap="none" rtlCol="0">
              <a:spAutoFit/>
            </a:bodyPr>
            <a:lstStyle/>
            <a:p>
              <a:r>
                <a:rPr lang="en-US" sz="400" dirty="0">
                  <a:latin typeface="Arial" panose="020B0604020202020204" pitchFamily="34" charset="0"/>
                  <a:cs typeface="Arial" panose="020B0604020202020204" pitchFamily="34" charset="0"/>
                </a:rPr>
                <a:t>(1.00-2.50)</a:t>
              </a:r>
            </a:p>
          </p:txBody>
        </p:sp>
        <p:cxnSp>
          <p:nvCxnSpPr>
            <p:cNvPr id="61" name="Straight Connector 60">
              <a:extLst>
                <a:ext uri="{FF2B5EF4-FFF2-40B4-BE49-F238E27FC236}">
                  <a16:creationId xmlns:a16="http://schemas.microsoft.com/office/drawing/2014/main" id="{4AF9F528-B14A-4711-9C05-EE5178DBE608}"/>
                </a:ext>
              </a:extLst>
            </p:cNvPr>
            <p:cNvCxnSpPr/>
            <p:nvPr/>
          </p:nvCxnSpPr>
          <p:spPr>
            <a:xfrm>
              <a:off x="3514765" y="3934577"/>
              <a:ext cx="2286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3183586-8AE8-4906-93E3-8FD2B726D2A2}"/>
                </a:ext>
              </a:extLst>
            </p:cNvPr>
            <p:cNvCxnSpPr/>
            <p:nvPr/>
          </p:nvCxnSpPr>
          <p:spPr>
            <a:xfrm>
              <a:off x="4878383" y="3937229"/>
              <a:ext cx="2286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AE71BCAC-E267-443D-A7D4-A4BEAEE014D4}"/>
                </a:ext>
              </a:extLst>
            </p:cNvPr>
            <p:cNvSpPr txBox="1"/>
            <p:nvPr/>
          </p:nvSpPr>
          <p:spPr>
            <a:xfrm>
              <a:off x="4812733" y="3879481"/>
              <a:ext cx="439544" cy="153888"/>
            </a:xfrm>
            <a:prstGeom prst="rect">
              <a:avLst/>
            </a:prstGeom>
            <a:noFill/>
          </p:spPr>
          <p:txBody>
            <a:bodyPr wrap="none" rtlCol="0">
              <a:spAutoFit/>
            </a:bodyPr>
            <a:lstStyle/>
            <a:p>
              <a:r>
                <a:rPr lang="en-US" sz="400" dirty="0">
                  <a:latin typeface="Arial" panose="020B0604020202020204" pitchFamily="34" charset="0"/>
                  <a:cs typeface="Arial" panose="020B0604020202020204" pitchFamily="34" charset="0"/>
                </a:rPr>
                <a:t>(1.00-2.00)</a:t>
              </a:r>
            </a:p>
          </p:txBody>
        </p:sp>
        <p:sp>
          <p:nvSpPr>
            <p:cNvPr id="64" name="TextBox 63">
              <a:extLst>
                <a:ext uri="{FF2B5EF4-FFF2-40B4-BE49-F238E27FC236}">
                  <a16:creationId xmlns:a16="http://schemas.microsoft.com/office/drawing/2014/main" id="{4A72E240-3746-4B67-B83A-422B88171CA8}"/>
                </a:ext>
              </a:extLst>
            </p:cNvPr>
            <p:cNvSpPr txBox="1"/>
            <p:nvPr/>
          </p:nvSpPr>
          <p:spPr>
            <a:xfrm>
              <a:off x="3430875" y="3868013"/>
              <a:ext cx="439544" cy="153888"/>
            </a:xfrm>
            <a:prstGeom prst="rect">
              <a:avLst/>
            </a:prstGeom>
            <a:noFill/>
          </p:spPr>
          <p:txBody>
            <a:bodyPr wrap="none" rtlCol="0">
              <a:spAutoFit/>
            </a:bodyPr>
            <a:lstStyle/>
            <a:p>
              <a:r>
                <a:rPr lang="en-US" sz="400" dirty="0">
                  <a:latin typeface="Arial" panose="020B0604020202020204" pitchFamily="34" charset="0"/>
                  <a:cs typeface="Arial" panose="020B0604020202020204" pitchFamily="34" charset="0"/>
                </a:rPr>
                <a:t>(1.00-3.00)</a:t>
              </a:r>
            </a:p>
          </p:txBody>
        </p:sp>
      </p:grpSp>
      <p:sp>
        <p:nvSpPr>
          <p:cNvPr id="3" name="TextBox 2">
            <a:extLst>
              <a:ext uri="{FF2B5EF4-FFF2-40B4-BE49-F238E27FC236}">
                <a16:creationId xmlns:a16="http://schemas.microsoft.com/office/drawing/2014/main" id="{8D462810-BB81-4574-8DC4-94E2600AB785}"/>
              </a:ext>
            </a:extLst>
          </p:cNvPr>
          <p:cNvSpPr txBox="1"/>
          <p:nvPr/>
        </p:nvSpPr>
        <p:spPr>
          <a:xfrm>
            <a:off x="493509" y="5458820"/>
            <a:ext cx="6055631" cy="1107996"/>
          </a:xfrm>
          <a:prstGeom prst="rect">
            <a:avLst/>
          </a:prstGeom>
          <a:noFill/>
        </p:spPr>
        <p:txBody>
          <a:bodyPr wrap="square" rtlCol="0">
            <a:spAutoFit/>
          </a:bodyPr>
          <a:lstStyle>
            <a:defPPr>
              <a:defRPr lang="en-US"/>
            </a:defPPr>
            <a:lvl1pPr>
              <a:defRPr sz="1100" b="1">
                <a:latin typeface="Arial" panose="020B0604020202020204" pitchFamily="34" charset="0"/>
                <a:cs typeface="Arial" panose="020B0604020202020204" pitchFamily="34" charset="0"/>
              </a:defRPr>
            </a:lvl1pPr>
          </a:lstStyle>
          <a:p>
            <a:r>
              <a:rPr lang="en-US" dirty="0"/>
              <a:t>Supplemental Figure S</a:t>
            </a:r>
            <a:r>
              <a:rPr lang="en-US" altLang="zh-CN" dirty="0"/>
              <a:t>3: </a:t>
            </a:r>
            <a:r>
              <a:rPr lang="en-US" dirty="0"/>
              <a:t>Genome browser tracks of </a:t>
            </a:r>
            <a:r>
              <a:rPr lang="en-US" dirty="0" err="1"/>
              <a:t>ChIP</a:t>
            </a:r>
            <a:r>
              <a:rPr lang="en-US" dirty="0"/>
              <a:t>-seq peaks. </a:t>
            </a:r>
            <a:r>
              <a:rPr lang="en-US" b="0" dirty="0"/>
              <a:t>For each treatment, ~1 Mb region is shown and then a 12-16 kb region is amplified. </a:t>
            </a:r>
            <a:r>
              <a:rPr lang="en-US" b="0" dirty="0" err="1"/>
              <a:t>ChIP</a:t>
            </a:r>
            <a:r>
              <a:rPr lang="en-US" b="0" dirty="0"/>
              <a:t>-seq peaks are presented after normalizing to input. Numbers in parentheses indicate fold changes in </a:t>
            </a:r>
            <a:r>
              <a:rPr lang="el-GR" b="0" dirty="0"/>
              <a:t>γ</a:t>
            </a:r>
            <a:r>
              <a:rPr lang="en-US" b="0" dirty="0"/>
              <a:t>H2AX binding relative to input. Red boxes on chromosome diagrams show approximate genomic positions of displayed histograms. </a:t>
            </a:r>
          </a:p>
          <a:p>
            <a:endParaRPr lang="en-US" dirty="0"/>
          </a:p>
        </p:txBody>
      </p:sp>
    </p:spTree>
    <p:extLst>
      <p:ext uri="{BB962C8B-B14F-4D97-AF65-F5344CB8AC3E}">
        <p14:creationId xmlns:p14="http://schemas.microsoft.com/office/powerpoint/2010/main" val="3113362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a:extLst>
              <a:ext uri="{FF2B5EF4-FFF2-40B4-BE49-F238E27FC236}">
                <a16:creationId xmlns:a16="http://schemas.microsoft.com/office/drawing/2014/main" id="{E15FD4FD-D664-449F-945F-9D0BD0D2535B}"/>
              </a:ext>
            </a:extLst>
          </p:cNvPr>
          <p:cNvSpPr txBox="1"/>
          <p:nvPr/>
        </p:nvSpPr>
        <p:spPr>
          <a:xfrm>
            <a:off x="59255" y="6361323"/>
            <a:ext cx="6521769" cy="2839239"/>
          </a:xfrm>
          <a:prstGeom prst="rect">
            <a:avLst/>
          </a:prstGeom>
          <a:noFill/>
        </p:spPr>
        <p:txBody>
          <a:bodyPr wrap="square" rtlCol="0">
            <a:spAutoFit/>
          </a:bodyPr>
          <a:lstStyle/>
          <a:p>
            <a:r>
              <a:rPr lang="en-US" sz="1050" b="1" dirty="0">
                <a:latin typeface="Arial" panose="020B0604020202020204" pitchFamily="34" charset="0"/>
                <a:cs typeface="Arial" panose="020B0604020202020204" pitchFamily="34" charset="0"/>
              </a:rPr>
              <a:t>Supplemental Figure S</a:t>
            </a:r>
            <a:r>
              <a:rPr lang="en-US" altLang="zh-CN" sz="1050" b="1" dirty="0">
                <a:latin typeface="Arial" panose="020B0604020202020204" pitchFamily="34" charset="0"/>
                <a:cs typeface="Arial" panose="020B0604020202020204" pitchFamily="34" charset="0"/>
              </a:rPr>
              <a:t>4</a:t>
            </a:r>
            <a:r>
              <a:rPr lang="en-US" sz="1050" b="1" dirty="0">
                <a:latin typeface="Arial" panose="020B0604020202020204" pitchFamily="34" charset="0"/>
                <a:cs typeface="Arial" panose="020B0604020202020204" pitchFamily="34" charset="0"/>
              </a:rPr>
              <a:t>: Effects of RS inducers on damage induction, ATR activation, and cell proliferation in lymphocyte cells GM07027. (A) </a:t>
            </a:r>
            <a:r>
              <a:rPr lang="en-US" sz="1050" dirty="0">
                <a:latin typeface="Arial" panose="020B0604020202020204" pitchFamily="34" charset="0"/>
                <a:cs typeface="Arial" panose="020B0604020202020204" pitchFamily="34" charset="0"/>
              </a:rPr>
              <a:t>Endogenous </a:t>
            </a:r>
            <a:r>
              <a:rPr lang="el-GR" sz="1050" dirty="0">
                <a:latin typeface="Arial" panose="020B0604020202020204" pitchFamily="34" charset="0"/>
                <a:cs typeface="Arial" panose="020B0604020202020204" pitchFamily="34" charset="0"/>
              </a:rPr>
              <a:t>γ</a:t>
            </a:r>
            <a:r>
              <a:rPr lang="en-US" sz="1050" dirty="0">
                <a:latin typeface="Arial" panose="020B0604020202020204" pitchFamily="34" charset="0"/>
                <a:cs typeface="Arial" panose="020B0604020202020204" pitchFamily="34" charset="0"/>
              </a:rPr>
              <a:t>H2AX expression in lymphocyte cell lines GM07027, 174xCEM, cervical cancer cell line HeLa, and human embryonic kidney cell line HEK293T to show that there is a higher level of spontaneous DNA damage in GM07027. </a:t>
            </a:r>
            <a:r>
              <a:rPr lang="en-US" sz="1050" b="1" dirty="0">
                <a:latin typeface="Arial" panose="020B0604020202020204" pitchFamily="34" charset="0"/>
                <a:cs typeface="Arial" panose="020B0604020202020204" pitchFamily="34" charset="0"/>
              </a:rPr>
              <a:t>(B)</a:t>
            </a:r>
            <a:r>
              <a:rPr lang="en-US" sz="1050" dirty="0">
                <a:latin typeface="Arial" panose="020B0604020202020204" pitchFamily="34" charset="0"/>
                <a:cs typeface="Arial" panose="020B0604020202020204" pitchFamily="34" charset="0"/>
              </a:rPr>
              <a:t> </a:t>
            </a:r>
            <a:r>
              <a:rPr lang="el-GR" sz="1050" dirty="0">
                <a:latin typeface="Arial" panose="020B0604020202020204" pitchFamily="34" charset="0"/>
                <a:cs typeface="Arial" panose="020B0604020202020204" pitchFamily="34" charset="0"/>
              </a:rPr>
              <a:t>γ</a:t>
            </a:r>
            <a:r>
              <a:rPr lang="en-US" sz="1050" dirty="0">
                <a:latin typeface="Arial" panose="020B0604020202020204" pitchFamily="34" charset="0"/>
                <a:cs typeface="Arial" panose="020B0604020202020204" pitchFamily="34" charset="0"/>
              </a:rPr>
              <a:t>H2AX expression in GM07027 treated with different concentrations of HU, APH, MMS for 24 hrs. </a:t>
            </a:r>
            <a:r>
              <a:rPr lang="en-US" sz="1050" b="1" dirty="0">
                <a:latin typeface="Arial" panose="020B0604020202020204" pitchFamily="34" charset="0"/>
                <a:cs typeface="Arial" panose="020B0604020202020204" pitchFamily="34" charset="0"/>
              </a:rPr>
              <a:t>(C) </a:t>
            </a:r>
            <a:r>
              <a:rPr lang="en-US" sz="1050" dirty="0">
                <a:latin typeface="Arial" panose="020B0604020202020204" pitchFamily="34" charset="0"/>
                <a:cs typeface="Arial" panose="020B0604020202020204" pitchFamily="34" charset="0"/>
              </a:rPr>
              <a:t>Expression of CHK1 and its phosphorylated form pS317 </a:t>
            </a:r>
            <a:r>
              <a:rPr lang="en-US" altLang="zh-CN" sz="1050" dirty="0">
                <a:latin typeface="Arial" panose="020B0604020202020204" pitchFamily="34" charset="0"/>
                <a:cs typeface="Arial" panose="020B0604020202020204" pitchFamily="34" charset="0"/>
              </a:rPr>
              <a:t>in </a:t>
            </a:r>
            <a:r>
              <a:rPr lang="en-US" sz="1050" dirty="0">
                <a:latin typeface="Arial" panose="020B0604020202020204" pitchFamily="34" charset="0"/>
                <a:cs typeface="Arial" panose="020B0604020202020204" pitchFamily="34" charset="0"/>
              </a:rPr>
              <a:t>GM07027 after 2 mM HU,  0.3 µM APH or 200 µM MMS treatment for 24 hrs.</a:t>
            </a:r>
            <a:r>
              <a:rPr lang="en-US" sz="1050" b="1" dirty="0">
                <a:latin typeface="Arial" panose="020B0604020202020204" pitchFamily="34" charset="0"/>
                <a:cs typeface="Arial" panose="020B0604020202020204" pitchFamily="34" charset="0"/>
              </a:rPr>
              <a:t> (D) </a:t>
            </a:r>
            <a:r>
              <a:rPr lang="en-US" sz="1050" dirty="0">
                <a:latin typeface="Arial" panose="020B0604020202020204" pitchFamily="34" charset="0"/>
                <a:cs typeface="Arial" panose="020B0604020202020204" pitchFamily="34" charset="0"/>
              </a:rPr>
              <a:t>Percent of apoptotic cells in cells treated with HU, APH, and MMS. After treatment with each drug, cells were stained with Annexin V-FITC and the population of apoptotic cells were measured with FACS. Percent of Annexin V-positive cells are indicated as mean ± SD in each graph. Results were from three independent experiments. </a:t>
            </a:r>
            <a:r>
              <a:rPr lang="en-US" sz="1050" b="1" dirty="0">
                <a:latin typeface="Arial" panose="020B0604020202020204" pitchFamily="34" charset="0"/>
                <a:cs typeface="Arial" panose="020B0604020202020204" pitchFamily="34" charset="0"/>
              </a:rPr>
              <a:t>(E) </a:t>
            </a:r>
            <a:r>
              <a:rPr lang="en-US" sz="1050" dirty="0">
                <a:solidFill>
                  <a:prstClr val="black"/>
                </a:solidFill>
                <a:latin typeface="Arial" panose="020B0604020202020204" pitchFamily="34" charset="0"/>
                <a:cs typeface="Arial" panose="020B0604020202020204" pitchFamily="34" charset="0"/>
              </a:rPr>
              <a:t>Cell cycle analysis of GM07027 cells after 2 mM HU, 0.3 µM APH, or 200 µM MMS treatment. Percent of G1, S, and G2/M phases are calculated as mean ± SD. Results were from three independent experiments. </a:t>
            </a:r>
            <a:r>
              <a:rPr lang="en-US" sz="1050" b="1" dirty="0">
                <a:latin typeface="Arial" panose="020B0604020202020204" pitchFamily="34" charset="0"/>
                <a:cs typeface="Arial" panose="020B0604020202020204" pitchFamily="34" charset="0"/>
              </a:rPr>
              <a:t>(F) </a:t>
            </a:r>
            <a:r>
              <a:rPr lang="en-US" sz="1050" dirty="0">
                <a:latin typeface="Arial" panose="020B0604020202020204" pitchFamily="34" charset="0"/>
                <a:cs typeface="Arial" panose="020B0604020202020204" pitchFamily="34" charset="0"/>
              </a:rPr>
              <a:t>BrdU incorporation analysis. Treated cells were incubated with BrdU 30 min prior to collection to label replicating</a:t>
            </a:r>
            <a:r>
              <a:rPr lang="en-US" sz="1050" dirty="0">
                <a:solidFill>
                  <a:prstClr val="black"/>
                </a:solidFill>
                <a:latin typeface="Arial" panose="020B0604020202020204" pitchFamily="34" charset="0"/>
                <a:cs typeface="Arial" panose="020B0604020202020204" pitchFamily="34" charset="0"/>
              </a:rPr>
              <a:t> </a:t>
            </a:r>
            <a:r>
              <a:rPr lang="en-US" sz="1050" dirty="0">
                <a:latin typeface="Arial" panose="020B0604020202020204" pitchFamily="34" charset="0"/>
                <a:cs typeface="Arial" panose="020B0604020202020204" pitchFamily="34" charset="0"/>
              </a:rPr>
              <a:t>cells and then stained with anti-BrdU antibody and PI, followed by flow cytometry analysis to detect the population of replicating cells (BrdU+). Untreated cells without BrdU labeling was the negative control. Percent of BrdU+ cells are indicated as mean ± SD in each graph. Results were from three independent experiments. % of all BrdU+ cells and % cells with BrdU intensity at the lower </a:t>
            </a:r>
            <a:r>
              <a:rPr lang="en-US" sz="1050" dirty="0" err="1">
                <a:latin typeface="Arial" panose="020B0604020202020204" pitchFamily="34" charset="0"/>
                <a:cs typeface="Arial" panose="020B0604020202020204" pitchFamily="34" charset="0"/>
              </a:rPr>
              <a:t>tertile</a:t>
            </a:r>
            <a:r>
              <a:rPr lang="en-US" sz="1050" dirty="0">
                <a:latin typeface="Arial" panose="020B0604020202020204" pitchFamily="34" charset="0"/>
                <a:cs typeface="Arial" panose="020B0604020202020204" pitchFamily="34" charset="0"/>
              </a:rPr>
              <a:t> (low BrdU+) are shown.</a:t>
            </a:r>
          </a:p>
        </p:txBody>
      </p:sp>
      <p:sp>
        <p:nvSpPr>
          <p:cNvPr id="10" name="TextBox 9">
            <a:extLst>
              <a:ext uri="{FF2B5EF4-FFF2-40B4-BE49-F238E27FC236}">
                <a16:creationId xmlns:a16="http://schemas.microsoft.com/office/drawing/2014/main" id="{EB7A20D7-0CCB-4462-B32E-279B32B512B0}"/>
              </a:ext>
            </a:extLst>
          </p:cNvPr>
          <p:cNvSpPr txBox="1"/>
          <p:nvPr/>
        </p:nvSpPr>
        <p:spPr>
          <a:xfrm>
            <a:off x="2311221" y="200687"/>
            <a:ext cx="378210"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B</a:t>
            </a:r>
          </a:p>
        </p:txBody>
      </p:sp>
      <p:sp>
        <p:nvSpPr>
          <p:cNvPr id="13" name="TextBox 12">
            <a:extLst>
              <a:ext uri="{FF2B5EF4-FFF2-40B4-BE49-F238E27FC236}">
                <a16:creationId xmlns:a16="http://schemas.microsoft.com/office/drawing/2014/main" id="{37779A5F-3BA6-42D9-B279-AA24D7448A91}"/>
              </a:ext>
            </a:extLst>
          </p:cNvPr>
          <p:cNvSpPr txBox="1"/>
          <p:nvPr/>
        </p:nvSpPr>
        <p:spPr>
          <a:xfrm>
            <a:off x="129311" y="169909"/>
            <a:ext cx="297305"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A</a:t>
            </a:r>
          </a:p>
        </p:txBody>
      </p:sp>
      <p:sp>
        <p:nvSpPr>
          <p:cNvPr id="58" name="TextBox 57">
            <a:extLst>
              <a:ext uri="{FF2B5EF4-FFF2-40B4-BE49-F238E27FC236}">
                <a16:creationId xmlns:a16="http://schemas.microsoft.com/office/drawing/2014/main" id="{D6B32A8A-2615-4A8C-A30F-5CB9B86AEACB}"/>
              </a:ext>
            </a:extLst>
          </p:cNvPr>
          <p:cNvSpPr txBox="1"/>
          <p:nvPr/>
        </p:nvSpPr>
        <p:spPr>
          <a:xfrm>
            <a:off x="80153" y="1743580"/>
            <a:ext cx="378210"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C</a:t>
            </a:r>
          </a:p>
        </p:txBody>
      </p:sp>
      <p:sp>
        <p:nvSpPr>
          <p:cNvPr id="105" name="TextBox 104">
            <a:extLst>
              <a:ext uri="{FF2B5EF4-FFF2-40B4-BE49-F238E27FC236}">
                <a16:creationId xmlns:a16="http://schemas.microsoft.com/office/drawing/2014/main" id="{7F076DE3-2C0A-4B19-B834-D68F6C86BA49}"/>
              </a:ext>
            </a:extLst>
          </p:cNvPr>
          <p:cNvSpPr txBox="1"/>
          <p:nvPr/>
        </p:nvSpPr>
        <p:spPr>
          <a:xfrm>
            <a:off x="3318923" y="1850819"/>
            <a:ext cx="378210"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D</a:t>
            </a:r>
          </a:p>
        </p:txBody>
      </p:sp>
      <p:grpSp>
        <p:nvGrpSpPr>
          <p:cNvPr id="261" name="Group 260">
            <a:extLst>
              <a:ext uri="{FF2B5EF4-FFF2-40B4-BE49-F238E27FC236}">
                <a16:creationId xmlns:a16="http://schemas.microsoft.com/office/drawing/2014/main" id="{B2E8EBAF-83AE-456E-87DA-D249B1E3478B}"/>
              </a:ext>
            </a:extLst>
          </p:cNvPr>
          <p:cNvGrpSpPr/>
          <p:nvPr/>
        </p:nvGrpSpPr>
        <p:grpSpPr>
          <a:xfrm>
            <a:off x="2434429" y="169909"/>
            <a:ext cx="4603738" cy="1541111"/>
            <a:chOff x="2276428" y="163656"/>
            <a:chExt cx="4603738" cy="1541111"/>
          </a:xfrm>
        </p:grpSpPr>
        <p:sp>
          <p:nvSpPr>
            <p:cNvPr id="14" name="TextBox 13">
              <a:extLst>
                <a:ext uri="{FF2B5EF4-FFF2-40B4-BE49-F238E27FC236}">
                  <a16:creationId xmlns:a16="http://schemas.microsoft.com/office/drawing/2014/main" id="{94FE9211-B503-408B-9477-A2FD95143CCB}"/>
                </a:ext>
              </a:extLst>
            </p:cNvPr>
            <p:cNvSpPr txBox="1"/>
            <p:nvPr/>
          </p:nvSpPr>
          <p:spPr>
            <a:xfrm>
              <a:off x="3987870" y="225639"/>
              <a:ext cx="235962" cy="215444"/>
            </a:xfrm>
            <a:prstGeom prst="rect">
              <a:avLst/>
            </a:prstGeom>
          </p:spPr>
          <p:txBody>
            <a:bodyPr wrap="none">
              <a:spAutoFit/>
            </a:bodyPr>
            <a:lstStyle>
              <a:defPPr>
                <a:defRPr lang="en-US"/>
              </a:defPPr>
              <a:lvl1pPr>
                <a:defRPr sz="800"/>
              </a:lvl1pPr>
            </a:lstStyle>
            <a:p>
              <a:r>
                <a:rPr lang="en-US" dirty="0"/>
                <a:t>0</a:t>
              </a:r>
            </a:p>
          </p:txBody>
        </p:sp>
        <p:sp>
          <p:nvSpPr>
            <p:cNvPr id="15" name="Rectangle 14">
              <a:extLst>
                <a:ext uri="{FF2B5EF4-FFF2-40B4-BE49-F238E27FC236}">
                  <a16:creationId xmlns:a16="http://schemas.microsoft.com/office/drawing/2014/main" id="{ECDF3A19-A1B4-4118-AB32-A346CCCCE626}"/>
                </a:ext>
              </a:extLst>
            </p:cNvPr>
            <p:cNvSpPr/>
            <p:nvPr/>
          </p:nvSpPr>
          <p:spPr>
            <a:xfrm rot="19161622">
              <a:off x="4120678" y="200614"/>
              <a:ext cx="415498" cy="215444"/>
            </a:xfrm>
            <a:prstGeom prst="rect">
              <a:avLst/>
            </a:prstGeom>
          </p:spPr>
          <p:txBody>
            <a:bodyPr wrap="none">
              <a:spAutoFit/>
            </a:bodyPr>
            <a:lstStyle/>
            <a:p>
              <a:r>
                <a:rPr lang="en-US" sz="800" dirty="0"/>
                <a:t>0.075</a:t>
              </a:r>
              <a:endParaRPr lang="en-US" dirty="0"/>
            </a:p>
          </p:txBody>
        </p:sp>
        <p:sp>
          <p:nvSpPr>
            <p:cNvPr id="16" name="Rectangle 15">
              <a:extLst>
                <a:ext uri="{FF2B5EF4-FFF2-40B4-BE49-F238E27FC236}">
                  <a16:creationId xmlns:a16="http://schemas.microsoft.com/office/drawing/2014/main" id="{0A1B151B-C098-4DBE-AD8B-629AB5D5D2C6}"/>
                </a:ext>
              </a:extLst>
            </p:cNvPr>
            <p:cNvSpPr/>
            <p:nvPr/>
          </p:nvSpPr>
          <p:spPr>
            <a:xfrm rot="19196677">
              <a:off x="4299275" y="210802"/>
              <a:ext cx="386644" cy="215444"/>
            </a:xfrm>
            <a:prstGeom prst="rect">
              <a:avLst/>
            </a:prstGeom>
          </p:spPr>
          <p:txBody>
            <a:bodyPr wrap="none">
              <a:spAutoFit/>
            </a:bodyPr>
            <a:lstStyle/>
            <a:p>
              <a:r>
                <a:rPr lang="en-US" sz="800" dirty="0"/>
                <a:t>0.15 </a:t>
              </a:r>
              <a:endParaRPr lang="en-US" dirty="0"/>
            </a:p>
          </p:txBody>
        </p:sp>
        <p:sp>
          <p:nvSpPr>
            <p:cNvPr id="17" name="Rectangle 16">
              <a:extLst>
                <a:ext uri="{FF2B5EF4-FFF2-40B4-BE49-F238E27FC236}">
                  <a16:creationId xmlns:a16="http://schemas.microsoft.com/office/drawing/2014/main" id="{6E8DEC80-F59B-43A5-B21E-AD97A73955CD}"/>
                </a:ext>
              </a:extLst>
            </p:cNvPr>
            <p:cNvSpPr/>
            <p:nvPr/>
          </p:nvSpPr>
          <p:spPr>
            <a:xfrm rot="19119499">
              <a:off x="4466470" y="233442"/>
              <a:ext cx="312906" cy="215444"/>
            </a:xfrm>
            <a:prstGeom prst="rect">
              <a:avLst/>
            </a:prstGeom>
          </p:spPr>
          <p:txBody>
            <a:bodyPr wrap="none">
              <a:spAutoFit/>
            </a:bodyPr>
            <a:lstStyle/>
            <a:p>
              <a:r>
                <a:rPr lang="en-US" sz="800" dirty="0"/>
                <a:t>0.3</a:t>
              </a:r>
              <a:endParaRPr lang="en-US" dirty="0"/>
            </a:p>
          </p:txBody>
        </p:sp>
        <p:sp>
          <p:nvSpPr>
            <p:cNvPr id="107" name="Rectangle 106">
              <a:extLst>
                <a:ext uri="{FF2B5EF4-FFF2-40B4-BE49-F238E27FC236}">
                  <a16:creationId xmlns:a16="http://schemas.microsoft.com/office/drawing/2014/main" id="{D8646FFA-0FC9-4CF6-80ED-D156A718175A}"/>
                </a:ext>
              </a:extLst>
            </p:cNvPr>
            <p:cNvSpPr/>
            <p:nvPr/>
          </p:nvSpPr>
          <p:spPr>
            <a:xfrm rot="19119499">
              <a:off x="4646043" y="233442"/>
              <a:ext cx="312906" cy="215444"/>
            </a:xfrm>
            <a:prstGeom prst="rect">
              <a:avLst/>
            </a:prstGeom>
          </p:spPr>
          <p:txBody>
            <a:bodyPr wrap="none">
              <a:spAutoFit/>
            </a:bodyPr>
            <a:lstStyle/>
            <a:p>
              <a:r>
                <a:rPr lang="en-US" sz="800" dirty="0"/>
                <a:t>0.6</a:t>
              </a:r>
              <a:endParaRPr lang="en-US" dirty="0"/>
            </a:p>
          </p:txBody>
        </p:sp>
        <p:sp>
          <p:nvSpPr>
            <p:cNvPr id="108" name="Rectangle 107">
              <a:extLst>
                <a:ext uri="{FF2B5EF4-FFF2-40B4-BE49-F238E27FC236}">
                  <a16:creationId xmlns:a16="http://schemas.microsoft.com/office/drawing/2014/main" id="{6B852B16-6991-4565-82C9-B3DB5ECE92A7}"/>
                </a:ext>
              </a:extLst>
            </p:cNvPr>
            <p:cNvSpPr/>
            <p:nvPr/>
          </p:nvSpPr>
          <p:spPr>
            <a:xfrm rot="19119499">
              <a:off x="4835753" y="233442"/>
              <a:ext cx="312906" cy="215444"/>
            </a:xfrm>
            <a:prstGeom prst="rect">
              <a:avLst/>
            </a:prstGeom>
          </p:spPr>
          <p:txBody>
            <a:bodyPr wrap="none">
              <a:spAutoFit/>
            </a:bodyPr>
            <a:lstStyle/>
            <a:p>
              <a:r>
                <a:rPr lang="en-US" sz="800" dirty="0"/>
                <a:t>1.2</a:t>
              </a:r>
              <a:endParaRPr lang="en-US" dirty="0"/>
            </a:p>
          </p:txBody>
        </p:sp>
        <p:sp>
          <p:nvSpPr>
            <p:cNvPr id="109" name="TextBox 108">
              <a:extLst>
                <a:ext uri="{FF2B5EF4-FFF2-40B4-BE49-F238E27FC236}">
                  <a16:creationId xmlns:a16="http://schemas.microsoft.com/office/drawing/2014/main" id="{D5437066-CD5B-4497-A83C-6F8733672AD9}"/>
                </a:ext>
              </a:extLst>
            </p:cNvPr>
            <p:cNvSpPr txBox="1"/>
            <p:nvPr/>
          </p:nvSpPr>
          <p:spPr>
            <a:xfrm>
              <a:off x="5244133" y="270580"/>
              <a:ext cx="235962" cy="215444"/>
            </a:xfrm>
            <a:prstGeom prst="rect">
              <a:avLst/>
            </a:prstGeom>
          </p:spPr>
          <p:txBody>
            <a:bodyPr wrap="none">
              <a:spAutoFit/>
            </a:bodyPr>
            <a:lstStyle>
              <a:defPPr>
                <a:defRPr lang="en-US"/>
              </a:defPPr>
              <a:lvl1pPr>
                <a:defRPr sz="800"/>
              </a:lvl1pPr>
            </a:lstStyle>
            <a:p>
              <a:r>
                <a:rPr lang="en-US" dirty="0"/>
                <a:t>0</a:t>
              </a:r>
            </a:p>
          </p:txBody>
        </p:sp>
        <p:sp>
          <p:nvSpPr>
            <p:cNvPr id="110" name="Rectangle 109">
              <a:extLst>
                <a:ext uri="{FF2B5EF4-FFF2-40B4-BE49-F238E27FC236}">
                  <a16:creationId xmlns:a16="http://schemas.microsoft.com/office/drawing/2014/main" id="{F98B102B-E51A-45F3-9A86-4A1CBC1D92CF}"/>
                </a:ext>
              </a:extLst>
            </p:cNvPr>
            <p:cNvSpPr/>
            <p:nvPr/>
          </p:nvSpPr>
          <p:spPr>
            <a:xfrm rot="19161622">
              <a:off x="5380689" y="249090"/>
              <a:ext cx="287258" cy="215444"/>
            </a:xfrm>
            <a:prstGeom prst="rect">
              <a:avLst/>
            </a:prstGeom>
          </p:spPr>
          <p:txBody>
            <a:bodyPr wrap="none">
              <a:spAutoFit/>
            </a:bodyPr>
            <a:lstStyle/>
            <a:p>
              <a:r>
                <a:rPr lang="en-US" sz="800" dirty="0"/>
                <a:t>50</a:t>
              </a:r>
              <a:endParaRPr lang="en-US" dirty="0"/>
            </a:p>
          </p:txBody>
        </p:sp>
        <p:sp>
          <p:nvSpPr>
            <p:cNvPr id="111" name="Rectangle 110">
              <a:extLst>
                <a:ext uri="{FF2B5EF4-FFF2-40B4-BE49-F238E27FC236}">
                  <a16:creationId xmlns:a16="http://schemas.microsoft.com/office/drawing/2014/main" id="{9350FC21-B01F-4F85-91B2-FD06B64E2131}"/>
                </a:ext>
              </a:extLst>
            </p:cNvPr>
            <p:cNvSpPr/>
            <p:nvPr/>
          </p:nvSpPr>
          <p:spPr>
            <a:xfrm rot="19161622">
              <a:off x="5515734" y="232386"/>
              <a:ext cx="338554" cy="215444"/>
            </a:xfrm>
            <a:prstGeom prst="rect">
              <a:avLst/>
            </a:prstGeom>
          </p:spPr>
          <p:txBody>
            <a:bodyPr wrap="none">
              <a:spAutoFit/>
            </a:bodyPr>
            <a:lstStyle/>
            <a:p>
              <a:r>
                <a:rPr lang="en-US" sz="800" dirty="0"/>
                <a:t>100</a:t>
              </a:r>
              <a:endParaRPr lang="en-US" dirty="0"/>
            </a:p>
          </p:txBody>
        </p:sp>
        <p:sp>
          <p:nvSpPr>
            <p:cNvPr id="112" name="Rectangle 111">
              <a:extLst>
                <a:ext uri="{FF2B5EF4-FFF2-40B4-BE49-F238E27FC236}">
                  <a16:creationId xmlns:a16="http://schemas.microsoft.com/office/drawing/2014/main" id="{D61938DD-3792-49A6-98F0-5BC756E94BB2}"/>
                </a:ext>
              </a:extLst>
            </p:cNvPr>
            <p:cNvSpPr/>
            <p:nvPr/>
          </p:nvSpPr>
          <p:spPr>
            <a:xfrm rot="19161622">
              <a:off x="5663588" y="232386"/>
              <a:ext cx="338554" cy="215444"/>
            </a:xfrm>
            <a:prstGeom prst="rect">
              <a:avLst/>
            </a:prstGeom>
          </p:spPr>
          <p:txBody>
            <a:bodyPr wrap="none">
              <a:spAutoFit/>
            </a:bodyPr>
            <a:lstStyle/>
            <a:p>
              <a:r>
                <a:rPr lang="en-US" sz="800" dirty="0"/>
                <a:t>200</a:t>
              </a:r>
              <a:endParaRPr lang="en-US" dirty="0"/>
            </a:p>
          </p:txBody>
        </p:sp>
        <p:sp>
          <p:nvSpPr>
            <p:cNvPr id="159" name="Rectangle 158">
              <a:extLst>
                <a:ext uri="{FF2B5EF4-FFF2-40B4-BE49-F238E27FC236}">
                  <a16:creationId xmlns:a16="http://schemas.microsoft.com/office/drawing/2014/main" id="{5E42F7CE-D0AA-4597-BD0A-4E91145627C6}"/>
                </a:ext>
              </a:extLst>
            </p:cNvPr>
            <p:cNvSpPr/>
            <p:nvPr/>
          </p:nvSpPr>
          <p:spPr>
            <a:xfrm rot="19161622">
              <a:off x="5842867" y="232386"/>
              <a:ext cx="338554" cy="215444"/>
            </a:xfrm>
            <a:prstGeom prst="rect">
              <a:avLst/>
            </a:prstGeom>
          </p:spPr>
          <p:txBody>
            <a:bodyPr wrap="none">
              <a:spAutoFit/>
            </a:bodyPr>
            <a:lstStyle/>
            <a:p>
              <a:r>
                <a:rPr lang="en-US" sz="800" dirty="0"/>
                <a:t>400</a:t>
              </a:r>
              <a:endParaRPr lang="en-US" dirty="0"/>
            </a:p>
          </p:txBody>
        </p:sp>
        <p:sp>
          <p:nvSpPr>
            <p:cNvPr id="182" name="Rectangle 181">
              <a:extLst>
                <a:ext uri="{FF2B5EF4-FFF2-40B4-BE49-F238E27FC236}">
                  <a16:creationId xmlns:a16="http://schemas.microsoft.com/office/drawing/2014/main" id="{47C79121-FA7B-4651-8FBD-556F1BB30779}"/>
                </a:ext>
              </a:extLst>
            </p:cNvPr>
            <p:cNvSpPr/>
            <p:nvPr/>
          </p:nvSpPr>
          <p:spPr>
            <a:xfrm rot="19161622">
              <a:off x="6025716" y="232386"/>
              <a:ext cx="338554" cy="215444"/>
            </a:xfrm>
            <a:prstGeom prst="rect">
              <a:avLst/>
            </a:prstGeom>
          </p:spPr>
          <p:txBody>
            <a:bodyPr wrap="none">
              <a:spAutoFit/>
            </a:bodyPr>
            <a:lstStyle/>
            <a:p>
              <a:r>
                <a:rPr lang="en-US" sz="800" dirty="0"/>
                <a:t>800</a:t>
              </a:r>
              <a:endParaRPr lang="en-US" dirty="0"/>
            </a:p>
          </p:txBody>
        </p:sp>
        <p:grpSp>
          <p:nvGrpSpPr>
            <p:cNvPr id="38" name="Group 37">
              <a:extLst>
                <a:ext uri="{FF2B5EF4-FFF2-40B4-BE49-F238E27FC236}">
                  <a16:creationId xmlns:a16="http://schemas.microsoft.com/office/drawing/2014/main" id="{E4DE97E7-9579-46E7-93A4-ADF52FCAC240}"/>
                </a:ext>
              </a:extLst>
            </p:cNvPr>
            <p:cNvGrpSpPr/>
            <p:nvPr/>
          </p:nvGrpSpPr>
          <p:grpSpPr>
            <a:xfrm>
              <a:off x="2276428" y="163656"/>
              <a:ext cx="4603738" cy="1541111"/>
              <a:chOff x="2304226" y="139078"/>
              <a:chExt cx="4603738" cy="1541111"/>
            </a:xfrm>
          </p:grpSpPr>
          <p:grpSp>
            <p:nvGrpSpPr>
              <p:cNvPr id="8" name="Group 7">
                <a:extLst>
                  <a:ext uri="{FF2B5EF4-FFF2-40B4-BE49-F238E27FC236}">
                    <a16:creationId xmlns:a16="http://schemas.microsoft.com/office/drawing/2014/main" id="{F2BD77B5-E03F-4AAB-9E11-C977EE2F18E9}"/>
                  </a:ext>
                </a:extLst>
              </p:cNvPr>
              <p:cNvGrpSpPr/>
              <p:nvPr/>
            </p:nvGrpSpPr>
            <p:grpSpPr>
              <a:xfrm>
                <a:off x="2304226" y="139078"/>
                <a:ext cx="4603738" cy="1541111"/>
                <a:chOff x="-33319" y="2188584"/>
                <a:chExt cx="6860766" cy="2056766"/>
              </a:xfrm>
            </p:grpSpPr>
            <p:pic>
              <p:nvPicPr>
                <p:cNvPr id="24" name="Picture 23">
                  <a:extLst>
                    <a:ext uri="{FF2B5EF4-FFF2-40B4-BE49-F238E27FC236}">
                      <a16:creationId xmlns:a16="http://schemas.microsoft.com/office/drawing/2014/main" id="{A4BD4DE5-3ED2-4A98-BC08-59971E152AA1}"/>
                    </a:ext>
                  </a:extLst>
                </p:cNvPr>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634605" y="2547727"/>
                  <a:ext cx="1552404" cy="1338945"/>
                </a:xfrm>
                <a:prstGeom prst="rect">
                  <a:avLst/>
                </a:prstGeom>
              </p:spPr>
            </p:pic>
            <p:pic>
              <p:nvPicPr>
                <p:cNvPr id="25" name="Picture 24">
                  <a:extLst>
                    <a:ext uri="{FF2B5EF4-FFF2-40B4-BE49-F238E27FC236}">
                      <a16:creationId xmlns:a16="http://schemas.microsoft.com/office/drawing/2014/main" id="{57C851AB-B909-4610-9E2C-BFB06E0DC27A}"/>
                    </a:ext>
                  </a:extLst>
                </p:cNvPr>
                <p:cNvPicPr preferRelativeResize="0">
                  <a:picLocks/>
                </p:cNvPicPr>
                <p:nvPr/>
              </p:nvPicPr>
              <p:blipFill rotWithShape="1">
                <a:blip r:embed="rId4" cstate="print">
                  <a:extLst>
                    <a:ext uri="{28A0092B-C50C-407E-A947-70E740481C1C}">
                      <a14:useLocalDpi xmlns:a14="http://schemas.microsoft.com/office/drawing/2010/main" val="0"/>
                    </a:ext>
                  </a:extLst>
                </a:blip>
                <a:srcRect l="7679" t="33996" r="5395" b="32889"/>
                <a:stretch/>
              </p:blipFill>
              <p:spPr>
                <a:xfrm>
                  <a:off x="646745" y="3935339"/>
                  <a:ext cx="1554480" cy="219456"/>
                </a:xfrm>
                <a:prstGeom prst="rect">
                  <a:avLst/>
                </a:prstGeom>
              </p:spPr>
            </p:pic>
            <p:sp>
              <p:nvSpPr>
                <p:cNvPr id="28" name="TextBox 27">
                  <a:extLst>
                    <a:ext uri="{FF2B5EF4-FFF2-40B4-BE49-F238E27FC236}">
                      <a16:creationId xmlns:a16="http://schemas.microsoft.com/office/drawing/2014/main" id="{AB170CCD-9E04-42F8-974E-F084161E460A}"/>
                    </a:ext>
                  </a:extLst>
                </p:cNvPr>
                <p:cNvSpPr txBox="1"/>
                <p:nvPr/>
              </p:nvSpPr>
              <p:spPr>
                <a:xfrm>
                  <a:off x="281192" y="3915133"/>
                  <a:ext cx="539932"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H3</a:t>
                  </a:r>
                </a:p>
              </p:txBody>
            </p:sp>
            <p:sp>
              <p:nvSpPr>
                <p:cNvPr id="29" name="TextBox 28">
                  <a:extLst>
                    <a:ext uri="{FF2B5EF4-FFF2-40B4-BE49-F238E27FC236}">
                      <a16:creationId xmlns:a16="http://schemas.microsoft.com/office/drawing/2014/main" id="{6020853D-DA9E-4CB1-B647-8611B09413AB}"/>
                    </a:ext>
                  </a:extLst>
                </p:cNvPr>
                <p:cNvSpPr txBox="1"/>
                <p:nvPr/>
              </p:nvSpPr>
              <p:spPr>
                <a:xfrm>
                  <a:off x="-20443" y="3535223"/>
                  <a:ext cx="1091462" cy="215444"/>
                </a:xfrm>
                <a:prstGeom prst="rect">
                  <a:avLst/>
                </a:prstGeom>
                <a:noFill/>
              </p:spPr>
              <p:txBody>
                <a:bodyPr wrap="square" rtlCol="0">
                  <a:spAutoFit/>
                </a:bodyPr>
                <a:lstStyle/>
                <a:p>
                  <a:r>
                    <a:rPr lang="el-GR" sz="800" dirty="0">
                      <a:latin typeface="Arial" panose="020B0604020202020204" pitchFamily="34" charset="0"/>
                      <a:cs typeface="Arial" panose="020B0604020202020204" pitchFamily="34" charset="0"/>
                    </a:rPr>
                    <a:t>γ</a:t>
                  </a:r>
                  <a:r>
                    <a:rPr lang="en-US" sz="800" dirty="0">
                      <a:latin typeface="Arial" panose="020B0604020202020204" pitchFamily="34" charset="0"/>
                      <a:cs typeface="Arial" panose="020B0604020202020204" pitchFamily="34" charset="0"/>
                    </a:rPr>
                    <a:t>H2AX</a:t>
                  </a:r>
                </a:p>
              </p:txBody>
            </p:sp>
            <p:sp>
              <p:nvSpPr>
                <p:cNvPr id="32" name="TextBox 31">
                  <a:extLst>
                    <a:ext uri="{FF2B5EF4-FFF2-40B4-BE49-F238E27FC236}">
                      <a16:creationId xmlns:a16="http://schemas.microsoft.com/office/drawing/2014/main" id="{9C022881-3061-4C05-8424-29D9DE1CB078}"/>
                    </a:ext>
                  </a:extLst>
                </p:cNvPr>
                <p:cNvSpPr txBox="1"/>
                <p:nvPr/>
              </p:nvSpPr>
              <p:spPr>
                <a:xfrm>
                  <a:off x="-33319" y="2188584"/>
                  <a:ext cx="878735" cy="451834"/>
                </a:xfrm>
                <a:prstGeom prst="rect">
                  <a:avLst/>
                </a:prstGeom>
                <a:noFill/>
              </p:spPr>
              <p:txBody>
                <a:bodyPr wrap="square" rtlCol="0">
                  <a:spAutoFit/>
                </a:bodyPr>
                <a:lstStyle/>
                <a:p>
                  <a:pPr algn="ctr"/>
                  <a:r>
                    <a:rPr lang="en-US" sz="800" dirty="0"/>
                    <a:t>HU </a:t>
                  </a:r>
                </a:p>
                <a:p>
                  <a:pPr algn="ctr"/>
                  <a:r>
                    <a:rPr lang="en-US" sz="800" dirty="0"/>
                    <a:t>(mM)</a:t>
                  </a:r>
                </a:p>
              </p:txBody>
            </p:sp>
            <p:grpSp>
              <p:nvGrpSpPr>
                <p:cNvPr id="2" name="Group 1">
                  <a:extLst>
                    <a:ext uri="{FF2B5EF4-FFF2-40B4-BE49-F238E27FC236}">
                      <a16:creationId xmlns:a16="http://schemas.microsoft.com/office/drawing/2014/main" id="{8AAAC2BD-CCC9-413B-BF51-9D2D381C5FE6}"/>
                    </a:ext>
                  </a:extLst>
                </p:cNvPr>
                <p:cNvGrpSpPr/>
                <p:nvPr/>
              </p:nvGrpSpPr>
              <p:grpSpPr>
                <a:xfrm>
                  <a:off x="2064738" y="2188584"/>
                  <a:ext cx="2029653" cy="1966211"/>
                  <a:chOff x="2121946" y="1516003"/>
                  <a:chExt cx="2029653" cy="1966211"/>
                </a:xfrm>
              </p:grpSpPr>
              <p:pic>
                <p:nvPicPr>
                  <p:cNvPr id="26" name="Picture 25">
                    <a:extLst>
                      <a:ext uri="{FF2B5EF4-FFF2-40B4-BE49-F238E27FC236}">
                        <a16:creationId xmlns:a16="http://schemas.microsoft.com/office/drawing/2014/main" id="{36D1EC42-8B56-41BD-95A1-EC4620590650}"/>
                      </a:ext>
                    </a:extLst>
                  </p:cNvPr>
                  <p:cNvPicPr preferRelativeResize="0">
                    <a:picLocks/>
                  </p:cNvPicPr>
                  <p:nvPr/>
                </p:nvPicPr>
                <p:blipFill>
                  <a:blip r:embed="rId5">
                    <a:extLst>
                      <a:ext uri="{28A0092B-C50C-407E-A947-70E740481C1C}">
                        <a14:useLocalDpi xmlns:a14="http://schemas.microsoft.com/office/drawing/2010/main" val="0"/>
                      </a:ext>
                    </a:extLst>
                  </a:blip>
                  <a:stretch>
                    <a:fillRect/>
                  </a:stretch>
                </p:blipFill>
                <p:spPr>
                  <a:xfrm>
                    <a:off x="2574816" y="1879067"/>
                    <a:ext cx="1554480" cy="1335024"/>
                  </a:xfrm>
                  <a:prstGeom prst="rect">
                    <a:avLst/>
                  </a:prstGeom>
                </p:spPr>
              </p:pic>
              <p:pic>
                <p:nvPicPr>
                  <p:cNvPr id="27" name="Picture 26">
                    <a:extLst>
                      <a:ext uri="{FF2B5EF4-FFF2-40B4-BE49-F238E27FC236}">
                        <a16:creationId xmlns:a16="http://schemas.microsoft.com/office/drawing/2014/main" id="{1FBCCC5E-D897-4B0C-9498-A8A2603C9C08}"/>
                      </a:ext>
                    </a:extLst>
                  </p:cNvPr>
                  <p:cNvPicPr preferRelativeResize="0">
                    <a:picLocks/>
                  </p:cNvPicPr>
                  <p:nvPr/>
                </p:nvPicPr>
                <p:blipFill rotWithShape="1">
                  <a:blip r:embed="rId6" cstate="print">
                    <a:extLst>
                      <a:ext uri="{28A0092B-C50C-407E-A947-70E740481C1C}">
                        <a14:useLocalDpi xmlns:a14="http://schemas.microsoft.com/office/drawing/2010/main" val="0"/>
                      </a:ext>
                    </a:extLst>
                  </a:blip>
                  <a:srcRect l="2852" t="3991" r="2507" b="22595"/>
                  <a:stretch/>
                </p:blipFill>
                <p:spPr>
                  <a:xfrm>
                    <a:off x="2597119" y="3262758"/>
                    <a:ext cx="1554480" cy="219456"/>
                  </a:xfrm>
                  <a:prstGeom prst="rect">
                    <a:avLst/>
                  </a:prstGeom>
                </p:spPr>
              </p:pic>
              <p:sp>
                <p:nvSpPr>
                  <p:cNvPr id="35" name="TextBox 34">
                    <a:extLst>
                      <a:ext uri="{FF2B5EF4-FFF2-40B4-BE49-F238E27FC236}">
                        <a16:creationId xmlns:a16="http://schemas.microsoft.com/office/drawing/2014/main" id="{A620F6B2-2186-4370-88C4-3FA5A45A216C}"/>
                      </a:ext>
                    </a:extLst>
                  </p:cNvPr>
                  <p:cNvSpPr txBox="1"/>
                  <p:nvPr/>
                </p:nvSpPr>
                <p:spPr>
                  <a:xfrm>
                    <a:off x="2121946" y="1516003"/>
                    <a:ext cx="604054" cy="410759"/>
                  </a:xfrm>
                  <a:prstGeom prst="rect">
                    <a:avLst/>
                  </a:prstGeom>
                  <a:noFill/>
                </p:spPr>
                <p:txBody>
                  <a:bodyPr wrap="square" rtlCol="0">
                    <a:spAutoFit/>
                  </a:bodyPr>
                  <a:lstStyle/>
                  <a:p>
                    <a:pPr algn="ctr"/>
                    <a:r>
                      <a:rPr lang="en-US" sz="700" dirty="0"/>
                      <a:t>APH</a:t>
                    </a:r>
                  </a:p>
                  <a:p>
                    <a:pPr algn="ctr"/>
                    <a:r>
                      <a:rPr lang="en-US" sz="700" dirty="0"/>
                      <a:t>(</a:t>
                    </a:r>
                    <a:r>
                      <a:rPr lang="el-GR" sz="700" dirty="0"/>
                      <a:t>μ</a:t>
                    </a:r>
                    <a:r>
                      <a:rPr lang="en-US" sz="700" dirty="0"/>
                      <a:t>M)</a:t>
                    </a:r>
                  </a:p>
                </p:txBody>
              </p:sp>
            </p:grpSp>
            <p:grpSp>
              <p:nvGrpSpPr>
                <p:cNvPr id="5" name="Group 4">
                  <a:extLst>
                    <a:ext uri="{FF2B5EF4-FFF2-40B4-BE49-F238E27FC236}">
                      <a16:creationId xmlns:a16="http://schemas.microsoft.com/office/drawing/2014/main" id="{1ABDB86C-62D7-496D-8B68-15BF2937D6B0}"/>
                    </a:ext>
                  </a:extLst>
                </p:cNvPr>
                <p:cNvGrpSpPr/>
                <p:nvPr/>
              </p:nvGrpSpPr>
              <p:grpSpPr>
                <a:xfrm>
                  <a:off x="3922994" y="2188584"/>
                  <a:ext cx="2904453" cy="2056766"/>
                  <a:chOff x="4240009" y="1516003"/>
                  <a:chExt cx="2904453" cy="2056766"/>
                </a:xfrm>
              </p:grpSpPr>
              <p:pic>
                <p:nvPicPr>
                  <p:cNvPr id="30" name="Picture 29">
                    <a:extLst>
                      <a:ext uri="{FF2B5EF4-FFF2-40B4-BE49-F238E27FC236}">
                        <a16:creationId xmlns:a16="http://schemas.microsoft.com/office/drawing/2014/main" id="{DE668C17-C29E-494B-BE3A-CAFC6DCF3CE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10" t="5958" r="3011"/>
                  <a:stretch/>
                </p:blipFill>
                <p:spPr>
                  <a:xfrm>
                    <a:off x="4678404" y="1879067"/>
                    <a:ext cx="1561794" cy="1335024"/>
                  </a:xfrm>
                  <a:prstGeom prst="rect">
                    <a:avLst/>
                  </a:prstGeom>
                </p:spPr>
              </p:pic>
              <p:pic>
                <p:nvPicPr>
                  <p:cNvPr id="31" name="Picture 30">
                    <a:extLst>
                      <a:ext uri="{FF2B5EF4-FFF2-40B4-BE49-F238E27FC236}">
                        <a16:creationId xmlns:a16="http://schemas.microsoft.com/office/drawing/2014/main" id="{C00A12B0-8F45-46D0-A773-AC86E38C68FE}"/>
                      </a:ext>
                    </a:extLst>
                  </p:cNvPr>
                  <p:cNvPicPr preferRelativeResize="0">
                    <a:picLocks/>
                  </p:cNvPicPr>
                  <p:nvPr/>
                </p:nvPicPr>
                <p:blipFill rotWithShape="1">
                  <a:blip r:embed="rId8" cstate="print">
                    <a:extLst>
                      <a:ext uri="{28A0092B-C50C-407E-A947-70E740481C1C}">
                        <a14:useLocalDpi xmlns:a14="http://schemas.microsoft.com/office/drawing/2010/main" val="0"/>
                      </a:ext>
                    </a:extLst>
                  </a:blip>
                  <a:srcRect t="18009" b="11459"/>
                  <a:stretch/>
                </p:blipFill>
                <p:spPr>
                  <a:xfrm>
                    <a:off x="4678404" y="3262758"/>
                    <a:ext cx="1554480" cy="219456"/>
                  </a:xfrm>
                  <a:prstGeom prst="rect">
                    <a:avLst/>
                  </a:prstGeom>
                </p:spPr>
              </p:pic>
              <p:sp>
                <p:nvSpPr>
                  <p:cNvPr id="36" name="TextBox 35">
                    <a:extLst>
                      <a:ext uri="{FF2B5EF4-FFF2-40B4-BE49-F238E27FC236}">
                        <a16:creationId xmlns:a16="http://schemas.microsoft.com/office/drawing/2014/main" id="{284EB1BA-D2A2-4832-888D-44C63C990FEB}"/>
                      </a:ext>
                    </a:extLst>
                  </p:cNvPr>
                  <p:cNvSpPr txBox="1"/>
                  <p:nvPr/>
                </p:nvSpPr>
                <p:spPr>
                  <a:xfrm>
                    <a:off x="4240009" y="1516003"/>
                    <a:ext cx="759465" cy="410759"/>
                  </a:xfrm>
                  <a:prstGeom prst="rect">
                    <a:avLst/>
                  </a:prstGeom>
                  <a:noFill/>
                </p:spPr>
                <p:txBody>
                  <a:bodyPr wrap="square" rtlCol="0">
                    <a:spAutoFit/>
                  </a:bodyPr>
                  <a:lstStyle/>
                  <a:p>
                    <a:pPr algn="ctr"/>
                    <a:r>
                      <a:rPr lang="en-US" sz="700" dirty="0"/>
                      <a:t>MMS</a:t>
                    </a:r>
                  </a:p>
                  <a:p>
                    <a:pPr algn="ctr"/>
                    <a:r>
                      <a:rPr lang="en-US" sz="700" dirty="0"/>
                      <a:t>(</a:t>
                    </a:r>
                    <a:r>
                      <a:rPr lang="el-GR" sz="700" dirty="0"/>
                      <a:t>μ</a:t>
                    </a:r>
                    <a:r>
                      <a:rPr lang="en-US" sz="700" dirty="0"/>
                      <a:t>M)</a:t>
                    </a:r>
                  </a:p>
                </p:txBody>
              </p:sp>
              <p:sp>
                <p:nvSpPr>
                  <p:cNvPr id="20" name="TextBox 19">
                    <a:extLst>
                      <a:ext uri="{FF2B5EF4-FFF2-40B4-BE49-F238E27FC236}">
                        <a16:creationId xmlns:a16="http://schemas.microsoft.com/office/drawing/2014/main" id="{C6726E1B-3442-481D-9D46-72F354AA5F1F}"/>
                      </a:ext>
                    </a:extLst>
                  </p:cNvPr>
                  <p:cNvSpPr txBox="1"/>
                  <p:nvPr/>
                </p:nvSpPr>
                <p:spPr>
                  <a:xfrm>
                    <a:off x="6165405" y="3305776"/>
                    <a:ext cx="979056" cy="266993"/>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17 </a:t>
                    </a:r>
                    <a:r>
                      <a:rPr lang="en-US" sz="700" dirty="0" err="1">
                        <a:latin typeface="Arial" panose="020B0604020202020204" pitchFamily="34" charset="0"/>
                        <a:cs typeface="Arial" panose="020B0604020202020204" pitchFamily="34" charset="0"/>
                      </a:rPr>
                      <a:t>kD</a:t>
                    </a:r>
                    <a:endParaRPr lang="en-US" sz="7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C41EF50-582E-4112-9BDF-4ECCE50B5D07}"/>
                      </a:ext>
                    </a:extLst>
                  </p:cNvPr>
                  <p:cNvSpPr txBox="1"/>
                  <p:nvPr/>
                </p:nvSpPr>
                <p:spPr>
                  <a:xfrm>
                    <a:off x="6165405" y="2363855"/>
                    <a:ext cx="979056" cy="266993"/>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26 </a:t>
                    </a:r>
                    <a:r>
                      <a:rPr lang="en-US" sz="700" dirty="0" err="1">
                        <a:latin typeface="Arial" panose="020B0604020202020204" pitchFamily="34" charset="0"/>
                        <a:cs typeface="Arial" panose="020B0604020202020204" pitchFamily="34" charset="0"/>
                      </a:rPr>
                      <a:t>kD</a:t>
                    </a:r>
                    <a:endParaRPr lang="en-US" sz="700" dirty="0">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FA5B4423-6A2B-4494-8101-219F00C164E8}"/>
                      </a:ext>
                    </a:extLst>
                  </p:cNvPr>
                  <p:cNvSpPr txBox="1"/>
                  <p:nvPr/>
                </p:nvSpPr>
                <p:spPr>
                  <a:xfrm>
                    <a:off x="6165406" y="2837030"/>
                    <a:ext cx="979056" cy="266993"/>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17 </a:t>
                    </a:r>
                    <a:r>
                      <a:rPr lang="en-US" sz="700" dirty="0" err="1">
                        <a:latin typeface="Arial" panose="020B0604020202020204" pitchFamily="34" charset="0"/>
                        <a:cs typeface="Arial" panose="020B0604020202020204" pitchFamily="34" charset="0"/>
                      </a:rPr>
                      <a:t>kD</a:t>
                    </a:r>
                    <a:endParaRPr lang="en-US" sz="700" dirty="0">
                      <a:latin typeface="Arial" panose="020B0604020202020204" pitchFamily="34" charset="0"/>
                      <a:cs typeface="Arial" panose="020B0604020202020204" pitchFamily="34" charset="0"/>
                    </a:endParaRPr>
                  </a:p>
                </p:txBody>
              </p:sp>
            </p:grpSp>
            <p:sp>
              <p:nvSpPr>
                <p:cNvPr id="255" name="TextBox 254">
                  <a:extLst>
                    <a:ext uri="{FF2B5EF4-FFF2-40B4-BE49-F238E27FC236}">
                      <a16:creationId xmlns:a16="http://schemas.microsoft.com/office/drawing/2014/main" id="{D964F7AE-DF0A-4F00-B73A-41E4CD87B0E6}"/>
                    </a:ext>
                  </a:extLst>
                </p:cNvPr>
                <p:cNvSpPr txBox="1"/>
                <p:nvPr/>
              </p:nvSpPr>
              <p:spPr>
                <a:xfrm>
                  <a:off x="591618" y="2320541"/>
                  <a:ext cx="1651202" cy="287531"/>
                </a:xfrm>
                <a:prstGeom prst="rect">
                  <a:avLst/>
                </a:prstGeom>
              </p:spPr>
              <p:txBody>
                <a:bodyPr wrap="none">
                  <a:spAutoFit/>
                </a:bodyPr>
                <a:lstStyle>
                  <a:defPPr>
                    <a:defRPr lang="en-US"/>
                  </a:defPPr>
                  <a:lvl1pPr>
                    <a:defRPr sz="800"/>
                  </a:lvl1pPr>
                </a:lstStyle>
                <a:p>
                  <a:r>
                    <a:rPr lang="en-US" dirty="0"/>
                    <a:t>0    0.5    1     2     4      8</a:t>
                  </a:r>
                </a:p>
              </p:txBody>
            </p:sp>
          </p:grpSp>
          <p:sp>
            <p:nvSpPr>
              <p:cNvPr id="23" name="TextBox 22">
                <a:extLst>
                  <a:ext uri="{FF2B5EF4-FFF2-40B4-BE49-F238E27FC236}">
                    <a16:creationId xmlns:a16="http://schemas.microsoft.com/office/drawing/2014/main" id="{7BCED327-5FF2-49F7-9704-215870DFE446}"/>
                  </a:ext>
                </a:extLst>
              </p:cNvPr>
              <p:cNvSpPr txBox="1"/>
              <p:nvPr/>
            </p:nvSpPr>
            <p:spPr>
              <a:xfrm>
                <a:off x="6197805" y="766321"/>
                <a:ext cx="276726" cy="200055"/>
              </a:xfrm>
              <a:prstGeom prst="rect">
                <a:avLst/>
              </a:prstGeom>
              <a:noFill/>
            </p:spPr>
            <p:txBody>
              <a:bodyPr wrap="square" rtlCol="0">
                <a:spAutoFit/>
              </a:bodyPr>
              <a:lstStyle>
                <a:defPPr>
                  <a:defRPr lang="en-US"/>
                </a:defPPr>
                <a:lvl1pPr>
                  <a:defRPr sz="700">
                    <a:latin typeface="Arial" panose="020B0604020202020204" pitchFamily="34" charset="0"/>
                    <a:cs typeface="Arial" panose="020B0604020202020204" pitchFamily="34" charset="0"/>
                  </a:defRPr>
                </a:lvl1pPr>
              </a:lstStyle>
              <a:p>
                <a:r>
                  <a:rPr lang="en-US" dirty="0"/>
                  <a:t>-</a:t>
                </a:r>
              </a:p>
            </p:txBody>
          </p:sp>
          <p:sp>
            <p:nvSpPr>
              <p:cNvPr id="183" name="TextBox 182">
                <a:extLst>
                  <a:ext uri="{FF2B5EF4-FFF2-40B4-BE49-F238E27FC236}">
                    <a16:creationId xmlns:a16="http://schemas.microsoft.com/office/drawing/2014/main" id="{57F6A6AD-82B3-4C1E-AC53-8B411DC787B4}"/>
                  </a:ext>
                </a:extLst>
              </p:cNvPr>
              <p:cNvSpPr txBox="1"/>
              <p:nvPr/>
            </p:nvSpPr>
            <p:spPr>
              <a:xfrm>
                <a:off x="6194993" y="1103440"/>
                <a:ext cx="276726" cy="200055"/>
              </a:xfrm>
              <a:prstGeom prst="rect">
                <a:avLst/>
              </a:prstGeom>
              <a:noFill/>
            </p:spPr>
            <p:txBody>
              <a:bodyPr wrap="square" rtlCol="0">
                <a:spAutoFit/>
              </a:bodyPr>
              <a:lstStyle>
                <a:defPPr>
                  <a:defRPr lang="en-US"/>
                </a:defPPr>
                <a:lvl1pPr>
                  <a:defRPr sz="700">
                    <a:latin typeface="Arial" panose="020B0604020202020204" pitchFamily="34" charset="0"/>
                    <a:cs typeface="Arial" panose="020B0604020202020204" pitchFamily="34" charset="0"/>
                  </a:defRPr>
                </a:lvl1pPr>
              </a:lstStyle>
              <a:p>
                <a:r>
                  <a:rPr lang="en-US" dirty="0"/>
                  <a:t>-</a:t>
                </a:r>
              </a:p>
            </p:txBody>
          </p:sp>
          <p:sp>
            <p:nvSpPr>
              <p:cNvPr id="184" name="TextBox 183">
                <a:extLst>
                  <a:ext uri="{FF2B5EF4-FFF2-40B4-BE49-F238E27FC236}">
                    <a16:creationId xmlns:a16="http://schemas.microsoft.com/office/drawing/2014/main" id="{BC9E43FF-13BA-4DEC-9854-3F98E82306C3}"/>
                  </a:ext>
                </a:extLst>
              </p:cNvPr>
              <p:cNvSpPr txBox="1"/>
              <p:nvPr/>
            </p:nvSpPr>
            <p:spPr>
              <a:xfrm>
                <a:off x="6210755" y="1480033"/>
                <a:ext cx="276726" cy="200055"/>
              </a:xfrm>
              <a:prstGeom prst="rect">
                <a:avLst/>
              </a:prstGeom>
              <a:noFill/>
            </p:spPr>
            <p:txBody>
              <a:bodyPr wrap="square" rtlCol="0">
                <a:spAutoFit/>
              </a:bodyPr>
              <a:lstStyle>
                <a:defPPr>
                  <a:defRPr lang="en-US"/>
                </a:defPPr>
                <a:lvl1pPr>
                  <a:defRPr sz="700">
                    <a:latin typeface="Arial" panose="020B0604020202020204" pitchFamily="34" charset="0"/>
                    <a:cs typeface="Arial" panose="020B0604020202020204" pitchFamily="34" charset="0"/>
                  </a:defRPr>
                </a:lvl1pPr>
              </a:lstStyle>
              <a:p>
                <a:r>
                  <a:rPr lang="en-US" dirty="0"/>
                  <a:t>-</a:t>
                </a:r>
              </a:p>
            </p:txBody>
          </p:sp>
        </p:grpSp>
      </p:grpSp>
      <p:grpSp>
        <p:nvGrpSpPr>
          <p:cNvPr id="262" name="Group 261">
            <a:extLst>
              <a:ext uri="{FF2B5EF4-FFF2-40B4-BE49-F238E27FC236}">
                <a16:creationId xmlns:a16="http://schemas.microsoft.com/office/drawing/2014/main" id="{EE59F830-C6B1-4F86-9DC1-427F36BDDA62}"/>
              </a:ext>
            </a:extLst>
          </p:cNvPr>
          <p:cNvGrpSpPr/>
          <p:nvPr/>
        </p:nvGrpSpPr>
        <p:grpSpPr>
          <a:xfrm>
            <a:off x="269870" y="559684"/>
            <a:ext cx="2116785" cy="1062767"/>
            <a:chOff x="269870" y="559684"/>
            <a:chExt cx="2116785" cy="1062767"/>
          </a:xfrm>
        </p:grpSpPr>
        <p:grpSp>
          <p:nvGrpSpPr>
            <p:cNvPr id="6" name="Group 5">
              <a:extLst>
                <a:ext uri="{FF2B5EF4-FFF2-40B4-BE49-F238E27FC236}">
                  <a16:creationId xmlns:a16="http://schemas.microsoft.com/office/drawing/2014/main" id="{F1CABF03-2857-4CD2-88CA-A9348AD56E8E}"/>
                </a:ext>
              </a:extLst>
            </p:cNvPr>
            <p:cNvGrpSpPr/>
            <p:nvPr/>
          </p:nvGrpSpPr>
          <p:grpSpPr>
            <a:xfrm>
              <a:off x="269870" y="559684"/>
              <a:ext cx="2116785" cy="1062767"/>
              <a:chOff x="839349" y="1082316"/>
              <a:chExt cx="2116785" cy="1062767"/>
            </a:xfrm>
          </p:grpSpPr>
          <p:grpSp>
            <p:nvGrpSpPr>
              <p:cNvPr id="4" name="Group 3">
                <a:extLst>
                  <a:ext uri="{FF2B5EF4-FFF2-40B4-BE49-F238E27FC236}">
                    <a16:creationId xmlns:a16="http://schemas.microsoft.com/office/drawing/2014/main" id="{891E3B4C-2333-46E7-BF3F-CF42F4302680}"/>
                  </a:ext>
                </a:extLst>
              </p:cNvPr>
              <p:cNvGrpSpPr/>
              <p:nvPr/>
            </p:nvGrpSpPr>
            <p:grpSpPr>
              <a:xfrm>
                <a:off x="1233012" y="1694487"/>
                <a:ext cx="1273884" cy="376466"/>
                <a:chOff x="1233011" y="1427051"/>
                <a:chExt cx="2125627" cy="639066"/>
              </a:xfrm>
            </p:grpSpPr>
            <p:pic>
              <p:nvPicPr>
                <p:cNvPr id="43" name="Picture 42">
                  <a:extLst>
                    <a:ext uri="{FF2B5EF4-FFF2-40B4-BE49-F238E27FC236}">
                      <a16:creationId xmlns:a16="http://schemas.microsoft.com/office/drawing/2014/main" id="{FED3C3BC-309C-4976-8F07-92E702B8B589}"/>
                    </a:ext>
                  </a:extLst>
                </p:cNvPr>
                <p:cNvPicPr preferRelativeResize="0">
                  <a:picLocks/>
                </p:cNvPicPr>
                <p:nvPr/>
              </p:nvPicPr>
              <p:blipFill rotWithShape="1">
                <a:blip r:embed="rId9">
                  <a:extLst>
                    <a:ext uri="{28A0092B-C50C-407E-A947-70E740481C1C}">
                      <a14:useLocalDpi xmlns:a14="http://schemas.microsoft.com/office/drawing/2010/main" val="0"/>
                    </a:ext>
                  </a:extLst>
                </a:blip>
                <a:srcRect l="18633" t="57747" r="23343" b="30593"/>
                <a:stretch/>
              </p:blipFill>
              <p:spPr>
                <a:xfrm>
                  <a:off x="1233011" y="1785356"/>
                  <a:ext cx="2094449" cy="280761"/>
                </a:xfrm>
                <a:prstGeom prst="rect">
                  <a:avLst/>
                </a:prstGeom>
                <a:noFill/>
              </p:spPr>
            </p:pic>
            <p:pic>
              <p:nvPicPr>
                <p:cNvPr id="44" name="Picture 43">
                  <a:extLst>
                    <a:ext uri="{FF2B5EF4-FFF2-40B4-BE49-F238E27FC236}">
                      <a16:creationId xmlns:a16="http://schemas.microsoft.com/office/drawing/2014/main" id="{D04218C7-35D1-4EBD-B2E2-6AA984889012}"/>
                    </a:ext>
                  </a:extLst>
                </p:cNvPr>
                <p:cNvPicPr>
                  <a:picLocks noChangeAspect="1"/>
                </p:cNvPicPr>
                <p:nvPr/>
              </p:nvPicPr>
              <p:blipFill rotWithShape="1">
                <a:blip r:embed="rId10">
                  <a:extLst>
                    <a:ext uri="{28A0092B-C50C-407E-A947-70E740481C1C}">
                      <a14:useLocalDpi xmlns:a14="http://schemas.microsoft.com/office/drawing/2010/main" val="0"/>
                    </a:ext>
                  </a:extLst>
                </a:blip>
                <a:srcRect l="15558" t="70816" r="21618" b="19088"/>
                <a:stretch/>
              </p:blipFill>
              <p:spPr>
                <a:xfrm>
                  <a:off x="1264189" y="1427051"/>
                  <a:ext cx="2094449" cy="327559"/>
                </a:xfrm>
                <a:prstGeom prst="rect">
                  <a:avLst/>
                </a:prstGeom>
                <a:noFill/>
              </p:spPr>
            </p:pic>
          </p:grpSp>
          <p:sp>
            <p:nvSpPr>
              <p:cNvPr id="45" name="TextBox 44">
                <a:extLst>
                  <a:ext uri="{FF2B5EF4-FFF2-40B4-BE49-F238E27FC236}">
                    <a16:creationId xmlns:a16="http://schemas.microsoft.com/office/drawing/2014/main" id="{659053FE-EA64-4439-920C-1AD40CAEADB0}"/>
                  </a:ext>
                </a:extLst>
              </p:cNvPr>
              <p:cNvSpPr txBox="1"/>
              <p:nvPr/>
            </p:nvSpPr>
            <p:spPr>
              <a:xfrm rot="18535476">
                <a:off x="1185324" y="1336398"/>
                <a:ext cx="711200"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GM07027</a:t>
                </a:r>
              </a:p>
            </p:txBody>
          </p:sp>
          <p:sp>
            <p:nvSpPr>
              <p:cNvPr id="46" name="TextBox 45">
                <a:extLst>
                  <a:ext uri="{FF2B5EF4-FFF2-40B4-BE49-F238E27FC236}">
                    <a16:creationId xmlns:a16="http://schemas.microsoft.com/office/drawing/2014/main" id="{951307EE-416D-4EA4-AAB5-A6552AB09660}"/>
                  </a:ext>
                </a:extLst>
              </p:cNvPr>
              <p:cNvSpPr txBox="1"/>
              <p:nvPr/>
            </p:nvSpPr>
            <p:spPr>
              <a:xfrm rot="18535476">
                <a:off x="1414085" y="1376671"/>
                <a:ext cx="711200"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174XCEM</a:t>
                </a:r>
              </a:p>
            </p:txBody>
          </p:sp>
          <p:sp>
            <p:nvSpPr>
              <p:cNvPr id="47" name="TextBox 46">
                <a:extLst>
                  <a:ext uri="{FF2B5EF4-FFF2-40B4-BE49-F238E27FC236}">
                    <a16:creationId xmlns:a16="http://schemas.microsoft.com/office/drawing/2014/main" id="{8556AB2B-5130-4ED4-8A35-5A7424DB474D}"/>
                  </a:ext>
                </a:extLst>
              </p:cNvPr>
              <p:cNvSpPr txBox="1"/>
              <p:nvPr/>
            </p:nvSpPr>
            <p:spPr>
              <a:xfrm rot="18535476">
                <a:off x="1694682" y="1354510"/>
                <a:ext cx="711200"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HeLa</a:t>
                </a:r>
              </a:p>
            </p:txBody>
          </p:sp>
          <p:sp>
            <p:nvSpPr>
              <p:cNvPr id="48" name="TextBox 47">
                <a:extLst>
                  <a:ext uri="{FF2B5EF4-FFF2-40B4-BE49-F238E27FC236}">
                    <a16:creationId xmlns:a16="http://schemas.microsoft.com/office/drawing/2014/main" id="{8561E3BF-BAE5-4A43-B58E-84F0EEAB2244}"/>
                  </a:ext>
                </a:extLst>
              </p:cNvPr>
              <p:cNvSpPr txBox="1"/>
              <p:nvPr/>
            </p:nvSpPr>
            <p:spPr>
              <a:xfrm rot="18535476">
                <a:off x="1929077" y="1347536"/>
                <a:ext cx="711200"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HEK293T</a:t>
                </a:r>
              </a:p>
            </p:txBody>
          </p:sp>
          <p:sp>
            <p:nvSpPr>
              <p:cNvPr id="51" name="TextBox 50">
                <a:extLst>
                  <a:ext uri="{FF2B5EF4-FFF2-40B4-BE49-F238E27FC236}">
                    <a16:creationId xmlns:a16="http://schemas.microsoft.com/office/drawing/2014/main" id="{4177375A-A1F8-4AD4-8C90-87F2EA84B1DB}"/>
                  </a:ext>
                </a:extLst>
              </p:cNvPr>
              <p:cNvSpPr txBox="1"/>
              <p:nvPr/>
            </p:nvSpPr>
            <p:spPr>
              <a:xfrm rot="18535476">
                <a:off x="2190491" y="1271948"/>
                <a:ext cx="717818" cy="33855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GM07027 + 2 mM HU</a:t>
                </a:r>
              </a:p>
            </p:txBody>
          </p:sp>
          <p:sp>
            <p:nvSpPr>
              <p:cNvPr id="52" name="TextBox 51">
                <a:extLst>
                  <a:ext uri="{FF2B5EF4-FFF2-40B4-BE49-F238E27FC236}">
                    <a16:creationId xmlns:a16="http://schemas.microsoft.com/office/drawing/2014/main" id="{7A1E5FFA-DC4C-45B0-BB40-2C52447F78AF}"/>
                  </a:ext>
                </a:extLst>
              </p:cNvPr>
              <p:cNvSpPr txBox="1"/>
              <p:nvPr/>
            </p:nvSpPr>
            <p:spPr>
              <a:xfrm>
                <a:off x="1006944" y="1862329"/>
                <a:ext cx="674255" cy="215444"/>
              </a:xfrm>
              <a:prstGeom prst="rect">
                <a:avLst/>
              </a:prstGeom>
              <a:noFill/>
            </p:spPr>
            <p:txBody>
              <a:bodyPr wrap="square" rtlCol="0">
                <a:spAutoFit/>
              </a:bodyPr>
              <a:lstStyle>
                <a:defPPr>
                  <a:defRPr lang="en-US"/>
                </a:defPPr>
                <a:lvl1pPr>
                  <a:defRPr sz="800">
                    <a:latin typeface="Arial" panose="020B0604020202020204" pitchFamily="34" charset="0"/>
                    <a:cs typeface="Arial" panose="020B0604020202020204" pitchFamily="34" charset="0"/>
                  </a:defRPr>
                </a:lvl1pPr>
              </a:lstStyle>
              <a:p>
                <a:r>
                  <a:rPr lang="en-US" dirty="0"/>
                  <a:t>H3</a:t>
                </a:r>
              </a:p>
            </p:txBody>
          </p:sp>
          <p:sp>
            <p:nvSpPr>
              <p:cNvPr id="53" name="TextBox 52">
                <a:extLst>
                  <a:ext uri="{FF2B5EF4-FFF2-40B4-BE49-F238E27FC236}">
                    <a16:creationId xmlns:a16="http://schemas.microsoft.com/office/drawing/2014/main" id="{B58C4C00-79D5-4CD8-BD71-407DBD576157}"/>
                  </a:ext>
                </a:extLst>
              </p:cNvPr>
              <p:cNvSpPr txBox="1"/>
              <p:nvPr/>
            </p:nvSpPr>
            <p:spPr>
              <a:xfrm>
                <a:off x="839349" y="1659849"/>
                <a:ext cx="605465" cy="215444"/>
              </a:xfrm>
              <a:prstGeom prst="rect">
                <a:avLst/>
              </a:prstGeom>
              <a:noFill/>
            </p:spPr>
            <p:txBody>
              <a:bodyPr wrap="square" rtlCol="0">
                <a:spAutoFit/>
              </a:bodyPr>
              <a:lstStyle>
                <a:defPPr>
                  <a:defRPr lang="en-US"/>
                </a:defPPr>
                <a:lvl1pPr>
                  <a:defRPr sz="800">
                    <a:latin typeface="Arial" panose="020B0604020202020204" pitchFamily="34" charset="0"/>
                    <a:cs typeface="Arial" panose="020B0604020202020204" pitchFamily="34" charset="0"/>
                  </a:defRPr>
                </a:lvl1pPr>
              </a:lstStyle>
              <a:p>
                <a:r>
                  <a:rPr lang="el-GR" dirty="0"/>
                  <a:t>γ</a:t>
                </a:r>
                <a:r>
                  <a:rPr lang="en-US" dirty="0"/>
                  <a:t>H2AX</a:t>
                </a:r>
              </a:p>
            </p:txBody>
          </p:sp>
          <p:sp>
            <p:nvSpPr>
              <p:cNvPr id="54" name="TextBox 53">
                <a:extLst>
                  <a:ext uri="{FF2B5EF4-FFF2-40B4-BE49-F238E27FC236}">
                    <a16:creationId xmlns:a16="http://schemas.microsoft.com/office/drawing/2014/main" id="{A763D4E4-F626-4A08-AE2C-9D24F48E636A}"/>
                  </a:ext>
                </a:extLst>
              </p:cNvPr>
              <p:cNvSpPr txBox="1"/>
              <p:nvPr/>
            </p:nvSpPr>
            <p:spPr>
              <a:xfrm>
                <a:off x="2437052" y="1929639"/>
                <a:ext cx="519082" cy="215444"/>
              </a:xfrm>
              <a:prstGeom prst="rect">
                <a:avLst/>
              </a:prstGeom>
              <a:noFill/>
            </p:spPr>
            <p:txBody>
              <a:bodyPr wrap="square" rtlCol="0">
                <a:spAutoFit/>
              </a:bodyPr>
              <a:lstStyle>
                <a:defPPr>
                  <a:defRPr lang="en-US"/>
                </a:defPPr>
                <a:lvl1pPr>
                  <a:defRPr sz="800">
                    <a:latin typeface="Arial" panose="020B0604020202020204" pitchFamily="34" charset="0"/>
                    <a:cs typeface="Arial" panose="020B0604020202020204" pitchFamily="34" charset="0"/>
                  </a:defRPr>
                </a:lvl1pPr>
              </a:lstStyle>
              <a:p>
                <a:r>
                  <a:rPr lang="en-US" dirty="0"/>
                  <a:t>17 </a:t>
                </a:r>
                <a:r>
                  <a:rPr lang="en-US" dirty="0" err="1"/>
                  <a:t>kDa</a:t>
                </a:r>
                <a:endParaRPr lang="en-US" dirty="0"/>
              </a:p>
            </p:txBody>
          </p:sp>
          <p:sp>
            <p:nvSpPr>
              <p:cNvPr id="56" name="TextBox 55">
                <a:extLst>
                  <a:ext uri="{FF2B5EF4-FFF2-40B4-BE49-F238E27FC236}">
                    <a16:creationId xmlns:a16="http://schemas.microsoft.com/office/drawing/2014/main" id="{0659C9D8-62AE-4A6E-A4BC-06B71CA28224}"/>
                  </a:ext>
                </a:extLst>
              </p:cNvPr>
              <p:cNvSpPr txBox="1"/>
              <p:nvPr/>
            </p:nvSpPr>
            <p:spPr>
              <a:xfrm>
                <a:off x="2435653" y="1746763"/>
                <a:ext cx="519082" cy="215444"/>
              </a:xfrm>
              <a:prstGeom prst="rect">
                <a:avLst/>
              </a:prstGeom>
              <a:noFill/>
            </p:spPr>
            <p:txBody>
              <a:bodyPr wrap="square" rtlCol="0">
                <a:spAutoFit/>
              </a:bodyPr>
              <a:lstStyle>
                <a:defPPr>
                  <a:defRPr lang="en-US"/>
                </a:defPPr>
                <a:lvl1pPr>
                  <a:defRPr sz="1200">
                    <a:latin typeface="Arial" panose="020B0604020202020204" pitchFamily="34" charset="0"/>
                    <a:cs typeface="Arial" panose="020B0604020202020204" pitchFamily="34" charset="0"/>
                  </a:defRPr>
                </a:lvl1pPr>
              </a:lstStyle>
              <a:p>
                <a:r>
                  <a:rPr lang="en-US" sz="800" dirty="0"/>
                  <a:t>17 </a:t>
                </a:r>
                <a:r>
                  <a:rPr lang="en-US" sz="800" dirty="0" err="1"/>
                  <a:t>kDa</a:t>
                </a:r>
                <a:endParaRPr lang="en-US" sz="800" dirty="0"/>
              </a:p>
            </p:txBody>
          </p:sp>
        </p:grpSp>
        <p:sp>
          <p:nvSpPr>
            <p:cNvPr id="39" name="TextBox 38">
              <a:extLst>
                <a:ext uri="{FF2B5EF4-FFF2-40B4-BE49-F238E27FC236}">
                  <a16:creationId xmlns:a16="http://schemas.microsoft.com/office/drawing/2014/main" id="{48EDBBE8-69BB-42CD-8583-D900FBC9B0B2}"/>
                </a:ext>
              </a:extLst>
            </p:cNvPr>
            <p:cNvSpPr txBox="1"/>
            <p:nvPr/>
          </p:nvSpPr>
          <p:spPr>
            <a:xfrm>
              <a:off x="1858186" y="1191420"/>
              <a:ext cx="122491" cy="246221"/>
            </a:xfrm>
            <a:prstGeom prst="rect">
              <a:avLst/>
            </a:prstGeom>
            <a:noFill/>
          </p:spPr>
          <p:txBody>
            <a:bodyPr wrap="square" rtlCol="0">
              <a:spAutoFit/>
            </a:bodyPr>
            <a:lstStyle>
              <a:defPPr>
                <a:defRPr lang="en-US"/>
              </a:defPPr>
              <a:lvl1pPr>
                <a:defRPr sz="800">
                  <a:latin typeface="Arial" panose="020B0604020202020204" pitchFamily="34" charset="0"/>
                  <a:cs typeface="Arial" panose="020B0604020202020204" pitchFamily="34" charset="0"/>
                </a:defRPr>
              </a:lvl1pPr>
            </a:lstStyle>
            <a:p>
              <a:r>
                <a:rPr lang="en-US" sz="1000" dirty="0"/>
                <a:t>-</a:t>
              </a:r>
            </a:p>
          </p:txBody>
        </p:sp>
        <p:sp>
          <p:nvSpPr>
            <p:cNvPr id="256" name="TextBox 255">
              <a:extLst>
                <a:ext uri="{FF2B5EF4-FFF2-40B4-BE49-F238E27FC236}">
                  <a16:creationId xmlns:a16="http://schemas.microsoft.com/office/drawing/2014/main" id="{70221E67-E648-494E-AF72-83CCA384C644}"/>
                </a:ext>
              </a:extLst>
            </p:cNvPr>
            <p:cNvSpPr txBox="1"/>
            <p:nvPr/>
          </p:nvSpPr>
          <p:spPr>
            <a:xfrm>
              <a:off x="1857051" y="1376230"/>
              <a:ext cx="122491" cy="246221"/>
            </a:xfrm>
            <a:prstGeom prst="rect">
              <a:avLst/>
            </a:prstGeom>
            <a:noFill/>
          </p:spPr>
          <p:txBody>
            <a:bodyPr wrap="square" rtlCol="0">
              <a:spAutoFit/>
            </a:bodyPr>
            <a:lstStyle>
              <a:defPPr>
                <a:defRPr lang="en-US"/>
              </a:defPPr>
              <a:lvl1pPr>
                <a:defRPr sz="800">
                  <a:latin typeface="Arial" panose="020B0604020202020204" pitchFamily="34" charset="0"/>
                  <a:cs typeface="Arial" panose="020B0604020202020204" pitchFamily="34" charset="0"/>
                </a:defRPr>
              </a:lvl1pPr>
            </a:lstStyle>
            <a:p>
              <a:r>
                <a:rPr lang="en-US" sz="1000" dirty="0"/>
                <a:t>-</a:t>
              </a:r>
            </a:p>
          </p:txBody>
        </p:sp>
      </p:grpSp>
      <p:grpSp>
        <p:nvGrpSpPr>
          <p:cNvPr id="42" name="Group 41">
            <a:extLst>
              <a:ext uri="{FF2B5EF4-FFF2-40B4-BE49-F238E27FC236}">
                <a16:creationId xmlns:a16="http://schemas.microsoft.com/office/drawing/2014/main" id="{BAFBBD4B-BA3B-4522-9AC9-C41B3E7A7614}"/>
              </a:ext>
            </a:extLst>
          </p:cNvPr>
          <p:cNvGrpSpPr/>
          <p:nvPr/>
        </p:nvGrpSpPr>
        <p:grpSpPr>
          <a:xfrm>
            <a:off x="271794" y="1848682"/>
            <a:ext cx="2525708" cy="1649922"/>
            <a:chOff x="2796111" y="2260084"/>
            <a:chExt cx="2525708" cy="1649922"/>
          </a:xfrm>
        </p:grpSpPr>
        <p:grpSp>
          <p:nvGrpSpPr>
            <p:cNvPr id="63" name="Group 62">
              <a:extLst>
                <a:ext uri="{FF2B5EF4-FFF2-40B4-BE49-F238E27FC236}">
                  <a16:creationId xmlns:a16="http://schemas.microsoft.com/office/drawing/2014/main" id="{39846128-B834-44A6-BA7E-3359673FE200}"/>
                </a:ext>
              </a:extLst>
            </p:cNvPr>
            <p:cNvGrpSpPr/>
            <p:nvPr/>
          </p:nvGrpSpPr>
          <p:grpSpPr>
            <a:xfrm>
              <a:off x="2796111" y="2260084"/>
              <a:ext cx="2525708" cy="1579840"/>
              <a:chOff x="4157463" y="3115760"/>
              <a:chExt cx="3485853" cy="1910186"/>
            </a:xfrm>
          </p:grpSpPr>
          <p:sp>
            <p:nvSpPr>
              <p:cNvPr id="65" name="TextBox 64">
                <a:extLst>
                  <a:ext uri="{FF2B5EF4-FFF2-40B4-BE49-F238E27FC236}">
                    <a16:creationId xmlns:a16="http://schemas.microsoft.com/office/drawing/2014/main" id="{9FBDA031-460A-41DD-A37F-58456067EE42}"/>
                  </a:ext>
                </a:extLst>
              </p:cNvPr>
              <p:cNvSpPr txBox="1"/>
              <p:nvPr/>
            </p:nvSpPr>
            <p:spPr>
              <a:xfrm>
                <a:off x="6949243" y="4182818"/>
                <a:ext cx="681172" cy="241887"/>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43 </a:t>
                </a:r>
                <a:r>
                  <a:rPr lang="en-US" sz="700" dirty="0" err="1">
                    <a:latin typeface="Arial" panose="020B0604020202020204" pitchFamily="34" charset="0"/>
                    <a:cs typeface="Arial" panose="020B0604020202020204" pitchFamily="34" charset="0"/>
                  </a:rPr>
                  <a:t>kD</a:t>
                </a:r>
                <a:endParaRPr lang="en-US" sz="700" dirty="0">
                  <a:latin typeface="Arial" panose="020B0604020202020204" pitchFamily="34" charset="0"/>
                  <a:cs typeface="Arial" panose="020B0604020202020204" pitchFamily="34" charset="0"/>
                </a:endParaRPr>
              </a:p>
            </p:txBody>
          </p:sp>
          <p:sp>
            <p:nvSpPr>
              <p:cNvPr id="67" name="TextBox 66">
                <a:extLst>
                  <a:ext uri="{FF2B5EF4-FFF2-40B4-BE49-F238E27FC236}">
                    <a16:creationId xmlns:a16="http://schemas.microsoft.com/office/drawing/2014/main" id="{27B10ECB-5623-4C42-9FC2-64AEC191FF6C}"/>
                  </a:ext>
                </a:extLst>
              </p:cNvPr>
              <p:cNvSpPr txBox="1"/>
              <p:nvPr/>
            </p:nvSpPr>
            <p:spPr>
              <a:xfrm>
                <a:off x="6949243" y="4476887"/>
                <a:ext cx="681172" cy="241887"/>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17 </a:t>
                </a:r>
                <a:r>
                  <a:rPr lang="en-US" sz="700" dirty="0" err="1">
                    <a:latin typeface="Arial" panose="020B0604020202020204" pitchFamily="34" charset="0"/>
                    <a:cs typeface="Arial" panose="020B0604020202020204" pitchFamily="34" charset="0"/>
                  </a:rPr>
                  <a:t>kD</a:t>
                </a:r>
                <a:endParaRPr lang="en-US" sz="700" dirty="0">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5675E495-3C49-4D5F-B662-BDFFF4509544}"/>
                  </a:ext>
                </a:extLst>
              </p:cNvPr>
              <p:cNvSpPr txBox="1"/>
              <p:nvPr/>
            </p:nvSpPr>
            <p:spPr>
              <a:xfrm>
                <a:off x="6949241" y="4784059"/>
                <a:ext cx="694075" cy="241887"/>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17 </a:t>
                </a:r>
                <a:r>
                  <a:rPr lang="en-US" sz="700" dirty="0" err="1">
                    <a:latin typeface="Arial" panose="020B0604020202020204" pitchFamily="34" charset="0"/>
                    <a:cs typeface="Arial" panose="020B0604020202020204" pitchFamily="34" charset="0"/>
                  </a:rPr>
                  <a:t>kD</a:t>
                </a:r>
                <a:endParaRPr lang="en-US" sz="700" dirty="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DF619B33-FB1F-48A4-B45B-92BA97B63D68}"/>
                  </a:ext>
                </a:extLst>
              </p:cNvPr>
              <p:cNvSpPr txBox="1"/>
              <p:nvPr/>
            </p:nvSpPr>
            <p:spPr>
              <a:xfrm>
                <a:off x="6949243" y="3401968"/>
                <a:ext cx="651531" cy="241887"/>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56 </a:t>
                </a:r>
                <a:r>
                  <a:rPr lang="en-US" sz="700" dirty="0" err="1">
                    <a:latin typeface="Arial" panose="020B0604020202020204" pitchFamily="34" charset="0"/>
                    <a:cs typeface="Arial" panose="020B0604020202020204" pitchFamily="34" charset="0"/>
                  </a:rPr>
                  <a:t>kD</a:t>
                </a:r>
                <a:endParaRPr lang="en-US" sz="700" dirty="0">
                  <a:latin typeface="Arial" panose="020B0604020202020204" pitchFamily="34" charset="0"/>
                  <a:cs typeface="Arial" panose="020B0604020202020204" pitchFamily="34" charset="0"/>
                </a:endParaRPr>
              </a:p>
            </p:txBody>
          </p:sp>
          <p:sp>
            <p:nvSpPr>
              <p:cNvPr id="73" name="TextBox 72">
                <a:extLst>
                  <a:ext uri="{FF2B5EF4-FFF2-40B4-BE49-F238E27FC236}">
                    <a16:creationId xmlns:a16="http://schemas.microsoft.com/office/drawing/2014/main" id="{0AE5FE13-7FDC-422A-B8AD-1988A80F2A85}"/>
                  </a:ext>
                </a:extLst>
              </p:cNvPr>
              <p:cNvSpPr txBox="1"/>
              <p:nvPr/>
            </p:nvSpPr>
            <p:spPr>
              <a:xfrm>
                <a:off x="4157463" y="3377880"/>
                <a:ext cx="1209674" cy="26049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CHK1p317</a:t>
                </a:r>
              </a:p>
            </p:txBody>
          </p:sp>
          <p:sp>
            <p:nvSpPr>
              <p:cNvPr id="74" name="TextBox 73">
                <a:extLst>
                  <a:ext uri="{FF2B5EF4-FFF2-40B4-BE49-F238E27FC236}">
                    <a16:creationId xmlns:a16="http://schemas.microsoft.com/office/drawing/2014/main" id="{85901A35-6887-4093-B43A-D261C1A8DDA8}"/>
                  </a:ext>
                </a:extLst>
              </p:cNvPr>
              <p:cNvSpPr txBox="1"/>
              <p:nvPr/>
            </p:nvSpPr>
            <p:spPr>
              <a:xfrm>
                <a:off x="4413022" y="3732169"/>
                <a:ext cx="1209674" cy="26049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CHK1</a:t>
                </a:r>
              </a:p>
            </p:txBody>
          </p:sp>
          <p:sp>
            <p:nvSpPr>
              <p:cNvPr id="75" name="TextBox 74">
                <a:extLst>
                  <a:ext uri="{FF2B5EF4-FFF2-40B4-BE49-F238E27FC236}">
                    <a16:creationId xmlns:a16="http://schemas.microsoft.com/office/drawing/2014/main" id="{AA147BB3-6A8D-4D5B-9930-403262464D32}"/>
                  </a:ext>
                </a:extLst>
              </p:cNvPr>
              <p:cNvSpPr txBox="1"/>
              <p:nvPr/>
            </p:nvSpPr>
            <p:spPr>
              <a:xfrm>
                <a:off x="4376782" y="4088125"/>
                <a:ext cx="1209674" cy="26049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ACTIN</a:t>
                </a:r>
              </a:p>
            </p:txBody>
          </p:sp>
          <p:sp>
            <p:nvSpPr>
              <p:cNvPr id="76" name="TextBox 75">
                <a:extLst>
                  <a:ext uri="{FF2B5EF4-FFF2-40B4-BE49-F238E27FC236}">
                    <a16:creationId xmlns:a16="http://schemas.microsoft.com/office/drawing/2014/main" id="{E2B1D3EB-C412-433C-97A1-A22A04BD0F44}"/>
                  </a:ext>
                </a:extLst>
              </p:cNvPr>
              <p:cNvSpPr txBox="1"/>
              <p:nvPr/>
            </p:nvSpPr>
            <p:spPr>
              <a:xfrm>
                <a:off x="4370435" y="4410815"/>
                <a:ext cx="1209674" cy="260494"/>
              </a:xfrm>
              <a:prstGeom prst="rect">
                <a:avLst/>
              </a:prstGeom>
              <a:noFill/>
            </p:spPr>
            <p:txBody>
              <a:bodyPr wrap="square" rtlCol="0">
                <a:spAutoFit/>
              </a:bodyPr>
              <a:lstStyle/>
              <a:p>
                <a:r>
                  <a:rPr lang="el-GR" sz="800" dirty="0">
                    <a:latin typeface="Arial" panose="020B0604020202020204" pitchFamily="34" charset="0"/>
                    <a:cs typeface="Arial" panose="020B0604020202020204" pitchFamily="34" charset="0"/>
                  </a:rPr>
                  <a:t>γ</a:t>
                </a:r>
                <a:r>
                  <a:rPr lang="en-US" sz="800" dirty="0">
                    <a:latin typeface="Arial" panose="020B0604020202020204" pitchFamily="34" charset="0"/>
                    <a:cs typeface="Arial" panose="020B0604020202020204" pitchFamily="34" charset="0"/>
                  </a:rPr>
                  <a:t>H2AX</a:t>
                </a:r>
              </a:p>
            </p:txBody>
          </p:sp>
          <p:sp>
            <p:nvSpPr>
              <p:cNvPr id="77" name="TextBox 76">
                <a:extLst>
                  <a:ext uri="{FF2B5EF4-FFF2-40B4-BE49-F238E27FC236}">
                    <a16:creationId xmlns:a16="http://schemas.microsoft.com/office/drawing/2014/main" id="{AB7B538A-B0C9-4E7C-BD21-23E118F140AD}"/>
                  </a:ext>
                </a:extLst>
              </p:cNvPr>
              <p:cNvSpPr txBox="1"/>
              <p:nvPr/>
            </p:nvSpPr>
            <p:spPr>
              <a:xfrm>
                <a:off x="4604880" y="4749596"/>
                <a:ext cx="1209674" cy="26049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H3</a:t>
                </a:r>
              </a:p>
            </p:txBody>
          </p:sp>
          <p:sp>
            <p:nvSpPr>
              <p:cNvPr id="78" name="TextBox 77">
                <a:extLst>
                  <a:ext uri="{FF2B5EF4-FFF2-40B4-BE49-F238E27FC236}">
                    <a16:creationId xmlns:a16="http://schemas.microsoft.com/office/drawing/2014/main" id="{3180D311-7EEB-42BF-BE1A-FC9B9B7B3B03}"/>
                  </a:ext>
                </a:extLst>
              </p:cNvPr>
              <p:cNvSpPr txBox="1"/>
              <p:nvPr/>
            </p:nvSpPr>
            <p:spPr>
              <a:xfrm>
                <a:off x="5542445" y="3115760"/>
                <a:ext cx="461640" cy="26049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HU</a:t>
                </a:r>
              </a:p>
            </p:txBody>
          </p:sp>
          <p:sp>
            <p:nvSpPr>
              <p:cNvPr id="79" name="TextBox 78">
                <a:extLst>
                  <a:ext uri="{FF2B5EF4-FFF2-40B4-BE49-F238E27FC236}">
                    <a16:creationId xmlns:a16="http://schemas.microsoft.com/office/drawing/2014/main" id="{1081B5D5-B3DE-4C46-8A5E-436897E0BBB3}"/>
                  </a:ext>
                </a:extLst>
              </p:cNvPr>
              <p:cNvSpPr txBox="1"/>
              <p:nvPr/>
            </p:nvSpPr>
            <p:spPr>
              <a:xfrm>
                <a:off x="6007261" y="3115760"/>
                <a:ext cx="611189" cy="26049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APH</a:t>
                </a:r>
              </a:p>
            </p:txBody>
          </p:sp>
          <p:sp>
            <p:nvSpPr>
              <p:cNvPr id="80" name="TextBox 79">
                <a:extLst>
                  <a:ext uri="{FF2B5EF4-FFF2-40B4-BE49-F238E27FC236}">
                    <a16:creationId xmlns:a16="http://schemas.microsoft.com/office/drawing/2014/main" id="{565BD5BF-C6F4-4789-81B2-00EF19B50D1F}"/>
                  </a:ext>
                </a:extLst>
              </p:cNvPr>
              <p:cNvSpPr txBox="1"/>
              <p:nvPr/>
            </p:nvSpPr>
            <p:spPr>
              <a:xfrm>
                <a:off x="6526375" y="3115760"/>
                <a:ext cx="611189" cy="26049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MMS</a:t>
                </a:r>
              </a:p>
            </p:txBody>
          </p:sp>
          <p:pic>
            <p:nvPicPr>
              <p:cNvPr id="81" name="Picture 80">
                <a:extLst>
                  <a:ext uri="{FF2B5EF4-FFF2-40B4-BE49-F238E27FC236}">
                    <a16:creationId xmlns:a16="http://schemas.microsoft.com/office/drawing/2014/main" id="{F6949514-15A0-4753-A313-F3114251934D}"/>
                  </a:ext>
                </a:extLst>
              </p:cNvPr>
              <p:cNvPicPr preferRelativeResize="0">
                <a:picLocks noChangeAspect="1"/>
              </p:cNvPicPr>
              <p:nvPr/>
            </p:nvPicPr>
            <p:blipFill rotWithShape="1">
              <a:blip r:embed="rId11">
                <a:extLst>
                  <a:ext uri="{28A0092B-C50C-407E-A947-70E740481C1C}">
                    <a14:useLocalDpi xmlns:a14="http://schemas.microsoft.com/office/drawing/2010/main" val="0"/>
                  </a:ext>
                </a:extLst>
              </a:blip>
              <a:srcRect l="6786" t="34257" r="26507" b="35033"/>
              <a:stretch/>
            </p:blipFill>
            <p:spPr>
              <a:xfrm>
                <a:off x="4954259" y="4008042"/>
                <a:ext cx="2046616" cy="304354"/>
              </a:xfrm>
              <a:prstGeom prst="rect">
                <a:avLst/>
              </a:prstGeom>
            </p:spPr>
          </p:pic>
          <p:pic>
            <p:nvPicPr>
              <p:cNvPr id="82" name="Picture 81">
                <a:extLst>
                  <a:ext uri="{FF2B5EF4-FFF2-40B4-BE49-F238E27FC236}">
                    <a16:creationId xmlns:a16="http://schemas.microsoft.com/office/drawing/2014/main" id="{130EDDB0-F889-42FC-A37D-5F5AE2D57192}"/>
                  </a:ext>
                </a:extLst>
              </p:cNvPr>
              <p:cNvPicPr preferRelativeResize="0">
                <a:picLocks noChangeAspect="1"/>
              </p:cNvPicPr>
              <p:nvPr/>
            </p:nvPicPr>
            <p:blipFill rotWithShape="1">
              <a:blip r:embed="rId12">
                <a:extLst>
                  <a:ext uri="{28A0092B-C50C-407E-A947-70E740481C1C}">
                    <a14:useLocalDpi xmlns:a14="http://schemas.microsoft.com/office/drawing/2010/main" val="0"/>
                  </a:ext>
                </a:extLst>
              </a:blip>
              <a:srcRect l="7250" t="73405" r="25402" b="15590"/>
              <a:stretch/>
            </p:blipFill>
            <p:spPr>
              <a:xfrm>
                <a:off x="4954259" y="4705121"/>
                <a:ext cx="2046616" cy="289008"/>
              </a:xfrm>
              <a:prstGeom prst="rect">
                <a:avLst/>
              </a:prstGeom>
            </p:spPr>
          </p:pic>
          <p:pic>
            <p:nvPicPr>
              <p:cNvPr id="83" name="Picture 82">
                <a:extLst>
                  <a:ext uri="{FF2B5EF4-FFF2-40B4-BE49-F238E27FC236}">
                    <a16:creationId xmlns:a16="http://schemas.microsoft.com/office/drawing/2014/main" id="{C2B822CE-B672-4DFF-BCF1-77FAF71C9D11}"/>
                  </a:ext>
                </a:extLst>
              </p:cNvPr>
              <p:cNvPicPr preferRelativeResize="0">
                <a:picLocks noChangeAspect="1"/>
              </p:cNvPicPr>
              <p:nvPr/>
            </p:nvPicPr>
            <p:blipFill rotWithShape="1">
              <a:blip r:embed="rId13">
                <a:extLst>
                  <a:ext uri="{28A0092B-C50C-407E-A947-70E740481C1C}">
                    <a14:useLocalDpi xmlns:a14="http://schemas.microsoft.com/office/drawing/2010/main" val="0"/>
                  </a:ext>
                </a:extLst>
              </a:blip>
              <a:srcRect l="15995" t="61950" r="23911" b="24728"/>
              <a:stretch/>
            </p:blipFill>
            <p:spPr>
              <a:xfrm>
                <a:off x="4954259" y="4356581"/>
                <a:ext cx="2046616" cy="304348"/>
              </a:xfrm>
              <a:prstGeom prst="rect">
                <a:avLst/>
              </a:prstGeom>
            </p:spPr>
          </p:pic>
          <p:pic>
            <p:nvPicPr>
              <p:cNvPr id="84" name="Picture 83">
                <a:extLst>
                  <a:ext uri="{FF2B5EF4-FFF2-40B4-BE49-F238E27FC236}">
                    <a16:creationId xmlns:a16="http://schemas.microsoft.com/office/drawing/2014/main" id="{90791387-8750-402E-831B-E47C5748A554}"/>
                  </a:ext>
                </a:extLst>
              </p:cNvPr>
              <p:cNvPicPr preferRelativeResize="0">
                <a:picLocks noChangeAspect="1"/>
              </p:cNvPicPr>
              <p:nvPr/>
            </p:nvPicPr>
            <p:blipFill rotWithShape="1">
              <a:blip r:embed="rId14">
                <a:extLst>
                  <a:ext uri="{28A0092B-C50C-407E-A947-70E740481C1C}">
                    <a14:useLocalDpi xmlns:a14="http://schemas.microsoft.com/office/drawing/2010/main" val="0"/>
                  </a:ext>
                </a:extLst>
              </a:blip>
              <a:srcRect l="8416" t="46199" r="25094" b="43719"/>
              <a:stretch/>
            </p:blipFill>
            <p:spPr>
              <a:xfrm>
                <a:off x="4954259" y="3659504"/>
                <a:ext cx="2046616" cy="289008"/>
              </a:xfrm>
              <a:prstGeom prst="rect">
                <a:avLst/>
              </a:prstGeom>
            </p:spPr>
          </p:pic>
          <p:pic>
            <p:nvPicPr>
              <p:cNvPr id="85" name="Picture 84">
                <a:extLst>
                  <a:ext uri="{FF2B5EF4-FFF2-40B4-BE49-F238E27FC236}">
                    <a16:creationId xmlns:a16="http://schemas.microsoft.com/office/drawing/2014/main" id="{B76E4F63-A9F2-4E74-BDEA-96615BBC9B4D}"/>
                  </a:ext>
                </a:extLst>
              </p:cNvPr>
              <p:cNvPicPr preferRelativeResize="0">
                <a:picLocks noChangeAspect="1"/>
              </p:cNvPicPr>
              <p:nvPr/>
            </p:nvPicPr>
            <p:blipFill rotWithShape="1">
              <a:blip r:embed="rId15">
                <a:extLst>
                  <a:ext uri="{28A0092B-C50C-407E-A947-70E740481C1C}">
                    <a14:useLocalDpi xmlns:a14="http://schemas.microsoft.com/office/drawing/2010/main" val="0"/>
                  </a:ext>
                </a:extLst>
              </a:blip>
              <a:srcRect l="4846" t="32145" r="31650" b="55296"/>
              <a:stretch/>
            </p:blipFill>
            <p:spPr>
              <a:xfrm>
                <a:off x="4954259" y="3310963"/>
                <a:ext cx="2046616" cy="292411"/>
              </a:xfrm>
              <a:prstGeom prst="rect">
                <a:avLst/>
              </a:prstGeom>
            </p:spPr>
          </p:pic>
          <p:sp>
            <p:nvSpPr>
              <p:cNvPr id="86" name="TextBox 85">
                <a:extLst>
                  <a:ext uri="{FF2B5EF4-FFF2-40B4-BE49-F238E27FC236}">
                    <a16:creationId xmlns:a16="http://schemas.microsoft.com/office/drawing/2014/main" id="{61D897BD-B914-4095-A318-036D486F64AD}"/>
                  </a:ext>
                </a:extLst>
              </p:cNvPr>
              <p:cNvSpPr txBox="1"/>
              <p:nvPr/>
            </p:nvSpPr>
            <p:spPr>
              <a:xfrm>
                <a:off x="4976871" y="3115760"/>
                <a:ext cx="565574" cy="26049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UN</a:t>
                </a:r>
              </a:p>
            </p:txBody>
          </p:sp>
          <p:sp>
            <p:nvSpPr>
              <p:cNvPr id="87" name="TextBox 86">
                <a:extLst>
                  <a:ext uri="{FF2B5EF4-FFF2-40B4-BE49-F238E27FC236}">
                    <a16:creationId xmlns:a16="http://schemas.microsoft.com/office/drawing/2014/main" id="{13B8F767-55A8-42B7-B902-BDBFEF02C9FA}"/>
                  </a:ext>
                </a:extLst>
              </p:cNvPr>
              <p:cNvSpPr txBox="1"/>
              <p:nvPr/>
            </p:nvSpPr>
            <p:spPr>
              <a:xfrm>
                <a:off x="6949243" y="3734640"/>
                <a:ext cx="651531" cy="241887"/>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56 </a:t>
                </a:r>
                <a:r>
                  <a:rPr lang="en-US" sz="700" dirty="0" err="1">
                    <a:latin typeface="Arial" panose="020B0604020202020204" pitchFamily="34" charset="0"/>
                    <a:cs typeface="Arial" panose="020B0604020202020204" pitchFamily="34" charset="0"/>
                  </a:rPr>
                  <a:t>kD</a:t>
                </a:r>
                <a:endParaRPr lang="en-US" sz="700" dirty="0">
                  <a:latin typeface="Arial" panose="020B0604020202020204" pitchFamily="34" charset="0"/>
                  <a:cs typeface="Arial" panose="020B0604020202020204" pitchFamily="34" charset="0"/>
                </a:endParaRPr>
              </a:p>
            </p:txBody>
          </p:sp>
        </p:grpSp>
        <p:sp>
          <p:nvSpPr>
            <p:cNvPr id="40" name="TextBox 39">
              <a:extLst>
                <a:ext uri="{FF2B5EF4-FFF2-40B4-BE49-F238E27FC236}">
                  <a16:creationId xmlns:a16="http://schemas.microsoft.com/office/drawing/2014/main" id="{2A794FE1-676A-4964-8636-9CD0447A0B28}"/>
                </a:ext>
              </a:extLst>
            </p:cNvPr>
            <p:cNvSpPr txBox="1"/>
            <p:nvPr/>
          </p:nvSpPr>
          <p:spPr>
            <a:xfrm>
              <a:off x="4747183" y="2400721"/>
              <a:ext cx="219453" cy="369332"/>
            </a:xfrm>
            <a:prstGeom prst="rect">
              <a:avLst/>
            </a:prstGeom>
            <a:noFill/>
          </p:spPr>
          <p:txBody>
            <a:bodyPr wrap="square" rtlCol="0">
              <a:spAutoFit/>
            </a:bodyPr>
            <a:lstStyle/>
            <a:p>
              <a:r>
                <a:rPr lang="en-US" dirty="0"/>
                <a:t>-</a:t>
              </a:r>
            </a:p>
          </p:txBody>
        </p:sp>
        <p:sp>
          <p:nvSpPr>
            <p:cNvPr id="257" name="TextBox 256">
              <a:extLst>
                <a:ext uri="{FF2B5EF4-FFF2-40B4-BE49-F238E27FC236}">
                  <a16:creationId xmlns:a16="http://schemas.microsoft.com/office/drawing/2014/main" id="{C6446474-E740-46E5-AD48-3F9BADD8D342}"/>
                </a:ext>
              </a:extLst>
            </p:cNvPr>
            <p:cNvSpPr txBox="1"/>
            <p:nvPr/>
          </p:nvSpPr>
          <p:spPr>
            <a:xfrm>
              <a:off x="4747183" y="2666743"/>
              <a:ext cx="219453" cy="369332"/>
            </a:xfrm>
            <a:prstGeom prst="rect">
              <a:avLst/>
            </a:prstGeom>
            <a:noFill/>
          </p:spPr>
          <p:txBody>
            <a:bodyPr wrap="square" rtlCol="0">
              <a:spAutoFit/>
            </a:bodyPr>
            <a:lstStyle/>
            <a:p>
              <a:r>
                <a:rPr lang="en-US" dirty="0"/>
                <a:t>-</a:t>
              </a:r>
            </a:p>
          </p:txBody>
        </p:sp>
        <p:sp>
          <p:nvSpPr>
            <p:cNvPr id="258" name="TextBox 257">
              <a:extLst>
                <a:ext uri="{FF2B5EF4-FFF2-40B4-BE49-F238E27FC236}">
                  <a16:creationId xmlns:a16="http://schemas.microsoft.com/office/drawing/2014/main" id="{4A906637-6847-43FB-923E-687230F02498}"/>
                </a:ext>
              </a:extLst>
            </p:cNvPr>
            <p:cNvSpPr txBox="1"/>
            <p:nvPr/>
          </p:nvSpPr>
          <p:spPr>
            <a:xfrm>
              <a:off x="4747183" y="3047380"/>
              <a:ext cx="219453" cy="369332"/>
            </a:xfrm>
            <a:prstGeom prst="rect">
              <a:avLst/>
            </a:prstGeom>
            <a:noFill/>
          </p:spPr>
          <p:txBody>
            <a:bodyPr wrap="square" rtlCol="0">
              <a:spAutoFit/>
            </a:bodyPr>
            <a:lstStyle/>
            <a:p>
              <a:r>
                <a:rPr lang="en-US" dirty="0"/>
                <a:t>-</a:t>
              </a:r>
            </a:p>
          </p:txBody>
        </p:sp>
        <p:sp>
          <p:nvSpPr>
            <p:cNvPr id="259" name="TextBox 258">
              <a:extLst>
                <a:ext uri="{FF2B5EF4-FFF2-40B4-BE49-F238E27FC236}">
                  <a16:creationId xmlns:a16="http://schemas.microsoft.com/office/drawing/2014/main" id="{8C43E419-FCF1-4F91-B8B1-FA072EEF0E04}"/>
                </a:ext>
              </a:extLst>
            </p:cNvPr>
            <p:cNvSpPr txBox="1"/>
            <p:nvPr/>
          </p:nvSpPr>
          <p:spPr>
            <a:xfrm>
              <a:off x="4747183" y="3285517"/>
              <a:ext cx="219453" cy="369332"/>
            </a:xfrm>
            <a:prstGeom prst="rect">
              <a:avLst/>
            </a:prstGeom>
            <a:noFill/>
          </p:spPr>
          <p:txBody>
            <a:bodyPr wrap="square" rtlCol="0">
              <a:spAutoFit/>
            </a:bodyPr>
            <a:lstStyle/>
            <a:p>
              <a:r>
                <a:rPr lang="en-US" dirty="0"/>
                <a:t>-</a:t>
              </a:r>
            </a:p>
          </p:txBody>
        </p:sp>
        <p:sp>
          <p:nvSpPr>
            <p:cNvPr id="260" name="TextBox 259">
              <a:extLst>
                <a:ext uri="{FF2B5EF4-FFF2-40B4-BE49-F238E27FC236}">
                  <a16:creationId xmlns:a16="http://schemas.microsoft.com/office/drawing/2014/main" id="{9F1CB359-7CE2-4FF1-B849-B56E20D6BE2F}"/>
                </a:ext>
              </a:extLst>
            </p:cNvPr>
            <p:cNvSpPr txBox="1"/>
            <p:nvPr/>
          </p:nvSpPr>
          <p:spPr>
            <a:xfrm>
              <a:off x="4747183" y="3540674"/>
              <a:ext cx="219453" cy="369332"/>
            </a:xfrm>
            <a:prstGeom prst="rect">
              <a:avLst/>
            </a:prstGeom>
            <a:noFill/>
          </p:spPr>
          <p:txBody>
            <a:bodyPr wrap="square" rtlCol="0">
              <a:spAutoFit/>
            </a:bodyPr>
            <a:lstStyle/>
            <a:p>
              <a:r>
                <a:rPr lang="en-US" dirty="0"/>
                <a:t>-</a:t>
              </a:r>
            </a:p>
          </p:txBody>
        </p:sp>
      </p:grpSp>
      <p:grpSp>
        <p:nvGrpSpPr>
          <p:cNvPr id="134" name="Group 133">
            <a:extLst>
              <a:ext uri="{FF2B5EF4-FFF2-40B4-BE49-F238E27FC236}">
                <a16:creationId xmlns:a16="http://schemas.microsoft.com/office/drawing/2014/main" id="{40255F0A-52E6-416B-9A17-5622872B87C2}"/>
              </a:ext>
            </a:extLst>
          </p:cNvPr>
          <p:cNvGrpSpPr/>
          <p:nvPr/>
        </p:nvGrpSpPr>
        <p:grpSpPr>
          <a:xfrm>
            <a:off x="439810" y="3581034"/>
            <a:ext cx="2850553" cy="1037863"/>
            <a:chOff x="525066" y="1303193"/>
            <a:chExt cx="4049888" cy="1994561"/>
          </a:xfrm>
        </p:grpSpPr>
        <p:pic>
          <p:nvPicPr>
            <p:cNvPr id="135" name="Picture 134" descr="A screenshot of a cell phone&#10;&#10;Description automatically generated">
              <a:extLst>
                <a:ext uri="{FF2B5EF4-FFF2-40B4-BE49-F238E27FC236}">
                  <a16:creationId xmlns:a16="http://schemas.microsoft.com/office/drawing/2014/main" id="{26300402-397B-4F31-8E7E-83994714F91F}"/>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8942" t="3541" r="-1" b="20956"/>
            <a:stretch/>
          </p:blipFill>
          <p:spPr>
            <a:xfrm>
              <a:off x="756123" y="1581150"/>
              <a:ext cx="901643" cy="1354138"/>
            </a:xfrm>
            <a:prstGeom prst="rect">
              <a:avLst/>
            </a:prstGeom>
          </p:spPr>
        </p:pic>
        <p:pic>
          <p:nvPicPr>
            <p:cNvPr id="136" name="Picture 135" descr="A screenshot of a cell phone&#10;&#10;Description automatically generated">
              <a:extLst>
                <a:ext uri="{FF2B5EF4-FFF2-40B4-BE49-F238E27FC236}">
                  <a16:creationId xmlns:a16="http://schemas.microsoft.com/office/drawing/2014/main" id="{4A6886BB-59BE-435C-99D8-2C58C47F1267}"/>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8942" t="3540" r="-1" b="20956"/>
            <a:stretch/>
          </p:blipFill>
          <p:spPr>
            <a:xfrm>
              <a:off x="1688992" y="1581149"/>
              <a:ext cx="901643" cy="1354139"/>
            </a:xfrm>
            <a:prstGeom prst="rect">
              <a:avLst/>
            </a:prstGeom>
          </p:spPr>
        </p:pic>
        <p:pic>
          <p:nvPicPr>
            <p:cNvPr id="137" name="Picture 136" descr="A screenshot of a cell phone&#10;&#10;Description automatically generated">
              <a:extLst>
                <a:ext uri="{FF2B5EF4-FFF2-40B4-BE49-F238E27FC236}">
                  <a16:creationId xmlns:a16="http://schemas.microsoft.com/office/drawing/2014/main" id="{968B9ABA-AEF9-4E39-A77F-8AB9B2BD4FB0}"/>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8942" t="3540" r="-1" b="20956"/>
            <a:stretch/>
          </p:blipFill>
          <p:spPr>
            <a:xfrm>
              <a:off x="2621861" y="1581148"/>
              <a:ext cx="901643" cy="1354140"/>
            </a:xfrm>
            <a:prstGeom prst="rect">
              <a:avLst/>
            </a:prstGeom>
          </p:spPr>
        </p:pic>
        <p:pic>
          <p:nvPicPr>
            <p:cNvPr id="138" name="Picture 137" descr="A screenshot of a cell phone&#10;&#10;Description automatically generated">
              <a:extLst>
                <a:ext uri="{FF2B5EF4-FFF2-40B4-BE49-F238E27FC236}">
                  <a16:creationId xmlns:a16="http://schemas.microsoft.com/office/drawing/2014/main" id="{A651D18D-8B33-40C7-B5E4-40F5A483CB16}"/>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8942" t="3540" r="-1" b="20956"/>
            <a:stretch/>
          </p:blipFill>
          <p:spPr>
            <a:xfrm>
              <a:off x="3554730" y="1581148"/>
              <a:ext cx="901642" cy="1354140"/>
            </a:xfrm>
            <a:prstGeom prst="rect">
              <a:avLst/>
            </a:prstGeom>
          </p:spPr>
        </p:pic>
        <p:cxnSp>
          <p:nvCxnSpPr>
            <p:cNvPr id="139" name="Straight Arrow Connector 138">
              <a:extLst>
                <a:ext uri="{FF2B5EF4-FFF2-40B4-BE49-F238E27FC236}">
                  <a16:creationId xmlns:a16="http://schemas.microsoft.com/office/drawing/2014/main" id="{00F22B2E-960D-43EF-AD1A-8534D75FEC3E}"/>
                </a:ext>
              </a:extLst>
            </p:cNvPr>
            <p:cNvCxnSpPr>
              <a:cxnSpLocks/>
            </p:cNvCxnSpPr>
            <p:nvPr/>
          </p:nvCxnSpPr>
          <p:spPr>
            <a:xfrm flipV="1">
              <a:off x="667179" y="2678112"/>
              <a:ext cx="0" cy="3429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FA7317E8-D803-4A99-A4DA-22DA8824D9BB}"/>
                </a:ext>
              </a:extLst>
            </p:cNvPr>
            <p:cNvCxnSpPr>
              <a:cxnSpLocks/>
            </p:cNvCxnSpPr>
            <p:nvPr/>
          </p:nvCxnSpPr>
          <p:spPr>
            <a:xfrm>
              <a:off x="673186" y="3021012"/>
              <a:ext cx="56383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1" name="TextBox 140">
              <a:extLst>
                <a:ext uri="{FF2B5EF4-FFF2-40B4-BE49-F238E27FC236}">
                  <a16:creationId xmlns:a16="http://schemas.microsoft.com/office/drawing/2014/main" id="{D45967EB-10DE-4F16-A6BE-FED4F4F1787A}"/>
                </a:ext>
              </a:extLst>
            </p:cNvPr>
            <p:cNvSpPr txBox="1"/>
            <p:nvPr/>
          </p:nvSpPr>
          <p:spPr>
            <a:xfrm rot="16200000">
              <a:off x="-15722" y="1906496"/>
              <a:ext cx="1365801" cy="2842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Count</a:t>
              </a:r>
            </a:p>
          </p:txBody>
        </p:sp>
        <p:sp>
          <p:nvSpPr>
            <p:cNvPr id="142" name="TextBox 141">
              <a:extLst>
                <a:ext uri="{FF2B5EF4-FFF2-40B4-BE49-F238E27FC236}">
                  <a16:creationId xmlns:a16="http://schemas.microsoft.com/office/drawing/2014/main" id="{80A75469-80D7-4F38-9E02-C2566282604D}"/>
                </a:ext>
              </a:extLst>
            </p:cNvPr>
            <p:cNvSpPr txBox="1"/>
            <p:nvPr/>
          </p:nvSpPr>
          <p:spPr>
            <a:xfrm>
              <a:off x="1184536" y="2913289"/>
              <a:ext cx="977686" cy="3844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PI</a:t>
              </a:r>
            </a:p>
          </p:txBody>
        </p:sp>
        <p:sp>
          <p:nvSpPr>
            <p:cNvPr id="143" name="TextBox 142">
              <a:extLst>
                <a:ext uri="{FF2B5EF4-FFF2-40B4-BE49-F238E27FC236}">
                  <a16:creationId xmlns:a16="http://schemas.microsoft.com/office/drawing/2014/main" id="{E7A81D69-1E08-40DC-96FC-7698784E7F2C}"/>
                </a:ext>
              </a:extLst>
            </p:cNvPr>
            <p:cNvSpPr txBox="1"/>
            <p:nvPr/>
          </p:nvSpPr>
          <p:spPr>
            <a:xfrm>
              <a:off x="949059" y="1303193"/>
              <a:ext cx="1278559" cy="384465"/>
            </a:xfrm>
            <a:prstGeom prst="rect">
              <a:avLst/>
            </a:prstGeom>
            <a:noFill/>
          </p:spPr>
          <p:txBody>
            <a:bodyPr wrap="square" rtlCol="0">
              <a:spAutoFit/>
            </a:bodyPr>
            <a:lstStyle>
              <a:defPPr>
                <a:defRPr lang="en-US"/>
              </a:defPPr>
              <a:lvl1pPr>
                <a:defRPr sz="8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a:t>
              </a:r>
            </a:p>
          </p:txBody>
        </p:sp>
        <p:sp>
          <p:nvSpPr>
            <p:cNvPr id="144" name="TextBox 143">
              <a:extLst>
                <a:ext uri="{FF2B5EF4-FFF2-40B4-BE49-F238E27FC236}">
                  <a16:creationId xmlns:a16="http://schemas.microsoft.com/office/drawing/2014/main" id="{2C7ADC19-C473-44B1-8B4B-4F31D8673443}"/>
                </a:ext>
              </a:extLst>
            </p:cNvPr>
            <p:cNvSpPr txBox="1"/>
            <p:nvPr/>
          </p:nvSpPr>
          <p:spPr>
            <a:xfrm>
              <a:off x="1857240" y="1322841"/>
              <a:ext cx="599447" cy="384465"/>
            </a:xfrm>
            <a:prstGeom prst="rect">
              <a:avLst/>
            </a:prstGeom>
            <a:noFill/>
          </p:spPr>
          <p:txBody>
            <a:bodyPr wrap="square" rtlCol="0">
              <a:spAutoFit/>
            </a:bodyPr>
            <a:lstStyle>
              <a:defPPr>
                <a:defRPr lang="en-US"/>
              </a:defPPr>
              <a:lvl1pPr>
                <a:defRPr sz="8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HU</a:t>
              </a:r>
            </a:p>
          </p:txBody>
        </p:sp>
        <p:sp>
          <p:nvSpPr>
            <p:cNvPr id="145" name="TextBox 144">
              <a:extLst>
                <a:ext uri="{FF2B5EF4-FFF2-40B4-BE49-F238E27FC236}">
                  <a16:creationId xmlns:a16="http://schemas.microsoft.com/office/drawing/2014/main" id="{35C7F701-6DCC-4659-807C-0570A6D4121C}"/>
                </a:ext>
              </a:extLst>
            </p:cNvPr>
            <p:cNvSpPr txBox="1"/>
            <p:nvPr/>
          </p:nvSpPr>
          <p:spPr>
            <a:xfrm>
              <a:off x="2817250" y="1322841"/>
              <a:ext cx="1278559" cy="384465"/>
            </a:xfrm>
            <a:prstGeom prst="rect">
              <a:avLst/>
            </a:prstGeom>
            <a:noFill/>
          </p:spPr>
          <p:txBody>
            <a:bodyPr wrap="square" rtlCol="0">
              <a:spAutoFit/>
            </a:bodyPr>
            <a:lstStyle>
              <a:defPPr>
                <a:defRPr lang="en-US"/>
              </a:defPPr>
              <a:lvl1pPr>
                <a:defRPr sz="8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APH</a:t>
              </a:r>
            </a:p>
          </p:txBody>
        </p:sp>
        <p:sp>
          <p:nvSpPr>
            <p:cNvPr id="146" name="TextBox 145">
              <a:extLst>
                <a:ext uri="{FF2B5EF4-FFF2-40B4-BE49-F238E27FC236}">
                  <a16:creationId xmlns:a16="http://schemas.microsoft.com/office/drawing/2014/main" id="{B7B430A0-A33D-4A45-8E08-92900345DC28}"/>
                </a:ext>
              </a:extLst>
            </p:cNvPr>
            <p:cNvSpPr txBox="1"/>
            <p:nvPr/>
          </p:nvSpPr>
          <p:spPr>
            <a:xfrm>
              <a:off x="3724810" y="1322841"/>
              <a:ext cx="850144" cy="384465"/>
            </a:xfrm>
            <a:prstGeom prst="rect">
              <a:avLst/>
            </a:prstGeom>
            <a:noFill/>
          </p:spPr>
          <p:txBody>
            <a:bodyPr wrap="square" rtlCol="0">
              <a:spAutoFit/>
            </a:bodyPr>
            <a:lstStyle>
              <a:defPPr>
                <a:defRPr lang="en-US"/>
              </a:defPPr>
              <a:lvl1pPr>
                <a:defRPr sz="8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MMS</a:t>
              </a:r>
            </a:p>
          </p:txBody>
        </p:sp>
      </p:grpSp>
      <p:graphicFrame>
        <p:nvGraphicFramePr>
          <p:cNvPr id="147" name="Table 146">
            <a:extLst>
              <a:ext uri="{FF2B5EF4-FFF2-40B4-BE49-F238E27FC236}">
                <a16:creationId xmlns:a16="http://schemas.microsoft.com/office/drawing/2014/main" id="{A2BB0F18-07D4-4E11-BF31-5ECB4308FDCB}"/>
              </a:ext>
            </a:extLst>
          </p:cNvPr>
          <p:cNvGraphicFramePr>
            <a:graphicFrameLocks noGrp="1"/>
          </p:cNvGraphicFramePr>
          <p:nvPr>
            <p:extLst>
              <p:ext uri="{D42A27DB-BD31-4B8C-83A1-F6EECF244321}">
                <p14:modId xmlns:p14="http://schemas.microsoft.com/office/powerpoint/2010/main" val="497728706"/>
              </p:ext>
            </p:extLst>
          </p:nvPr>
        </p:nvGraphicFramePr>
        <p:xfrm>
          <a:off x="615659" y="4614993"/>
          <a:ext cx="2504025" cy="403860"/>
        </p:xfrm>
        <a:graphic>
          <a:graphicData uri="http://schemas.openxmlformats.org/drawingml/2006/table">
            <a:tbl>
              <a:tblPr firstRow="1" bandRow="1">
                <a:tableStyleId>{9D7B26C5-4107-4FEC-AEDC-1716B250A1EF}</a:tableStyleId>
              </a:tblPr>
              <a:tblGrid>
                <a:gridCol w="500805">
                  <a:extLst>
                    <a:ext uri="{9D8B030D-6E8A-4147-A177-3AD203B41FA5}">
                      <a16:colId xmlns:a16="http://schemas.microsoft.com/office/drawing/2014/main" val="3541892439"/>
                    </a:ext>
                  </a:extLst>
                </a:gridCol>
                <a:gridCol w="500805">
                  <a:extLst>
                    <a:ext uri="{9D8B030D-6E8A-4147-A177-3AD203B41FA5}">
                      <a16:colId xmlns:a16="http://schemas.microsoft.com/office/drawing/2014/main" val="3867024176"/>
                    </a:ext>
                  </a:extLst>
                </a:gridCol>
                <a:gridCol w="500805">
                  <a:extLst>
                    <a:ext uri="{9D8B030D-6E8A-4147-A177-3AD203B41FA5}">
                      <a16:colId xmlns:a16="http://schemas.microsoft.com/office/drawing/2014/main" val="1280897505"/>
                    </a:ext>
                  </a:extLst>
                </a:gridCol>
                <a:gridCol w="500805">
                  <a:extLst>
                    <a:ext uri="{9D8B030D-6E8A-4147-A177-3AD203B41FA5}">
                      <a16:colId xmlns:a16="http://schemas.microsoft.com/office/drawing/2014/main" val="3136564684"/>
                    </a:ext>
                  </a:extLst>
                </a:gridCol>
                <a:gridCol w="500805">
                  <a:extLst>
                    <a:ext uri="{9D8B030D-6E8A-4147-A177-3AD203B41FA5}">
                      <a16:colId xmlns:a16="http://schemas.microsoft.com/office/drawing/2014/main" val="3543854597"/>
                    </a:ext>
                  </a:extLst>
                </a:gridCol>
              </a:tblGrid>
              <a:tr h="93577">
                <a:tc>
                  <a:txBody>
                    <a:bodyPr/>
                    <a:lstStyle/>
                    <a:p>
                      <a:pPr algn="ctr" fontAlgn="b"/>
                      <a:r>
                        <a:rPr lang="en-US" sz="600" b="0" i="0" u="none" strike="noStrike" dirty="0">
                          <a:solidFill>
                            <a:srgbClr val="000000"/>
                          </a:solidFill>
                          <a:effectLst/>
                          <a:latin typeface="Arial" panose="020B0604020202020204" pitchFamily="34" charset="0"/>
                          <a:cs typeface="Arial" panose="020B0604020202020204" pitchFamily="34" charset="0"/>
                        </a:rPr>
                        <a:t>Phase</a:t>
                      </a: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UN</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HU</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APH</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a:effectLst/>
                          <a:latin typeface="Arial" panose="020B0604020202020204" pitchFamily="34" charset="0"/>
                          <a:cs typeface="Arial" panose="020B0604020202020204" pitchFamily="34" charset="0"/>
                        </a:rPr>
                        <a:t>MMS</a:t>
                      </a:r>
                      <a:endParaRPr lang="en-US" sz="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918932730"/>
                  </a:ext>
                </a:extLst>
              </a:tr>
              <a:tr h="93577">
                <a:tc>
                  <a:txBody>
                    <a:bodyPr/>
                    <a:lstStyle/>
                    <a:p>
                      <a:pPr algn="ctr" fontAlgn="b"/>
                      <a:r>
                        <a:rPr lang="en-US" sz="600" u="none" strike="noStrike" dirty="0">
                          <a:effectLst/>
                          <a:latin typeface="Arial" panose="020B0604020202020204" pitchFamily="34" charset="0"/>
                          <a:cs typeface="Arial" panose="020B0604020202020204" pitchFamily="34" charset="0"/>
                        </a:rPr>
                        <a:t>% G1</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73.09 ± 0.85</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66.37 ± </a:t>
                      </a:r>
                      <a:r>
                        <a:rPr lang="en-US" altLang="zh-CN" sz="600" u="none" strike="noStrike" dirty="0">
                          <a:effectLst/>
                          <a:latin typeface="Arial" panose="020B0604020202020204" pitchFamily="34" charset="0"/>
                          <a:cs typeface="Arial" panose="020B0604020202020204" pitchFamily="34" charset="0"/>
                        </a:rPr>
                        <a:t>1.44</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61.45 ±</a:t>
                      </a:r>
                      <a:r>
                        <a:rPr lang="en-US" altLang="zh-CN" sz="600" u="none" strike="noStrike" dirty="0">
                          <a:effectLst/>
                          <a:latin typeface="Arial" panose="020B0604020202020204" pitchFamily="34" charset="0"/>
                          <a:cs typeface="Arial" panose="020B0604020202020204" pitchFamily="34" charset="0"/>
                        </a:rPr>
                        <a:t>0.98</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54.46 ± </a:t>
                      </a:r>
                      <a:r>
                        <a:rPr lang="en-US" altLang="zh-CN" sz="600" u="none" strike="noStrike" dirty="0">
                          <a:effectLst/>
                          <a:latin typeface="Arial" panose="020B0604020202020204" pitchFamily="34" charset="0"/>
                          <a:cs typeface="Arial" panose="020B0604020202020204" pitchFamily="34" charset="0"/>
                        </a:rPr>
                        <a:t>5.16</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662049749"/>
                  </a:ext>
                </a:extLst>
              </a:tr>
              <a:tr h="93577">
                <a:tc>
                  <a:txBody>
                    <a:bodyPr/>
                    <a:lstStyle/>
                    <a:p>
                      <a:pPr algn="ctr" fontAlgn="b"/>
                      <a:r>
                        <a:rPr lang="en-US" sz="600" u="none" strike="noStrike" dirty="0">
                          <a:effectLst/>
                          <a:latin typeface="Arial" panose="020B0604020202020204" pitchFamily="34" charset="0"/>
                          <a:cs typeface="Arial" panose="020B0604020202020204" pitchFamily="34" charset="0"/>
                        </a:rPr>
                        <a:t>% G2/M</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8.28 ± 0.97</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4.21 ± </a:t>
                      </a:r>
                      <a:r>
                        <a:rPr lang="en-US" altLang="zh-CN" sz="600" u="none" strike="noStrike" dirty="0">
                          <a:effectLst/>
                          <a:latin typeface="Arial" panose="020B0604020202020204" pitchFamily="34" charset="0"/>
                          <a:cs typeface="Arial" panose="020B0604020202020204" pitchFamily="34" charset="0"/>
                        </a:rPr>
                        <a:t>0.19</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10.81 ± </a:t>
                      </a:r>
                      <a:r>
                        <a:rPr lang="en-US" altLang="zh-CN" sz="600" u="none" strike="noStrike" dirty="0">
                          <a:effectLst/>
                          <a:latin typeface="Arial" panose="020B0604020202020204" pitchFamily="34" charset="0"/>
                          <a:cs typeface="Arial" panose="020B0604020202020204" pitchFamily="34" charset="0"/>
                        </a:rPr>
                        <a:t>0.82</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9.79 ± </a:t>
                      </a:r>
                      <a:r>
                        <a:rPr lang="en-US" altLang="zh-CN" sz="600" u="none" strike="noStrike" dirty="0">
                          <a:effectLst/>
                          <a:latin typeface="Arial" panose="020B0604020202020204" pitchFamily="34" charset="0"/>
                          <a:cs typeface="Arial" panose="020B0604020202020204" pitchFamily="34" charset="0"/>
                        </a:rPr>
                        <a:t>1.41</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571232589"/>
                  </a:ext>
                </a:extLst>
              </a:tr>
              <a:tr h="93577">
                <a:tc>
                  <a:txBody>
                    <a:bodyPr/>
                    <a:lstStyle/>
                    <a:p>
                      <a:pPr algn="ctr" fontAlgn="b"/>
                      <a:r>
                        <a:rPr lang="en-US" sz="600" u="none" strike="noStrike" dirty="0">
                          <a:effectLst/>
                          <a:latin typeface="Arial" panose="020B0604020202020204" pitchFamily="34" charset="0"/>
                          <a:cs typeface="Arial" panose="020B0604020202020204" pitchFamily="34" charset="0"/>
                        </a:rPr>
                        <a:t>% S</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14.09 ± 0.254</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15.74 ±</a:t>
                      </a:r>
                      <a:r>
                        <a:rPr lang="en-US" altLang="zh-CN" sz="600" u="none" strike="noStrike" dirty="0">
                          <a:effectLst/>
                          <a:latin typeface="Arial" panose="020B0604020202020204" pitchFamily="34" charset="0"/>
                          <a:cs typeface="Arial" panose="020B0604020202020204" pitchFamily="34" charset="0"/>
                        </a:rPr>
                        <a:t>1.80</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22.14 ± </a:t>
                      </a:r>
                      <a:r>
                        <a:rPr lang="en-US" altLang="zh-CN" sz="600" u="none" strike="noStrike" dirty="0">
                          <a:effectLst/>
                          <a:latin typeface="Arial" panose="020B0604020202020204" pitchFamily="34" charset="0"/>
                          <a:cs typeface="Arial" panose="020B0604020202020204" pitchFamily="34" charset="0"/>
                        </a:rPr>
                        <a:t>0.73</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b"/>
                      <a:r>
                        <a:rPr lang="en-US" sz="600" u="none" strike="noStrike" dirty="0">
                          <a:effectLst/>
                          <a:latin typeface="Arial" panose="020B0604020202020204" pitchFamily="34" charset="0"/>
                          <a:cs typeface="Arial" panose="020B0604020202020204" pitchFamily="34" charset="0"/>
                        </a:rPr>
                        <a:t>24.40 ± </a:t>
                      </a:r>
                      <a:r>
                        <a:rPr lang="en-US" altLang="zh-CN" sz="600" u="none" strike="noStrike" dirty="0">
                          <a:effectLst/>
                          <a:latin typeface="Arial" panose="020B0604020202020204" pitchFamily="34" charset="0"/>
                          <a:cs typeface="Arial" panose="020B0604020202020204" pitchFamily="34" charset="0"/>
                        </a:rPr>
                        <a:t>1.24</a:t>
                      </a:r>
                      <a:endParaRPr lang="en-US" sz="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17800028"/>
                  </a:ext>
                </a:extLst>
              </a:tr>
            </a:tbl>
          </a:graphicData>
        </a:graphic>
      </p:graphicFrame>
      <p:sp>
        <p:nvSpPr>
          <p:cNvPr id="169" name="TextBox 168">
            <a:extLst>
              <a:ext uri="{FF2B5EF4-FFF2-40B4-BE49-F238E27FC236}">
                <a16:creationId xmlns:a16="http://schemas.microsoft.com/office/drawing/2014/main" id="{812C386F-A060-468D-998D-8358347D9B7D}"/>
              </a:ext>
            </a:extLst>
          </p:cNvPr>
          <p:cNvSpPr txBox="1"/>
          <p:nvPr/>
        </p:nvSpPr>
        <p:spPr>
          <a:xfrm>
            <a:off x="59255" y="5029200"/>
            <a:ext cx="378210"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F</a:t>
            </a:r>
          </a:p>
        </p:txBody>
      </p:sp>
      <p:sp>
        <p:nvSpPr>
          <p:cNvPr id="200" name="TextBox 199">
            <a:extLst>
              <a:ext uri="{FF2B5EF4-FFF2-40B4-BE49-F238E27FC236}">
                <a16:creationId xmlns:a16="http://schemas.microsoft.com/office/drawing/2014/main" id="{0FDA7FBD-56BD-4CAA-A22C-8C66AEDD4F89}"/>
              </a:ext>
            </a:extLst>
          </p:cNvPr>
          <p:cNvSpPr txBox="1"/>
          <p:nvPr/>
        </p:nvSpPr>
        <p:spPr>
          <a:xfrm>
            <a:off x="109717" y="3498875"/>
            <a:ext cx="378210"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E</a:t>
            </a:r>
          </a:p>
        </p:txBody>
      </p:sp>
      <p:sp>
        <p:nvSpPr>
          <p:cNvPr id="210" name="TextBox 209">
            <a:extLst>
              <a:ext uri="{FF2B5EF4-FFF2-40B4-BE49-F238E27FC236}">
                <a16:creationId xmlns:a16="http://schemas.microsoft.com/office/drawing/2014/main" id="{CFCCC547-5D02-40BE-8B95-6F7AB28D27A0}"/>
              </a:ext>
            </a:extLst>
          </p:cNvPr>
          <p:cNvSpPr txBox="1"/>
          <p:nvPr/>
        </p:nvSpPr>
        <p:spPr>
          <a:xfrm>
            <a:off x="4005554" y="5126354"/>
            <a:ext cx="963994" cy="166188"/>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APH</a:t>
            </a:r>
          </a:p>
        </p:txBody>
      </p:sp>
      <p:sp>
        <p:nvSpPr>
          <p:cNvPr id="211" name="TextBox 210">
            <a:extLst>
              <a:ext uri="{FF2B5EF4-FFF2-40B4-BE49-F238E27FC236}">
                <a16:creationId xmlns:a16="http://schemas.microsoft.com/office/drawing/2014/main" id="{32BDD034-6FAC-40E8-98B1-70699B705D85}"/>
              </a:ext>
            </a:extLst>
          </p:cNvPr>
          <p:cNvSpPr txBox="1"/>
          <p:nvPr/>
        </p:nvSpPr>
        <p:spPr>
          <a:xfrm>
            <a:off x="2992924" y="5126354"/>
            <a:ext cx="1081816" cy="166188"/>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HU</a:t>
            </a:r>
          </a:p>
        </p:txBody>
      </p:sp>
      <p:sp>
        <p:nvSpPr>
          <p:cNvPr id="212" name="TextBox 211">
            <a:extLst>
              <a:ext uri="{FF2B5EF4-FFF2-40B4-BE49-F238E27FC236}">
                <a16:creationId xmlns:a16="http://schemas.microsoft.com/office/drawing/2014/main" id="{2DEBC8CF-BE1C-49BF-9D94-3164D19682F4}"/>
              </a:ext>
            </a:extLst>
          </p:cNvPr>
          <p:cNvSpPr txBox="1"/>
          <p:nvPr/>
        </p:nvSpPr>
        <p:spPr>
          <a:xfrm>
            <a:off x="5059699" y="5126354"/>
            <a:ext cx="578397" cy="166188"/>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MMS</a:t>
            </a:r>
          </a:p>
        </p:txBody>
      </p:sp>
      <p:sp>
        <p:nvSpPr>
          <p:cNvPr id="213" name="TextBox 212">
            <a:extLst>
              <a:ext uri="{FF2B5EF4-FFF2-40B4-BE49-F238E27FC236}">
                <a16:creationId xmlns:a16="http://schemas.microsoft.com/office/drawing/2014/main" id="{835AAABB-7DAE-492C-BE38-8B1AE6C92295}"/>
              </a:ext>
            </a:extLst>
          </p:cNvPr>
          <p:cNvSpPr txBox="1"/>
          <p:nvPr/>
        </p:nvSpPr>
        <p:spPr>
          <a:xfrm>
            <a:off x="1912962" y="5126354"/>
            <a:ext cx="1081816" cy="166188"/>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UN</a:t>
            </a:r>
          </a:p>
        </p:txBody>
      </p:sp>
      <p:sp>
        <p:nvSpPr>
          <p:cNvPr id="219" name="TextBox 218">
            <a:extLst>
              <a:ext uri="{FF2B5EF4-FFF2-40B4-BE49-F238E27FC236}">
                <a16:creationId xmlns:a16="http://schemas.microsoft.com/office/drawing/2014/main" id="{444F4066-E29F-44C5-8912-3CC1595E2507}"/>
              </a:ext>
            </a:extLst>
          </p:cNvPr>
          <p:cNvSpPr txBox="1"/>
          <p:nvPr/>
        </p:nvSpPr>
        <p:spPr>
          <a:xfrm>
            <a:off x="548571" y="5117351"/>
            <a:ext cx="1111529" cy="200055"/>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-BrdU (Neg control)</a:t>
            </a:r>
          </a:p>
        </p:txBody>
      </p:sp>
      <p:grpSp>
        <p:nvGrpSpPr>
          <p:cNvPr id="19" name="Group 18">
            <a:extLst>
              <a:ext uri="{FF2B5EF4-FFF2-40B4-BE49-F238E27FC236}">
                <a16:creationId xmlns:a16="http://schemas.microsoft.com/office/drawing/2014/main" id="{2251D879-CF85-415A-A498-D7F79FF8942C}"/>
              </a:ext>
            </a:extLst>
          </p:cNvPr>
          <p:cNvGrpSpPr/>
          <p:nvPr/>
        </p:nvGrpSpPr>
        <p:grpSpPr>
          <a:xfrm>
            <a:off x="3591907" y="1896026"/>
            <a:ext cx="3004718" cy="2534263"/>
            <a:chOff x="3327959" y="1793130"/>
            <a:chExt cx="2359842" cy="1775390"/>
          </a:xfrm>
        </p:grpSpPr>
        <p:pic>
          <p:nvPicPr>
            <p:cNvPr id="177" name="Picture 176" descr="A screenshot of a cell phone&#10;&#10;Description automatically generated">
              <a:extLst>
                <a:ext uri="{FF2B5EF4-FFF2-40B4-BE49-F238E27FC236}">
                  <a16:creationId xmlns:a16="http://schemas.microsoft.com/office/drawing/2014/main" id="{F6C88E93-EB67-436D-9FD9-30263AAA73C6}"/>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8680" t="5033" b="25587"/>
            <a:stretch/>
          </p:blipFill>
          <p:spPr>
            <a:xfrm>
              <a:off x="3443444" y="1900849"/>
              <a:ext cx="962341" cy="640861"/>
            </a:xfrm>
            <a:prstGeom prst="rect">
              <a:avLst/>
            </a:prstGeom>
          </p:spPr>
        </p:pic>
        <p:pic>
          <p:nvPicPr>
            <p:cNvPr id="178" name="Picture 177" descr="A close up of a logo&#10;&#10;Description automatically generated">
              <a:extLst>
                <a:ext uri="{FF2B5EF4-FFF2-40B4-BE49-F238E27FC236}">
                  <a16:creationId xmlns:a16="http://schemas.microsoft.com/office/drawing/2014/main" id="{1D198CE7-AD63-43BF-9404-337A28D579A7}"/>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8680" t="5033" b="25587"/>
            <a:stretch/>
          </p:blipFill>
          <p:spPr>
            <a:xfrm>
              <a:off x="4384019" y="1900849"/>
              <a:ext cx="962341" cy="640861"/>
            </a:xfrm>
            <a:prstGeom prst="rect">
              <a:avLst/>
            </a:prstGeom>
          </p:spPr>
        </p:pic>
        <p:cxnSp>
          <p:nvCxnSpPr>
            <p:cNvPr id="181" name="Straight Arrow Connector 180">
              <a:extLst>
                <a:ext uri="{FF2B5EF4-FFF2-40B4-BE49-F238E27FC236}">
                  <a16:creationId xmlns:a16="http://schemas.microsoft.com/office/drawing/2014/main" id="{376CC51F-C4AD-41B6-8D1B-0C9E3DD785DE}"/>
                </a:ext>
              </a:extLst>
            </p:cNvPr>
            <p:cNvCxnSpPr/>
            <p:nvPr/>
          </p:nvCxnSpPr>
          <p:spPr>
            <a:xfrm flipV="1">
              <a:off x="3443444" y="2289050"/>
              <a:ext cx="0" cy="259678"/>
            </a:xfrm>
            <a:prstGeom prst="straightConnector1">
              <a:avLst/>
            </a:prstGeom>
            <a:noFill/>
            <a:ln w="6350" cap="flat" cmpd="sng" algn="ctr">
              <a:solidFill>
                <a:sysClr val="windowText" lastClr="000000"/>
              </a:solidFill>
              <a:prstDash val="solid"/>
              <a:miter lim="800000"/>
              <a:tailEnd type="triangle"/>
            </a:ln>
            <a:effectLst/>
          </p:spPr>
        </p:cxnSp>
        <p:cxnSp>
          <p:nvCxnSpPr>
            <p:cNvPr id="185" name="Straight Arrow Connector 184">
              <a:extLst>
                <a:ext uri="{FF2B5EF4-FFF2-40B4-BE49-F238E27FC236}">
                  <a16:creationId xmlns:a16="http://schemas.microsoft.com/office/drawing/2014/main" id="{31414EA9-D01A-4FAC-B21A-BF8B29421E6C}"/>
                </a:ext>
              </a:extLst>
            </p:cNvPr>
            <p:cNvCxnSpPr/>
            <p:nvPr/>
          </p:nvCxnSpPr>
          <p:spPr>
            <a:xfrm>
              <a:off x="3443444" y="2552237"/>
              <a:ext cx="374846" cy="0"/>
            </a:xfrm>
            <a:prstGeom prst="straightConnector1">
              <a:avLst/>
            </a:prstGeom>
            <a:noFill/>
            <a:ln w="6350" cap="flat" cmpd="sng" algn="ctr">
              <a:solidFill>
                <a:sysClr val="windowText" lastClr="000000"/>
              </a:solidFill>
              <a:prstDash val="solid"/>
              <a:miter lim="800000"/>
              <a:tailEnd type="triangle"/>
            </a:ln>
            <a:effectLst/>
          </p:spPr>
        </p:cxnSp>
        <p:sp>
          <p:nvSpPr>
            <p:cNvPr id="186" name="TextBox 185">
              <a:extLst>
                <a:ext uri="{FF2B5EF4-FFF2-40B4-BE49-F238E27FC236}">
                  <a16:creationId xmlns:a16="http://schemas.microsoft.com/office/drawing/2014/main" id="{7FA9B860-DD23-4F1D-981F-70B1E86F597A}"/>
                </a:ext>
              </a:extLst>
            </p:cNvPr>
            <p:cNvSpPr txBox="1"/>
            <p:nvPr/>
          </p:nvSpPr>
          <p:spPr>
            <a:xfrm>
              <a:off x="3765639" y="2503108"/>
              <a:ext cx="1089553" cy="1737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Annexin V-FITC</a:t>
              </a:r>
            </a:p>
          </p:txBody>
        </p:sp>
        <p:sp>
          <p:nvSpPr>
            <p:cNvPr id="187" name="TextBox 186">
              <a:extLst>
                <a:ext uri="{FF2B5EF4-FFF2-40B4-BE49-F238E27FC236}">
                  <a16:creationId xmlns:a16="http://schemas.microsoft.com/office/drawing/2014/main" id="{A4FBE16A-C66D-439A-A2B8-54EED7F27754}"/>
                </a:ext>
              </a:extLst>
            </p:cNvPr>
            <p:cNvSpPr txBox="1"/>
            <p:nvPr/>
          </p:nvSpPr>
          <p:spPr>
            <a:xfrm rot="16200000">
              <a:off x="3192410" y="2016982"/>
              <a:ext cx="456191" cy="1786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t>
              </a:r>
              <a:r>
                <a:rPr kumimoji="0" lang="en-US" altLang="zh-CN" sz="7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ount</a:t>
              </a:r>
              <a:endParaRPr kumimoji="0" lang="en-US" sz="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88" name="TextBox 187">
              <a:extLst>
                <a:ext uri="{FF2B5EF4-FFF2-40B4-BE49-F238E27FC236}">
                  <a16:creationId xmlns:a16="http://schemas.microsoft.com/office/drawing/2014/main" id="{D4DCDB0E-C6C8-4561-9AD8-F8B24981D2C7}"/>
                </a:ext>
              </a:extLst>
            </p:cNvPr>
            <p:cNvSpPr txBox="1"/>
            <p:nvPr/>
          </p:nvSpPr>
          <p:spPr>
            <a:xfrm>
              <a:off x="3893558" y="1884858"/>
              <a:ext cx="853669" cy="16041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83.19±5.02</a:t>
              </a:r>
            </a:p>
          </p:txBody>
        </p:sp>
        <p:sp>
          <p:nvSpPr>
            <p:cNvPr id="189" name="TextBox 188">
              <a:extLst>
                <a:ext uri="{FF2B5EF4-FFF2-40B4-BE49-F238E27FC236}">
                  <a16:creationId xmlns:a16="http://schemas.microsoft.com/office/drawing/2014/main" id="{4B0679AC-8250-48FF-B248-EBC4359C3AC9}"/>
                </a:ext>
              </a:extLst>
            </p:cNvPr>
            <p:cNvSpPr txBox="1"/>
            <p:nvPr/>
          </p:nvSpPr>
          <p:spPr>
            <a:xfrm>
              <a:off x="4834132" y="1884858"/>
              <a:ext cx="853669" cy="16041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73.10±4.51</a:t>
              </a:r>
            </a:p>
          </p:txBody>
        </p:sp>
        <p:sp>
          <p:nvSpPr>
            <p:cNvPr id="192" name="TextBox 191">
              <a:extLst>
                <a:ext uri="{FF2B5EF4-FFF2-40B4-BE49-F238E27FC236}">
                  <a16:creationId xmlns:a16="http://schemas.microsoft.com/office/drawing/2014/main" id="{0A1C4CBE-4CBC-4F48-B026-D78BDD108583}"/>
                </a:ext>
              </a:extLst>
            </p:cNvPr>
            <p:cNvSpPr txBox="1"/>
            <p:nvPr/>
          </p:nvSpPr>
          <p:spPr>
            <a:xfrm>
              <a:off x="3970964" y="2111050"/>
              <a:ext cx="853669" cy="16041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16.81±5.02</a:t>
              </a:r>
            </a:p>
          </p:txBody>
        </p:sp>
        <p:sp>
          <p:nvSpPr>
            <p:cNvPr id="193" name="TextBox 192">
              <a:extLst>
                <a:ext uri="{FF2B5EF4-FFF2-40B4-BE49-F238E27FC236}">
                  <a16:creationId xmlns:a16="http://schemas.microsoft.com/office/drawing/2014/main" id="{33574B61-D209-40FF-A39D-0A303C99F4AF}"/>
                </a:ext>
              </a:extLst>
            </p:cNvPr>
            <p:cNvSpPr txBox="1"/>
            <p:nvPr/>
          </p:nvSpPr>
          <p:spPr>
            <a:xfrm>
              <a:off x="4927896" y="2055757"/>
              <a:ext cx="43368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26.9±4.51</a:t>
              </a:r>
            </a:p>
          </p:txBody>
        </p:sp>
        <p:sp>
          <p:nvSpPr>
            <p:cNvPr id="196" name="TextBox 195">
              <a:extLst>
                <a:ext uri="{FF2B5EF4-FFF2-40B4-BE49-F238E27FC236}">
                  <a16:creationId xmlns:a16="http://schemas.microsoft.com/office/drawing/2014/main" id="{2A47EB91-B305-4877-A2B4-9F9AA8D98E25}"/>
                </a:ext>
              </a:extLst>
            </p:cNvPr>
            <p:cNvSpPr txBox="1"/>
            <p:nvPr/>
          </p:nvSpPr>
          <p:spPr>
            <a:xfrm>
              <a:off x="3761203" y="1793130"/>
              <a:ext cx="449816" cy="173786"/>
            </a:xfrm>
            <a:prstGeom prst="rect">
              <a:avLst/>
            </a:prstGeom>
            <a:noFill/>
          </p:spPr>
          <p:txBody>
            <a:bodyPr wrap="square" rtlCol="0">
              <a:spAutoFit/>
            </a:bodyPr>
            <a:lstStyle/>
            <a:p>
              <a:r>
                <a:rPr lang="en-US" sz="700" dirty="0">
                  <a:solidFill>
                    <a:prstClr val="black"/>
                  </a:solidFill>
                  <a:latin typeface="Arial" panose="020B0604020202020204" pitchFamily="34" charset="0"/>
                  <a:cs typeface="Arial" panose="020B0604020202020204" pitchFamily="34" charset="0"/>
                </a:rPr>
                <a:t>UN</a:t>
              </a:r>
            </a:p>
          </p:txBody>
        </p:sp>
        <p:sp>
          <p:nvSpPr>
            <p:cNvPr id="197" name="TextBox 196">
              <a:extLst>
                <a:ext uri="{FF2B5EF4-FFF2-40B4-BE49-F238E27FC236}">
                  <a16:creationId xmlns:a16="http://schemas.microsoft.com/office/drawing/2014/main" id="{C791B7F5-43B5-49B6-B787-59B9DDB74826}"/>
                </a:ext>
              </a:extLst>
            </p:cNvPr>
            <p:cNvSpPr txBox="1"/>
            <p:nvPr/>
          </p:nvSpPr>
          <p:spPr>
            <a:xfrm>
              <a:off x="4662454" y="1793130"/>
              <a:ext cx="941401" cy="173786"/>
            </a:xfrm>
            <a:prstGeom prst="rect">
              <a:avLst/>
            </a:prstGeom>
            <a:noFill/>
          </p:spPr>
          <p:txBody>
            <a:bodyPr wrap="square" rtlCol="0">
              <a:spAutoFit/>
            </a:bodyPr>
            <a:lstStyle/>
            <a:p>
              <a:r>
                <a:rPr lang="en-US" sz="700" dirty="0">
                  <a:solidFill>
                    <a:prstClr val="black"/>
                  </a:solidFill>
                  <a:latin typeface="Arial" panose="020B0604020202020204" pitchFamily="34" charset="0"/>
                  <a:cs typeface="Arial" panose="020B0604020202020204" pitchFamily="34" charset="0"/>
                </a:rPr>
                <a:t>2 mM HU</a:t>
              </a:r>
            </a:p>
          </p:txBody>
        </p:sp>
        <p:cxnSp>
          <p:nvCxnSpPr>
            <p:cNvPr id="231" name="Straight Arrow Connector 230">
              <a:extLst>
                <a:ext uri="{FF2B5EF4-FFF2-40B4-BE49-F238E27FC236}">
                  <a16:creationId xmlns:a16="http://schemas.microsoft.com/office/drawing/2014/main" id="{A6A58883-F10F-4957-9D0D-13FCE4DDFE88}"/>
                </a:ext>
              </a:extLst>
            </p:cNvPr>
            <p:cNvCxnSpPr/>
            <p:nvPr/>
          </p:nvCxnSpPr>
          <p:spPr>
            <a:xfrm>
              <a:off x="3465406" y="3443863"/>
              <a:ext cx="374846" cy="0"/>
            </a:xfrm>
            <a:prstGeom prst="straightConnector1">
              <a:avLst/>
            </a:prstGeom>
            <a:noFill/>
            <a:ln w="6350" cap="flat" cmpd="sng" algn="ctr">
              <a:solidFill>
                <a:sysClr val="windowText" lastClr="000000"/>
              </a:solidFill>
              <a:prstDash val="solid"/>
              <a:miter lim="800000"/>
              <a:tailEnd type="triangle"/>
            </a:ln>
            <a:effectLst/>
          </p:spPr>
        </p:cxnSp>
        <p:sp>
          <p:nvSpPr>
            <p:cNvPr id="232" name="TextBox 231">
              <a:extLst>
                <a:ext uri="{FF2B5EF4-FFF2-40B4-BE49-F238E27FC236}">
                  <a16:creationId xmlns:a16="http://schemas.microsoft.com/office/drawing/2014/main" id="{D780E582-567C-466F-890D-8DE41E82310A}"/>
                </a:ext>
              </a:extLst>
            </p:cNvPr>
            <p:cNvSpPr txBox="1"/>
            <p:nvPr/>
          </p:nvSpPr>
          <p:spPr>
            <a:xfrm>
              <a:off x="3787601" y="3394734"/>
              <a:ext cx="1089553" cy="1737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Annexin V-FITC</a:t>
              </a:r>
            </a:p>
          </p:txBody>
        </p:sp>
        <p:grpSp>
          <p:nvGrpSpPr>
            <p:cNvPr id="18" name="Group 17">
              <a:extLst>
                <a:ext uri="{FF2B5EF4-FFF2-40B4-BE49-F238E27FC236}">
                  <a16:creationId xmlns:a16="http://schemas.microsoft.com/office/drawing/2014/main" id="{EE7C66C9-D5BE-4E19-A049-430EA5B53D84}"/>
                </a:ext>
              </a:extLst>
            </p:cNvPr>
            <p:cNvGrpSpPr/>
            <p:nvPr/>
          </p:nvGrpSpPr>
          <p:grpSpPr>
            <a:xfrm>
              <a:off x="3458119" y="2658948"/>
              <a:ext cx="1983909" cy="756772"/>
              <a:chOff x="5346755" y="2676563"/>
              <a:chExt cx="1983909" cy="756772"/>
            </a:xfrm>
          </p:grpSpPr>
          <p:pic>
            <p:nvPicPr>
              <p:cNvPr id="228" name="Picture 227" descr="A screenshot of a cell phone&#10;&#10;Description automatically generated">
                <a:extLst>
                  <a:ext uri="{FF2B5EF4-FFF2-40B4-BE49-F238E27FC236}">
                    <a16:creationId xmlns:a16="http://schemas.microsoft.com/office/drawing/2014/main" id="{345E019B-B2B6-4500-B2A2-36D06C877490}"/>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8680" t="5033" b="25587"/>
              <a:stretch/>
            </p:blipFill>
            <p:spPr>
              <a:xfrm>
                <a:off x="5346755" y="2792474"/>
                <a:ext cx="952142" cy="640861"/>
              </a:xfrm>
              <a:prstGeom prst="rect">
                <a:avLst/>
              </a:prstGeom>
            </p:spPr>
          </p:pic>
          <p:pic>
            <p:nvPicPr>
              <p:cNvPr id="229" name="Picture 228" descr="A screenshot of a cell phone&#10;&#10;Description automatically generated">
                <a:extLst>
                  <a:ext uri="{FF2B5EF4-FFF2-40B4-BE49-F238E27FC236}">
                    <a16:creationId xmlns:a16="http://schemas.microsoft.com/office/drawing/2014/main" id="{992CFC13-F3BF-4B97-94A4-BE21ABBFE679}"/>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l="8680" t="5033" b="25587"/>
              <a:stretch/>
            </p:blipFill>
            <p:spPr>
              <a:xfrm>
                <a:off x="6280881" y="2792473"/>
                <a:ext cx="962341" cy="640862"/>
              </a:xfrm>
              <a:prstGeom prst="rect">
                <a:avLst/>
              </a:prstGeom>
            </p:spPr>
          </p:pic>
          <p:sp>
            <p:nvSpPr>
              <p:cNvPr id="236" name="TextBox 235">
                <a:extLst>
                  <a:ext uri="{FF2B5EF4-FFF2-40B4-BE49-F238E27FC236}">
                    <a16:creationId xmlns:a16="http://schemas.microsoft.com/office/drawing/2014/main" id="{8CB6BBB4-67BB-44ED-9286-B7D1E36777E6}"/>
                  </a:ext>
                </a:extLst>
              </p:cNvPr>
              <p:cNvSpPr txBox="1"/>
              <p:nvPr/>
            </p:nvSpPr>
            <p:spPr>
              <a:xfrm>
                <a:off x="5805783" y="2775261"/>
                <a:ext cx="853669" cy="16041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84.27±3.32</a:t>
                </a:r>
              </a:p>
            </p:txBody>
          </p:sp>
          <p:sp>
            <p:nvSpPr>
              <p:cNvPr id="237" name="TextBox 236">
                <a:extLst>
                  <a:ext uri="{FF2B5EF4-FFF2-40B4-BE49-F238E27FC236}">
                    <a16:creationId xmlns:a16="http://schemas.microsoft.com/office/drawing/2014/main" id="{615E4C01-B7DE-4549-9244-178612F2A622}"/>
                  </a:ext>
                </a:extLst>
              </p:cNvPr>
              <p:cNvSpPr txBox="1"/>
              <p:nvPr/>
            </p:nvSpPr>
            <p:spPr>
              <a:xfrm>
                <a:off x="6747184" y="2775261"/>
                <a:ext cx="465023"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70.19±4.06</a:t>
                </a:r>
              </a:p>
            </p:txBody>
          </p:sp>
          <p:sp>
            <p:nvSpPr>
              <p:cNvPr id="240" name="TextBox 239">
                <a:extLst>
                  <a:ext uri="{FF2B5EF4-FFF2-40B4-BE49-F238E27FC236}">
                    <a16:creationId xmlns:a16="http://schemas.microsoft.com/office/drawing/2014/main" id="{FF4E5FEE-C3F8-4548-9FE7-54213ECE31BD}"/>
                  </a:ext>
                </a:extLst>
              </p:cNvPr>
              <p:cNvSpPr txBox="1"/>
              <p:nvPr/>
            </p:nvSpPr>
            <p:spPr>
              <a:xfrm>
                <a:off x="5869058" y="3022799"/>
                <a:ext cx="480259"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15.73±3.32</a:t>
                </a:r>
              </a:p>
            </p:txBody>
          </p:sp>
          <p:sp>
            <p:nvSpPr>
              <p:cNvPr id="241" name="TextBox 240">
                <a:extLst>
                  <a:ext uri="{FF2B5EF4-FFF2-40B4-BE49-F238E27FC236}">
                    <a16:creationId xmlns:a16="http://schemas.microsoft.com/office/drawing/2014/main" id="{B4714373-7246-44E7-A78D-6025D286D488}"/>
                  </a:ext>
                </a:extLst>
              </p:cNvPr>
              <p:cNvSpPr txBox="1"/>
              <p:nvPr/>
            </p:nvSpPr>
            <p:spPr>
              <a:xfrm>
                <a:off x="6811886" y="2869500"/>
                <a:ext cx="518778" cy="16041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29.81±4.06</a:t>
                </a:r>
              </a:p>
            </p:txBody>
          </p:sp>
          <p:sp>
            <p:nvSpPr>
              <p:cNvPr id="224" name="TextBox 223">
                <a:extLst>
                  <a:ext uri="{FF2B5EF4-FFF2-40B4-BE49-F238E27FC236}">
                    <a16:creationId xmlns:a16="http://schemas.microsoft.com/office/drawing/2014/main" id="{3288822F-085D-469F-B24C-12C6B2F06295}"/>
                  </a:ext>
                </a:extLst>
              </p:cNvPr>
              <p:cNvSpPr txBox="1"/>
              <p:nvPr/>
            </p:nvSpPr>
            <p:spPr>
              <a:xfrm>
                <a:off x="5576033" y="2676563"/>
                <a:ext cx="941401" cy="173786"/>
              </a:xfrm>
              <a:prstGeom prst="rect">
                <a:avLst/>
              </a:prstGeom>
              <a:noFill/>
            </p:spPr>
            <p:txBody>
              <a:bodyPr wrap="square" rtlCol="0">
                <a:spAutoFit/>
              </a:bodyPr>
              <a:lstStyle/>
              <a:p>
                <a:r>
                  <a:rPr lang="en-US" sz="700" dirty="0">
                    <a:solidFill>
                      <a:prstClr val="black"/>
                    </a:solidFill>
                    <a:latin typeface="Arial" panose="020B0604020202020204" pitchFamily="34" charset="0"/>
                    <a:cs typeface="Arial" panose="020B0604020202020204" pitchFamily="34" charset="0"/>
                  </a:rPr>
                  <a:t>0.3 µm APH</a:t>
                </a:r>
              </a:p>
            </p:txBody>
          </p:sp>
          <p:sp>
            <p:nvSpPr>
              <p:cNvPr id="225" name="TextBox 224">
                <a:extLst>
                  <a:ext uri="{FF2B5EF4-FFF2-40B4-BE49-F238E27FC236}">
                    <a16:creationId xmlns:a16="http://schemas.microsoft.com/office/drawing/2014/main" id="{E31849E1-DC52-4EE9-98EA-995173977194}"/>
                  </a:ext>
                </a:extLst>
              </p:cNvPr>
              <p:cNvSpPr txBox="1"/>
              <p:nvPr/>
            </p:nvSpPr>
            <p:spPr>
              <a:xfrm>
                <a:off x="6458208" y="2676563"/>
                <a:ext cx="734160" cy="173786"/>
              </a:xfrm>
              <a:prstGeom prst="rect">
                <a:avLst/>
              </a:prstGeom>
              <a:noFill/>
            </p:spPr>
            <p:txBody>
              <a:bodyPr wrap="square" rtlCol="0">
                <a:spAutoFit/>
              </a:bodyPr>
              <a:lstStyle/>
              <a:p>
                <a:r>
                  <a:rPr lang="en-US" sz="700" dirty="0">
                    <a:solidFill>
                      <a:prstClr val="black"/>
                    </a:solidFill>
                    <a:latin typeface="Arial" panose="020B0604020202020204" pitchFamily="34" charset="0"/>
                    <a:cs typeface="Arial" panose="020B0604020202020204" pitchFamily="34" charset="0"/>
                  </a:rPr>
                  <a:t>200 µM MMS</a:t>
                </a:r>
              </a:p>
            </p:txBody>
          </p:sp>
        </p:grpSp>
        <p:sp>
          <p:nvSpPr>
            <p:cNvPr id="233" name="TextBox 232">
              <a:extLst>
                <a:ext uri="{FF2B5EF4-FFF2-40B4-BE49-F238E27FC236}">
                  <a16:creationId xmlns:a16="http://schemas.microsoft.com/office/drawing/2014/main" id="{1DC98BC3-8D6E-4820-BCE3-0CA21994D1F7}"/>
                </a:ext>
              </a:extLst>
            </p:cNvPr>
            <p:cNvSpPr txBox="1"/>
            <p:nvPr/>
          </p:nvSpPr>
          <p:spPr>
            <a:xfrm rot="16200000">
              <a:off x="3189185" y="2908607"/>
              <a:ext cx="456192" cy="1786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t>
              </a:r>
              <a:r>
                <a:rPr kumimoji="0" lang="en-US" altLang="zh-CN" sz="7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ount</a:t>
              </a:r>
              <a:endParaRPr kumimoji="0" lang="en-US" sz="7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cxnSp>
          <p:nvCxnSpPr>
            <p:cNvPr id="230" name="Straight Arrow Connector 229">
              <a:extLst>
                <a:ext uri="{FF2B5EF4-FFF2-40B4-BE49-F238E27FC236}">
                  <a16:creationId xmlns:a16="http://schemas.microsoft.com/office/drawing/2014/main" id="{8C2A70AE-2131-4989-9C98-00F7CF8EA53B}"/>
                </a:ext>
              </a:extLst>
            </p:cNvPr>
            <p:cNvCxnSpPr/>
            <p:nvPr/>
          </p:nvCxnSpPr>
          <p:spPr>
            <a:xfrm flipV="1">
              <a:off x="3465406" y="3180676"/>
              <a:ext cx="0" cy="259678"/>
            </a:xfrm>
            <a:prstGeom prst="straightConnector1">
              <a:avLst/>
            </a:prstGeom>
            <a:noFill/>
            <a:ln w="6350" cap="flat" cmpd="sng" algn="ctr">
              <a:solidFill>
                <a:sysClr val="windowText" lastClr="000000"/>
              </a:solidFill>
              <a:prstDash val="solid"/>
              <a:miter lim="800000"/>
              <a:tailEnd type="triangle"/>
            </a:ln>
            <a:effectLst/>
          </p:spPr>
        </p:cxnSp>
      </p:grpSp>
      <p:grpSp>
        <p:nvGrpSpPr>
          <p:cNvPr id="22" name="Group 21">
            <a:extLst>
              <a:ext uri="{FF2B5EF4-FFF2-40B4-BE49-F238E27FC236}">
                <a16:creationId xmlns:a16="http://schemas.microsoft.com/office/drawing/2014/main" id="{DC86C281-55CD-45AC-BA7D-69A76C6F1E62}"/>
              </a:ext>
            </a:extLst>
          </p:cNvPr>
          <p:cNvGrpSpPr/>
          <p:nvPr/>
        </p:nvGrpSpPr>
        <p:grpSpPr>
          <a:xfrm>
            <a:off x="315960" y="5274743"/>
            <a:ext cx="5639984" cy="1188353"/>
            <a:chOff x="513971" y="4729294"/>
            <a:chExt cx="5639984" cy="1188353"/>
          </a:xfrm>
        </p:grpSpPr>
        <p:cxnSp>
          <p:nvCxnSpPr>
            <p:cNvPr id="242" name="Straight Arrow Connector 241">
              <a:extLst>
                <a:ext uri="{FF2B5EF4-FFF2-40B4-BE49-F238E27FC236}">
                  <a16:creationId xmlns:a16="http://schemas.microsoft.com/office/drawing/2014/main" id="{2B471CD0-3A37-4A3F-B933-8FD58C75CDF5}"/>
                </a:ext>
              </a:extLst>
            </p:cNvPr>
            <p:cNvCxnSpPr/>
            <p:nvPr/>
          </p:nvCxnSpPr>
          <p:spPr>
            <a:xfrm flipV="1">
              <a:off x="603070" y="5525237"/>
              <a:ext cx="0" cy="2759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3" name="Straight Arrow Connector 242">
              <a:extLst>
                <a:ext uri="{FF2B5EF4-FFF2-40B4-BE49-F238E27FC236}">
                  <a16:creationId xmlns:a16="http://schemas.microsoft.com/office/drawing/2014/main" id="{799DFC5B-F4F2-42A1-8F58-C0E1487784F9}"/>
                </a:ext>
              </a:extLst>
            </p:cNvPr>
            <p:cNvCxnSpPr/>
            <p:nvPr/>
          </p:nvCxnSpPr>
          <p:spPr>
            <a:xfrm>
              <a:off x="607769" y="5801183"/>
              <a:ext cx="44109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4" name="TextBox 243">
              <a:extLst>
                <a:ext uri="{FF2B5EF4-FFF2-40B4-BE49-F238E27FC236}">
                  <a16:creationId xmlns:a16="http://schemas.microsoft.com/office/drawing/2014/main" id="{643C9CCA-281C-4D22-B2D2-72BE24A95523}"/>
                </a:ext>
              </a:extLst>
            </p:cNvPr>
            <p:cNvSpPr txBox="1"/>
            <p:nvPr/>
          </p:nvSpPr>
          <p:spPr>
            <a:xfrm rot="16200000">
              <a:off x="197878" y="5076293"/>
              <a:ext cx="832242" cy="200055"/>
            </a:xfrm>
            <a:prstGeom prst="rect">
              <a:avLst/>
            </a:prstGeom>
            <a:noFill/>
          </p:spPr>
          <p:txBody>
            <a:bodyPr wrap="square" rtlCol="0">
              <a:spAutoFit/>
            </a:bodyPr>
            <a:lstStyle/>
            <a:p>
              <a:r>
                <a:rPr lang="en-US" sz="700" dirty="0" err="1">
                  <a:latin typeface="Arial" panose="020B0604020202020204" pitchFamily="34" charset="0"/>
                  <a:cs typeface="Arial" panose="020B0604020202020204" pitchFamily="34" charset="0"/>
                </a:rPr>
                <a:t>BrdU</a:t>
              </a:r>
              <a:r>
                <a:rPr lang="en-US" sz="700" dirty="0">
                  <a:latin typeface="Arial" panose="020B0604020202020204" pitchFamily="34" charset="0"/>
                  <a:cs typeface="Arial" panose="020B0604020202020204" pitchFamily="34" charset="0"/>
                </a:rPr>
                <a:t> </a:t>
              </a:r>
              <a:r>
                <a:rPr lang="en-US" altLang="zh-CN" sz="700" dirty="0">
                  <a:latin typeface="Arial" panose="020B0604020202020204" pitchFamily="34" charset="0"/>
                  <a:cs typeface="Arial" panose="020B0604020202020204" pitchFamily="34" charset="0"/>
                </a:rPr>
                <a:t>intensity</a:t>
              </a:r>
              <a:endParaRPr lang="en-US" sz="700" dirty="0">
                <a:latin typeface="Arial" panose="020B0604020202020204" pitchFamily="34" charset="0"/>
                <a:cs typeface="Arial" panose="020B0604020202020204" pitchFamily="34" charset="0"/>
              </a:endParaRPr>
            </a:p>
          </p:txBody>
        </p:sp>
        <p:sp>
          <p:nvSpPr>
            <p:cNvPr id="245" name="TextBox 244">
              <a:extLst>
                <a:ext uri="{FF2B5EF4-FFF2-40B4-BE49-F238E27FC236}">
                  <a16:creationId xmlns:a16="http://schemas.microsoft.com/office/drawing/2014/main" id="{C6DAABA0-1617-4B99-B963-EEA16CF0F40B}"/>
                </a:ext>
              </a:extLst>
            </p:cNvPr>
            <p:cNvSpPr txBox="1"/>
            <p:nvPr/>
          </p:nvSpPr>
          <p:spPr>
            <a:xfrm>
              <a:off x="977235" y="5717592"/>
              <a:ext cx="764849" cy="200055"/>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PI</a:t>
              </a:r>
            </a:p>
          </p:txBody>
        </p:sp>
        <p:pic>
          <p:nvPicPr>
            <p:cNvPr id="246" name="Picture 245" descr="A screenshot of a cell phone&#10;&#10;Description automatically generated">
              <a:extLst>
                <a:ext uri="{FF2B5EF4-FFF2-40B4-BE49-F238E27FC236}">
                  <a16:creationId xmlns:a16="http://schemas.microsoft.com/office/drawing/2014/main" id="{38AEE682-07D7-4965-A2E7-69F42DF7257F}"/>
                </a:ext>
              </a:extLst>
            </p:cNvPr>
            <p:cNvPicPr preferRelativeResize="0">
              <a:picLocks/>
            </p:cNvPicPr>
            <p:nvPr/>
          </p:nvPicPr>
          <p:blipFill rotWithShape="1">
            <a:blip r:embed="rId24" cstate="print">
              <a:extLst>
                <a:ext uri="{28A0092B-C50C-407E-A947-70E740481C1C}">
                  <a14:useLocalDpi xmlns:a14="http://schemas.microsoft.com/office/drawing/2010/main" val="0"/>
                </a:ext>
              </a:extLst>
            </a:blip>
            <a:srcRect l="5810" t="4819" b="25356"/>
            <a:stretch/>
          </p:blipFill>
          <p:spPr>
            <a:xfrm>
              <a:off x="1742084" y="4747836"/>
              <a:ext cx="1097280" cy="1005840"/>
            </a:xfrm>
            <a:prstGeom prst="rect">
              <a:avLst/>
            </a:prstGeom>
          </p:spPr>
        </p:pic>
        <p:pic>
          <p:nvPicPr>
            <p:cNvPr id="247" name="Picture 246" descr="A screenshot of a cell phone&#10;&#10;Description automatically generated">
              <a:extLst>
                <a:ext uri="{FF2B5EF4-FFF2-40B4-BE49-F238E27FC236}">
                  <a16:creationId xmlns:a16="http://schemas.microsoft.com/office/drawing/2014/main" id="{3EABCBF1-546E-4737-AD53-21AEFD2789DC}"/>
                </a:ext>
              </a:extLst>
            </p:cNvPr>
            <p:cNvPicPr preferRelativeResize="0">
              <a:picLocks/>
            </p:cNvPicPr>
            <p:nvPr/>
          </p:nvPicPr>
          <p:blipFill rotWithShape="1">
            <a:blip r:embed="rId25" cstate="print">
              <a:extLst>
                <a:ext uri="{28A0092B-C50C-407E-A947-70E740481C1C}">
                  <a14:useLocalDpi xmlns:a14="http://schemas.microsoft.com/office/drawing/2010/main" val="0"/>
                </a:ext>
              </a:extLst>
            </a:blip>
            <a:srcRect l="7633" t="5016" b="25916"/>
            <a:stretch/>
          </p:blipFill>
          <p:spPr>
            <a:xfrm>
              <a:off x="2802217" y="4747836"/>
              <a:ext cx="1097280" cy="1005840"/>
            </a:xfrm>
            <a:prstGeom prst="rect">
              <a:avLst/>
            </a:prstGeom>
          </p:spPr>
        </p:pic>
        <p:pic>
          <p:nvPicPr>
            <p:cNvPr id="248" name="Picture 247" descr="A screenshot of a cell phone&#10;&#10;Description automatically generated">
              <a:extLst>
                <a:ext uri="{FF2B5EF4-FFF2-40B4-BE49-F238E27FC236}">
                  <a16:creationId xmlns:a16="http://schemas.microsoft.com/office/drawing/2014/main" id="{8849CBD5-7190-49F3-9B56-5450BAB7B7DE}"/>
                </a:ext>
              </a:extLst>
            </p:cNvPr>
            <p:cNvPicPr preferRelativeResize="0">
              <a:picLocks/>
            </p:cNvPicPr>
            <p:nvPr/>
          </p:nvPicPr>
          <p:blipFill rotWithShape="1">
            <a:blip r:embed="rId26" cstate="print">
              <a:extLst>
                <a:ext uri="{28A0092B-C50C-407E-A947-70E740481C1C}">
                  <a14:useLocalDpi xmlns:a14="http://schemas.microsoft.com/office/drawing/2010/main" val="0"/>
                </a:ext>
              </a:extLst>
            </a:blip>
            <a:srcRect l="7633" t="5017" b="25915"/>
            <a:stretch/>
          </p:blipFill>
          <p:spPr>
            <a:xfrm>
              <a:off x="3862350" y="4747836"/>
              <a:ext cx="1097280" cy="1005840"/>
            </a:xfrm>
            <a:prstGeom prst="rect">
              <a:avLst/>
            </a:prstGeom>
          </p:spPr>
        </p:pic>
        <p:pic>
          <p:nvPicPr>
            <p:cNvPr id="249" name="Picture 248" descr="A screenshot of a cell phone&#10;&#10;Description automatically generated">
              <a:extLst>
                <a:ext uri="{FF2B5EF4-FFF2-40B4-BE49-F238E27FC236}">
                  <a16:creationId xmlns:a16="http://schemas.microsoft.com/office/drawing/2014/main" id="{1310E9D4-A1C7-4036-B33C-E314EEF2DF22}"/>
                </a:ext>
              </a:extLst>
            </p:cNvPr>
            <p:cNvPicPr preferRelativeResize="0">
              <a:picLocks/>
            </p:cNvPicPr>
            <p:nvPr/>
          </p:nvPicPr>
          <p:blipFill rotWithShape="1">
            <a:blip r:embed="rId27" cstate="print">
              <a:extLst>
                <a:ext uri="{28A0092B-C50C-407E-A947-70E740481C1C}">
                  <a14:useLocalDpi xmlns:a14="http://schemas.microsoft.com/office/drawing/2010/main" val="0"/>
                </a:ext>
              </a:extLst>
            </a:blip>
            <a:srcRect l="7633" t="5188" b="25745"/>
            <a:stretch/>
          </p:blipFill>
          <p:spPr>
            <a:xfrm>
              <a:off x="4922481" y="4747836"/>
              <a:ext cx="1097280" cy="1005840"/>
            </a:xfrm>
            <a:prstGeom prst="rect">
              <a:avLst/>
            </a:prstGeom>
          </p:spPr>
        </p:pic>
        <p:pic>
          <p:nvPicPr>
            <p:cNvPr id="250" name="Picture 249" descr="A screenshot of a cell phone&#10;&#10;Description automatically generated">
              <a:extLst>
                <a:ext uri="{FF2B5EF4-FFF2-40B4-BE49-F238E27FC236}">
                  <a16:creationId xmlns:a16="http://schemas.microsoft.com/office/drawing/2014/main" id="{F4BCB1AE-9AAA-45A5-BE34-E0496CF71BEB}"/>
                </a:ext>
              </a:extLst>
            </p:cNvPr>
            <p:cNvPicPr preferRelativeResize="0">
              <a:picLocks/>
            </p:cNvPicPr>
            <p:nvPr/>
          </p:nvPicPr>
          <p:blipFill rotWithShape="1">
            <a:blip r:embed="rId28" cstate="print">
              <a:extLst>
                <a:ext uri="{28A0092B-C50C-407E-A947-70E740481C1C}">
                  <a14:useLocalDpi xmlns:a14="http://schemas.microsoft.com/office/drawing/2010/main" val="0"/>
                </a:ext>
              </a:extLst>
            </a:blip>
            <a:srcRect l="5984" t="4602" b="24859"/>
            <a:stretch/>
          </p:blipFill>
          <p:spPr>
            <a:xfrm>
              <a:off x="681951" y="4747836"/>
              <a:ext cx="1097280" cy="1005840"/>
            </a:xfrm>
            <a:prstGeom prst="rect">
              <a:avLst/>
            </a:prstGeom>
          </p:spPr>
        </p:pic>
        <p:sp>
          <p:nvSpPr>
            <p:cNvPr id="251" name="TextBox 250">
              <a:extLst>
                <a:ext uri="{FF2B5EF4-FFF2-40B4-BE49-F238E27FC236}">
                  <a16:creationId xmlns:a16="http://schemas.microsoft.com/office/drawing/2014/main" id="{3BC232B5-EC96-495B-BAC8-9E2C4ED9C116}"/>
                </a:ext>
              </a:extLst>
            </p:cNvPr>
            <p:cNvSpPr txBox="1"/>
            <p:nvPr/>
          </p:nvSpPr>
          <p:spPr>
            <a:xfrm>
              <a:off x="843901" y="4730760"/>
              <a:ext cx="761937" cy="246221"/>
            </a:xfrm>
            <a:prstGeom prst="rect">
              <a:avLst/>
            </a:prstGeom>
            <a:noFill/>
          </p:spPr>
          <p:txBody>
            <a:bodyPr wrap="square" rtlCol="0">
              <a:spAutoFit/>
            </a:bodyPr>
            <a:lstStyle/>
            <a:p>
              <a:pPr algn="ctr"/>
              <a:r>
                <a:rPr lang="en-US" sz="500" dirty="0">
                  <a:latin typeface="Arial" panose="020B0604020202020204" pitchFamily="34" charset="0"/>
                  <a:cs typeface="Arial" panose="020B0604020202020204" pitchFamily="34" charset="0"/>
                </a:rPr>
                <a:t>% Total B</a:t>
              </a:r>
              <a:r>
                <a:rPr lang="en-US" altLang="zh-CN" sz="500" dirty="0">
                  <a:latin typeface="Arial" panose="020B0604020202020204" pitchFamily="34" charset="0"/>
                  <a:cs typeface="Arial" panose="020B0604020202020204" pitchFamily="34" charset="0"/>
                </a:rPr>
                <a:t>rdU+ cells: </a:t>
              </a:r>
              <a:r>
                <a:rPr lang="en-US" sz="500" dirty="0">
                  <a:latin typeface="Arial" panose="020B0604020202020204" pitchFamily="34" charset="0"/>
                  <a:cs typeface="Arial" panose="020B0604020202020204" pitchFamily="34" charset="0"/>
                </a:rPr>
                <a:t> 0.02</a:t>
              </a:r>
            </a:p>
          </p:txBody>
        </p:sp>
        <p:sp>
          <p:nvSpPr>
            <p:cNvPr id="252" name="TextBox 251">
              <a:extLst>
                <a:ext uri="{FF2B5EF4-FFF2-40B4-BE49-F238E27FC236}">
                  <a16:creationId xmlns:a16="http://schemas.microsoft.com/office/drawing/2014/main" id="{2ADB7895-B379-48C6-BF2A-AF05077E7D9C}"/>
                </a:ext>
              </a:extLst>
            </p:cNvPr>
            <p:cNvSpPr txBox="1"/>
            <p:nvPr/>
          </p:nvSpPr>
          <p:spPr>
            <a:xfrm>
              <a:off x="1912501" y="4736257"/>
              <a:ext cx="761937" cy="246221"/>
            </a:xfrm>
            <a:prstGeom prst="rect">
              <a:avLst/>
            </a:prstGeom>
            <a:noFill/>
          </p:spPr>
          <p:txBody>
            <a:bodyPr wrap="square" rtlCol="0">
              <a:spAutoFit/>
            </a:bodyPr>
            <a:lstStyle/>
            <a:p>
              <a:pPr algn="ctr"/>
              <a:r>
                <a:rPr lang="en-US" sz="500" dirty="0">
                  <a:latin typeface="Arial" panose="020B0604020202020204" pitchFamily="34" charset="0"/>
                  <a:cs typeface="Arial" panose="020B0604020202020204" pitchFamily="34" charset="0"/>
                </a:rPr>
                <a:t>% Total B</a:t>
              </a:r>
              <a:r>
                <a:rPr lang="en-US" altLang="zh-CN" sz="500" dirty="0">
                  <a:latin typeface="Arial" panose="020B0604020202020204" pitchFamily="34" charset="0"/>
                  <a:cs typeface="Arial" panose="020B0604020202020204" pitchFamily="34" charset="0"/>
                </a:rPr>
                <a:t>rdU+ cells: </a:t>
              </a:r>
              <a:r>
                <a:rPr lang="en-US" sz="500" dirty="0">
                  <a:latin typeface="Arial" panose="020B0604020202020204" pitchFamily="34" charset="0"/>
                  <a:cs typeface="Arial" panose="020B0604020202020204" pitchFamily="34" charset="0"/>
                </a:rPr>
                <a:t> 18.08 ± 0.42</a:t>
              </a:r>
            </a:p>
          </p:txBody>
        </p:sp>
        <p:sp>
          <p:nvSpPr>
            <p:cNvPr id="253" name="TextBox 252">
              <a:extLst>
                <a:ext uri="{FF2B5EF4-FFF2-40B4-BE49-F238E27FC236}">
                  <a16:creationId xmlns:a16="http://schemas.microsoft.com/office/drawing/2014/main" id="{92994D22-7131-47D1-B835-8F6B4346D40F}"/>
                </a:ext>
              </a:extLst>
            </p:cNvPr>
            <p:cNvSpPr txBox="1"/>
            <p:nvPr/>
          </p:nvSpPr>
          <p:spPr>
            <a:xfrm>
              <a:off x="2975928" y="4736257"/>
              <a:ext cx="761937" cy="246221"/>
            </a:xfrm>
            <a:prstGeom prst="rect">
              <a:avLst/>
            </a:prstGeom>
            <a:noFill/>
          </p:spPr>
          <p:txBody>
            <a:bodyPr wrap="square" rtlCol="0">
              <a:spAutoFit/>
            </a:bodyPr>
            <a:lstStyle/>
            <a:p>
              <a:pPr algn="ctr"/>
              <a:r>
                <a:rPr lang="en-US" sz="500" dirty="0">
                  <a:latin typeface="Arial" panose="020B0604020202020204" pitchFamily="34" charset="0"/>
                  <a:cs typeface="Arial" panose="020B0604020202020204" pitchFamily="34" charset="0"/>
                </a:rPr>
                <a:t>% Total B</a:t>
              </a:r>
              <a:r>
                <a:rPr lang="en-US" altLang="zh-CN" sz="500" dirty="0">
                  <a:latin typeface="Arial" panose="020B0604020202020204" pitchFamily="34" charset="0"/>
                  <a:cs typeface="Arial" panose="020B0604020202020204" pitchFamily="34" charset="0"/>
                </a:rPr>
                <a:t>rdU+ cells: </a:t>
              </a:r>
              <a:r>
                <a:rPr lang="en-US" sz="500" dirty="0">
                  <a:latin typeface="Arial" panose="020B0604020202020204" pitchFamily="34" charset="0"/>
                  <a:cs typeface="Arial" panose="020B0604020202020204" pitchFamily="34" charset="0"/>
                </a:rPr>
                <a:t> 9.05 ± 1.83</a:t>
              </a:r>
            </a:p>
          </p:txBody>
        </p:sp>
        <p:sp>
          <p:nvSpPr>
            <p:cNvPr id="254" name="TextBox 253">
              <a:extLst>
                <a:ext uri="{FF2B5EF4-FFF2-40B4-BE49-F238E27FC236}">
                  <a16:creationId xmlns:a16="http://schemas.microsoft.com/office/drawing/2014/main" id="{E518FAAC-F492-4953-B459-2A60E71F2F23}"/>
                </a:ext>
              </a:extLst>
            </p:cNvPr>
            <p:cNvSpPr txBox="1"/>
            <p:nvPr/>
          </p:nvSpPr>
          <p:spPr>
            <a:xfrm>
              <a:off x="4030021" y="4729295"/>
              <a:ext cx="761937" cy="246221"/>
            </a:xfrm>
            <a:prstGeom prst="rect">
              <a:avLst/>
            </a:prstGeom>
            <a:noFill/>
          </p:spPr>
          <p:txBody>
            <a:bodyPr wrap="square" rtlCol="0">
              <a:spAutoFit/>
            </a:bodyPr>
            <a:lstStyle/>
            <a:p>
              <a:pPr algn="ctr"/>
              <a:r>
                <a:rPr lang="en-US" sz="500" dirty="0">
                  <a:latin typeface="Arial" panose="020B0604020202020204" pitchFamily="34" charset="0"/>
                  <a:cs typeface="Arial" panose="020B0604020202020204" pitchFamily="34" charset="0"/>
                </a:rPr>
                <a:t>% Total B</a:t>
              </a:r>
              <a:r>
                <a:rPr lang="en-US" altLang="zh-CN" sz="500" dirty="0">
                  <a:latin typeface="Arial" panose="020B0604020202020204" pitchFamily="34" charset="0"/>
                  <a:cs typeface="Arial" panose="020B0604020202020204" pitchFamily="34" charset="0"/>
                </a:rPr>
                <a:t>rdU+ cells: </a:t>
              </a:r>
              <a:r>
                <a:rPr lang="en-US" sz="500" dirty="0">
                  <a:latin typeface="Arial" panose="020B0604020202020204" pitchFamily="34" charset="0"/>
                  <a:cs typeface="Arial" panose="020B0604020202020204" pitchFamily="34" charset="0"/>
                </a:rPr>
                <a:t> 28.83 ± 2.16</a:t>
              </a:r>
            </a:p>
          </p:txBody>
        </p:sp>
        <p:sp>
          <p:nvSpPr>
            <p:cNvPr id="263" name="TextBox 262">
              <a:extLst>
                <a:ext uri="{FF2B5EF4-FFF2-40B4-BE49-F238E27FC236}">
                  <a16:creationId xmlns:a16="http://schemas.microsoft.com/office/drawing/2014/main" id="{22611B4C-2E58-4CE2-B6A0-857C795F97AB}"/>
                </a:ext>
              </a:extLst>
            </p:cNvPr>
            <p:cNvSpPr txBox="1"/>
            <p:nvPr/>
          </p:nvSpPr>
          <p:spPr>
            <a:xfrm>
              <a:off x="5074275" y="4729294"/>
              <a:ext cx="761937" cy="246221"/>
            </a:xfrm>
            <a:prstGeom prst="rect">
              <a:avLst/>
            </a:prstGeom>
            <a:noFill/>
          </p:spPr>
          <p:txBody>
            <a:bodyPr wrap="square" rtlCol="0">
              <a:spAutoFit/>
            </a:bodyPr>
            <a:lstStyle/>
            <a:p>
              <a:pPr algn="ctr"/>
              <a:r>
                <a:rPr lang="en-US" sz="500" dirty="0">
                  <a:latin typeface="Arial" panose="020B0604020202020204" pitchFamily="34" charset="0"/>
                  <a:cs typeface="Arial" panose="020B0604020202020204" pitchFamily="34" charset="0"/>
                </a:rPr>
                <a:t>% Total B</a:t>
              </a:r>
              <a:r>
                <a:rPr lang="en-US" altLang="zh-CN" sz="500" dirty="0">
                  <a:latin typeface="Arial" panose="020B0604020202020204" pitchFamily="34" charset="0"/>
                  <a:cs typeface="Arial" panose="020B0604020202020204" pitchFamily="34" charset="0"/>
                </a:rPr>
                <a:t>rdU+ cells: </a:t>
              </a:r>
              <a:r>
                <a:rPr lang="en-US" sz="500" dirty="0">
                  <a:latin typeface="Arial" panose="020B0604020202020204" pitchFamily="34" charset="0"/>
                  <a:cs typeface="Arial" panose="020B0604020202020204" pitchFamily="34" charset="0"/>
                </a:rPr>
                <a:t> 19.86 ± 0.74</a:t>
              </a:r>
            </a:p>
          </p:txBody>
        </p:sp>
        <p:sp>
          <p:nvSpPr>
            <p:cNvPr id="264" name="TextBox 263">
              <a:extLst>
                <a:ext uri="{FF2B5EF4-FFF2-40B4-BE49-F238E27FC236}">
                  <a16:creationId xmlns:a16="http://schemas.microsoft.com/office/drawing/2014/main" id="{0504696A-AB74-42A3-8DAF-FC518A335821}"/>
                </a:ext>
              </a:extLst>
            </p:cNvPr>
            <p:cNvSpPr txBox="1"/>
            <p:nvPr/>
          </p:nvSpPr>
          <p:spPr>
            <a:xfrm>
              <a:off x="2336475" y="5279250"/>
              <a:ext cx="613780" cy="169277"/>
            </a:xfrm>
            <a:prstGeom prst="rect">
              <a:avLst/>
            </a:prstGeom>
            <a:noFill/>
          </p:spPr>
          <p:txBody>
            <a:bodyPr wrap="square" rtlCol="0">
              <a:spAutoFit/>
            </a:bodyPr>
            <a:lstStyle/>
            <a:p>
              <a:r>
                <a:rPr lang="en-US" sz="500" dirty="0">
                  <a:latin typeface="Arial" panose="020B0604020202020204" pitchFamily="34" charset="0"/>
                  <a:cs typeface="Arial" panose="020B0604020202020204" pitchFamily="34" charset="0"/>
                </a:rPr>
                <a:t>4.85 ± 0.99</a:t>
              </a:r>
            </a:p>
          </p:txBody>
        </p:sp>
        <p:sp>
          <p:nvSpPr>
            <p:cNvPr id="265" name="TextBox 264">
              <a:extLst>
                <a:ext uri="{FF2B5EF4-FFF2-40B4-BE49-F238E27FC236}">
                  <a16:creationId xmlns:a16="http://schemas.microsoft.com/office/drawing/2014/main" id="{9EC0CAFC-9E0F-4ADC-BDA4-5A033DFF6B2D}"/>
                </a:ext>
              </a:extLst>
            </p:cNvPr>
            <p:cNvSpPr txBox="1"/>
            <p:nvPr/>
          </p:nvSpPr>
          <p:spPr>
            <a:xfrm>
              <a:off x="2309588" y="5416759"/>
              <a:ext cx="631693" cy="169277"/>
            </a:xfrm>
            <a:prstGeom prst="rect">
              <a:avLst/>
            </a:prstGeom>
            <a:noFill/>
          </p:spPr>
          <p:txBody>
            <a:bodyPr wrap="square" rtlCol="0">
              <a:spAutoFit/>
            </a:bodyPr>
            <a:lstStyle/>
            <a:p>
              <a:r>
                <a:rPr lang="en-US" sz="500" dirty="0">
                  <a:latin typeface="Arial" panose="020B0604020202020204" pitchFamily="34" charset="0"/>
                  <a:cs typeface="Arial" panose="020B0604020202020204" pitchFamily="34" charset="0"/>
                </a:rPr>
                <a:t>13.22 ± 0.64</a:t>
              </a:r>
            </a:p>
          </p:txBody>
        </p:sp>
        <p:sp>
          <p:nvSpPr>
            <p:cNvPr id="266" name="TextBox 265">
              <a:extLst>
                <a:ext uri="{FF2B5EF4-FFF2-40B4-BE49-F238E27FC236}">
                  <a16:creationId xmlns:a16="http://schemas.microsoft.com/office/drawing/2014/main" id="{E48D220E-6265-47C0-949D-A43F33570B17}"/>
                </a:ext>
              </a:extLst>
            </p:cNvPr>
            <p:cNvSpPr txBox="1"/>
            <p:nvPr/>
          </p:nvSpPr>
          <p:spPr>
            <a:xfrm>
              <a:off x="3415997" y="5279250"/>
              <a:ext cx="613780" cy="169277"/>
            </a:xfrm>
            <a:prstGeom prst="rect">
              <a:avLst/>
            </a:prstGeom>
            <a:noFill/>
          </p:spPr>
          <p:txBody>
            <a:bodyPr wrap="square" rtlCol="0">
              <a:spAutoFit/>
            </a:bodyPr>
            <a:lstStyle/>
            <a:p>
              <a:r>
                <a:rPr lang="en-US" sz="500" dirty="0">
                  <a:latin typeface="Arial" panose="020B0604020202020204" pitchFamily="34" charset="0"/>
                  <a:cs typeface="Arial" panose="020B0604020202020204" pitchFamily="34" charset="0"/>
                </a:rPr>
                <a:t>0.33 ± 0.07</a:t>
              </a:r>
            </a:p>
          </p:txBody>
        </p:sp>
        <p:sp>
          <p:nvSpPr>
            <p:cNvPr id="267" name="TextBox 266">
              <a:extLst>
                <a:ext uri="{FF2B5EF4-FFF2-40B4-BE49-F238E27FC236}">
                  <a16:creationId xmlns:a16="http://schemas.microsoft.com/office/drawing/2014/main" id="{312787ED-227C-44F9-8418-908773D67C14}"/>
                </a:ext>
              </a:extLst>
            </p:cNvPr>
            <p:cNvSpPr txBox="1"/>
            <p:nvPr/>
          </p:nvSpPr>
          <p:spPr>
            <a:xfrm>
              <a:off x="3415997" y="5418417"/>
              <a:ext cx="631693" cy="169277"/>
            </a:xfrm>
            <a:prstGeom prst="rect">
              <a:avLst/>
            </a:prstGeom>
            <a:noFill/>
          </p:spPr>
          <p:txBody>
            <a:bodyPr wrap="square" rtlCol="0">
              <a:spAutoFit/>
            </a:bodyPr>
            <a:lstStyle/>
            <a:p>
              <a:r>
                <a:rPr lang="en-US" sz="500" dirty="0">
                  <a:latin typeface="Arial" panose="020B0604020202020204" pitchFamily="34" charset="0"/>
                  <a:cs typeface="Arial" panose="020B0604020202020204" pitchFamily="34" charset="0"/>
                </a:rPr>
                <a:t>8.72 ± 1.90</a:t>
              </a:r>
            </a:p>
          </p:txBody>
        </p:sp>
        <p:sp>
          <p:nvSpPr>
            <p:cNvPr id="268" name="TextBox 267">
              <a:extLst>
                <a:ext uri="{FF2B5EF4-FFF2-40B4-BE49-F238E27FC236}">
                  <a16:creationId xmlns:a16="http://schemas.microsoft.com/office/drawing/2014/main" id="{CFEAAE9A-43F7-4B4D-B831-3560530A945A}"/>
                </a:ext>
              </a:extLst>
            </p:cNvPr>
            <p:cNvSpPr txBox="1"/>
            <p:nvPr/>
          </p:nvSpPr>
          <p:spPr>
            <a:xfrm>
              <a:off x="4474858" y="5266038"/>
              <a:ext cx="613780" cy="169277"/>
            </a:xfrm>
            <a:prstGeom prst="rect">
              <a:avLst/>
            </a:prstGeom>
            <a:noFill/>
          </p:spPr>
          <p:txBody>
            <a:bodyPr wrap="square" rtlCol="0">
              <a:spAutoFit/>
            </a:bodyPr>
            <a:lstStyle/>
            <a:p>
              <a:r>
                <a:rPr lang="en-US" sz="500" dirty="0">
                  <a:latin typeface="Arial" panose="020B0604020202020204" pitchFamily="34" charset="0"/>
                  <a:cs typeface="Arial" panose="020B0604020202020204" pitchFamily="34" charset="0"/>
                </a:rPr>
                <a:t>1.37 ± 0.31</a:t>
              </a:r>
            </a:p>
          </p:txBody>
        </p:sp>
        <p:sp>
          <p:nvSpPr>
            <p:cNvPr id="269" name="TextBox 268">
              <a:extLst>
                <a:ext uri="{FF2B5EF4-FFF2-40B4-BE49-F238E27FC236}">
                  <a16:creationId xmlns:a16="http://schemas.microsoft.com/office/drawing/2014/main" id="{BB696CB2-F6DF-4978-8D05-DFD6DE1121E8}"/>
                </a:ext>
              </a:extLst>
            </p:cNvPr>
            <p:cNvSpPr txBox="1"/>
            <p:nvPr/>
          </p:nvSpPr>
          <p:spPr>
            <a:xfrm>
              <a:off x="4445488" y="5416922"/>
              <a:ext cx="631693" cy="169277"/>
            </a:xfrm>
            <a:prstGeom prst="rect">
              <a:avLst/>
            </a:prstGeom>
            <a:noFill/>
          </p:spPr>
          <p:txBody>
            <a:bodyPr wrap="square" rtlCol="0">
              <a:spAutoFit/>
            </a:bodyPr>
            <a:lstStyle/>
            <a:p>
              <a:r>
                <a:rPr lang="en-US" sz="500" dirty="0">
                  <a:latin typeface="Arial" panose="020B0604020202020204" pitchFamily="34" charset="0"/>
                  <a:cs typeface="Arial" panose="020B0604020202020204" pitchFamily="34" charset="0"/>
                </a:rPr>
                <a:t>27.45 ± 1.85</a:t>
              </a:r>
            </a:p>
          </p:txBody>
        </p:sp>
        <p:sp>
          <p:nvSpPr>
            <p:cNvPr id="270" name="TextBox 269">
              <a:extLst>
                <a:ext uri="{FF2B5EF4-FFF2-40B4-BE49-F238E27FC236}">
                  <a16:creationId xmlns:a16="http://schemas.microsoft.com/office/drawing/2014/main" id="{548032B0-2681-4BF2-BDF4-AAD47D526BB2}"/>
                </a:ext>
              </a:extLst>
            </p:cNvPr>
            <p:cNvSpPr txBox="1"/>
            <p:nvPr/>
          </p:nvSpPr>
          <p:spPr>
            <a:xfrm>
              <a:off x="5522262" y="5266038"/>
              <a:ext cx="613780" cy="169277"/>
            </a:xfrm>
            <a:prstGeom prst="rect">
              <a:avLst/>
            </a:prstGeom>
            <a:noFill/>
          </p:spPr>
          <p:txBody>
            <a:bodyPr wrap="square" rtlCol="0">
              <a:spAutoFit/>
            </a:bodyPr>
            <a:lstStyle/>
            <a:p>
              <a:r>
                <a:rPr lang="en-US" sz="500" dirty="0">
                  <a:latin typeface="Arial" panose="020B0604020202020204" pitchFamily="34" charset="0"/>
                  <a:cs typeface="Arial" panose="020B0604020202020204" pitchFamily="34" charset="0"/>
                </a:rPr>
                <a:t>7.16 ± 1.97</a:t>
              </a:r>
            </a:p>
          </p:txBody>
        </p:sp>
        <p:sp>
          <p:nvSpPr>
            <p:cNvPr id="271" name="TextBox 270">
              <a:extLst>
                <a:ext uri="{FF2B5EF4-FFF2-40B4-BE49-F238E27FC236}">
                  <a16:creationId xmlns:a16="http://schemas.microsoft.com/office/drawing/2014/main" id="{3BA6DB42-C91F-4401-B36D-A8CFF916C87F}"/>
                </a:ext>
              </a:extLst>
            </p:cNvPr>
            <p:cNvSpPr txBox="1"/>
            <p:nvPr/>
          </p:nvSpPr>
          <p:spPr>
            <a:xfrm>
              <a:off x="5522262" y="5409548"/>
              <a:ext cx="631693" cy="169277"/>
            </a:xfrm>
            <a:prstGeom prst="rect">
              <a:avLst/>
            </a:prstGeom>
            <a:noFill/>
          </p:spPr>
          <p:txBody>
            <a:bodyPr wrap="square" rtlCol="0">
              <a:spAutoFit/>
            </a:bodyPr>
            <a:lstStyle/>
            <a:p>
              <a:r>
                <a:rPr lang="en-US" sz="500" dirty="0">
                  <a:latin typeface="Arial" panose="020B0604020202020204" pitchFamily="34" charset="0"/>
                  <a:cs typeface="Arial" panose="020B0604020202020204" pitchFamily="34" charset="0"/>
                </a:rPr>
                <a:t>12.7 ± 1.24</a:t>
              </a:r>
            </a:p>
          </p:txBody>
        </p:sp>
        <p:sp>
          <p:nvSpPr>
            <p:cNvPr id="272" name="TextBox 271">
              <a:extLst>
                <a:ext uri="{FF2B5EF4-FFF2-40B4-BE49-F238E27FC236}">
                  <a16:creationId xmlns:a16="http://schemas.microsoft.com/office/drawing/2014/main" id="{F7F0EF74-A004-4549-BE35-17C2FE8D809C}"/>
                </a:ext>
              </a:extLst>
            </p:cNvPr>
            <p:cNvSpPr txBox="1"/>
            <p:nvPr/>
          </p:nvSpPr>
          <p:spPr>
            <a:xfrm>
              <a:off x="1442458" y="5263887"/>
              <a:ext cx="613780" cy="169277"/>
            </a:xfrm>
            <a:prstGeom prst="rect">
              <a:avLst/>
            </a:prstGeom>
            <a:noFill/>
          </p:spPr>
          <p:txBody>
            <a:bodyPr wrap="square" rtlCol="0">
              <a:spAutoFit/>
            </a:bodyPr>
            <a:lstStyle/>
            <a:p>
              <a:r>
                <a:rPr lang="en-US" sz="500" dirty="0">
                  <a:latin typeface="Arial" panose="020B0604020202020204" pitchFamily="34" charset="0"/>
                  <a:cs typeface="Arial" panose="020B0604020202020204" pitchFamily="34" charset="0"/>
                </a:rPr>
                <a:t>0.01</a:t>
              </a:r>
            </a:p>
          </p:txBody>
        </p:sp>
        <p:sp>
          <p:nvSpPr>
            <p:cNvPr id="273" name="TextBox 272">
              <a:extLst>
                <a:ext uri="{FF2B5EF4-FFF2-40B4-BE49-F238E27FC236}">
                  <a16:creationId xmlns:a16="http://schemas.microsoft.com/office/drawing/2014/main" id="{E5279FDF-CD2E-4A34-8B84-987384DE6BC4}"/>
                </a:ext>
              </a:extLst>
            </p:cNvPr>
            <p:cNvSpPr txBox="1"/>
            <p:nvPr/>
          </p:nvSpPr>
          <p:spPr>
            <a:xfrm>
              <a:off x="1442568" y="5403200"/>
              <a:ext cx="613780" cy="169277"/>
            </a:xfrm>
            <a:prstGeom prst="rect">
              <a:avLst/>
            </a:prstGeom>
            <a:noFill/>
          </p:spPr>
          <p:txBody>
            <a:bodyPr wrap="square" rtlCol="0">
              <a:spAutoFit/>
            </a:bodyPr>
            <a:lstStyle/>
            <a:p>
              <a:r>
                <a:rPr lang="en-US" sz="500" dirty="0">
                  <a:latin typeface="Arial" panose="020B0604020202020204" pitchFamily="34" charset="0"/>
                  <a:cs typeface="Arial" panose="020B0604020202020204" pitchFamily="34" charset="0"/>
                </a:rPr>
                <a:t>0.01</a:t>
              </a:r>
            </a:p>
          </p:txBody>
        </p:sp>
      </p:grpSp>
    </p:spTree>
    <p:extLst>
      <p:ext uri="{BB962C8B-B14F-4D97-AF65-F5344CB8AC3E}">
        <p14:creationId xmlns:p14="http://schemas.microsoft.com/office/powerpoint/2010/main" val="1860686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71213517-7386-4269-8343-03A1B574A142}"/>
              </a:ext>
            </a:extLst>
          </p:cNvPr>
          <p:cNvGrpSpPr/>
          <p:nvPr/>
        </p:nvGrpSpPr>
        <p:grpSpPr>
          <a:xfrm>
            <a:off x="685800" y="2667000"/>
            <a:ext cx="5202176" cy="2409353"/>
            <a:chOff x="563644" y="4524847"/>
            <a:chExt cx="5202176" cy="2409353"/>
          </a:xfrm>
        </p:grpSpPr>
        <p:grpSp>
          <p:nvGrpSpPr>
            <p:cNvPr id="30" name="Group 29">
              <a:extLst>
                <a:ext uri="{FF2B5EF4-FFF2-40B4-BE49-F238E27FC236}">
                  <a16:creationId xmlns:a16="http://schemas.microsoft.com/office/drawing/2014/main" id="{7164BD6F-A0C7-415D-9D1F-96D5B2D89441}"/>
                </a:ext>
              </a:extLst>
            </p:cNvPr>
            <p:cNvGrpSpPr/>
            <p:nvPr/>
          </p:nvGrpSpPr>
          <p:grpSpPr>
            <a:xfrm>
              <a:off x="708937" y="4697800"/>
              <a:ext cx="5056883" cy="2007977"/>
              <a:chOff x="925282" y="4625339"/>
              <a:chExt cx="4576100" cy="1752600"/>
            </a:xfrm>
          </p:grpSpPr>
          <p:pic>
            <p:nvPicPr>
              <p:cNvPr id="26" name="Picture 25" descr="A screenshot of a cell phone&#10;&#10;Description automatically generated">
                <a:extLst>
                  <a:ext uri="{FF2B5EF4-FFF2-40B4-BE49-F238E27FC236}">
                    <a16:creationId xmlns:a16="http://schemas.microsoft.com/office/drawing/2014/main" id="{46DAF7FD-5B10-417B-B1CD-F88C656812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317" t="3273" b="21439"/>
              <a:stretch/>
            </p:blipFill>
            <p:spPr>
              <a:xfrm>
                <a:off x="925282" y="4625339"/>
                <a:ext cx="1216601" cy="1752600"/>
              </a:xfrm>
              <a:prstGeom prst="rect">
                <a:avLst/>
              </a:prstGeom>
            </p:spPr>
          </p:pic>
          <p:pic>
            <p:nvPicPr>
              <p:cNvPr id="27" name="Picture 26" descr="A screenshot of a cell phone&#10;&#10;Description automatically generated">
                <a:extLst>
                  <a:ext uri="{FF2B5EF4-FFF2-40B4-BE49-F238E27FC236}">
                    <a16:creationId xmlns:a16="http://schemas.microsoft.com/office/drawing/2014/main" id="{4D72F2E7-A480-41EA-B784-63B57926D51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851" t="3273" b="21439"/>
              <a:stretch/>
            </p:blipFill>
            <p:spPr>
              <a:xfrm>
                <a:off x="2103380" y="4625339"/>
                <a:ext cx="1158335" cy="1752600"/>
              </a:xfrm>
              <a:prstGeom prst="rect">
                <a:avLst/>
              </a:prstGeom>
            </p:spPr>
          </p:pic>
          <p:pic>
            <p:nvPicPr>
              <p:cNvPr id="28" name="Picture 27" descr="A screenshot of a cell phone&#10;&#10;Description automatically generated">
                <a:extLst>
                  <a:ext uri="{FF2B5EF4-FFF2-40B4-BE49-F238E27FC236}">
                    <a16:creationId xmlns:a16="http://schemas.microsoft.com/office/drawing/2014/main" id="{F31F9918-C5D5-4DD0-9A2E-40C1377FCEA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851" t="3273" b="21439"/>
              <a:stretch/>
            </p:blipFill>
            <p:spPr>
              <a:xfrm>
                <a:off x="3223212" y="4625339"/>
                <a:ext cx="1158336" cy="1752600"/>
              </a:xfrm>
              <a:prstGeom prst="rect">
                <a:avLst/>
              </a:prstGeom>
            </p:spPr>
          </p:pic>
          <p:pic>
            <p:nvPicPr>
              <p:cNvPr id="29" name="Picture 28" descr="A screenshot of a cell phone&#10;&#10;Description automatically generated">
                <a:extLst>
                  <a:ext uri="{FF2B5EF4-FFF2-40B4-BE49-F238E27FC236}">
                    <a16:creationId xmlns:a16="http://schemas.microsoft.com/office/drawing/2014/main" id="{CC7B2789-C15E-444D-B816-A5B613AA23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851" t="3273" b="21439"/>
              <a:stretch/>
            </p:blipFill>
            <p:spPr>
              <a:xfrm>
                <a:off x="4343046" y="4625339"/>
                <a:ext cx="1158336" cy="1752600"/>
              </a:xfrm>
              <a:prstGeom prst="rect">
                <a:avLst/>
              </a:prstGeom>
            </p:spPr>
          </p:pic>
        </p:grpSp>
        <p:sp>
          <p:nvSpPr>
            <p:cNvPr id="31" name="TextBox 30">
              <a:extLst>
                <a:ext uri="{FF2B5EF4-FFF2-40B4-BE49-F238E27FC236}">
                  <a16:creationId xmlns:a16="http://schemas.microsoft.com/office/drawing/2014/main" id="{745B3439-8196-4204-9505-72B7C22606D1}"/>
                </a:ext>
              </a:extLst>
            </p:cNvPr>
            <p:cNvSpPr txBox="1"/>
            <p:nvPr/>
          </p:nvSpPr>
          <p:spPr>
            <a:xfrm>
              <a:off x="2257825" y="4524847"/>
              <a:ext cx="990472"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0.3 </a:t>
              </a:r>
              <a:r>
                <a:rPr lang="el-GR" sz="800" dirty="0">
                  <a:latin typeface="Arial" panose="020B0604020202020204" pitchFamily="34" charset="0"/>
                  <a:cs typeface="Arial" panose="020B0604020202020204" pitchFamily="34" charset="0"/>
                </a:rPr>
                <a:t>μ</a:t>
              </a:r>
              <a:r>
                <a:rPr lang="en-US" sz="800" dirty="0">
                  <a:latin typeface="Arial" panose="020B0604020202020204" pitchFamily="34" charset="0"/>
                  <a:cs typeface="Arial" panose="020B0604020202020204" pitchFamily="34" charset="0"/>
                </a:rPr>
                <a:t>M APH</a:t>
              </a:r>
            </a:p>
          </p:txBody>
        </p:sp>
        <p:sp>
          <p:nvSpPr>
            <p:cNvPr id="32" name="TextBox 31">
              <a:extLst>
                <a:ext uri="{FF2B5EF4-FFF2-40B4-BE49-F238E27FC236}">
                  <a16:creationId xmlns:a16="http://schemas.microsoft.com/office/drawing/2014/main" id="{351E2FE0-30E8-4E43-B5B5-2A364F05E2B4}"/>
                </a:ext>
              </a:extLst>
            </p:cNvPr>
            <p:cNvSpPr txBox="1"/>
            <p:nvPr/>
          </p:nvSpPr>
          <p:spPr>
            <a:xfrm>
              <a:off x="3488236" y="4524847"/>
              <a:ext cx="990472"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1.2 </a:t>
              </a:r>
              <a:r>
                <a:rPr lang="el-GR" sz="800" dirty="0">
                  <a:latin typeface="Arial" panose="020B0604020202020204" pitchFamily="34" charset="0"/>
                  <a:cs typeface="Arial" panose="020B0604020202020204" pitchFamily="34" charset="0"/>
                </a:rPr>
                <a:t>μ</a:t>
              </a:r>
              <a:r>
                <a:rPr lang="en-US" sz="800" dirty="0">
                  <a:latin typeface="Arial" panose="020B0604020202020204" pitchFamily="34" charset="0"/>
                  <a:cs typeface="Arial" panose="020B0604020202020204" pitchFamily="34" charset="0"/>
                </a:rPr>
                <a:t>M APH</a:t>
              </a:r>
            </a:p>
          </p:txBody>
        </p:sp>
        <p:sp>
          <p:nvSpPr>
            <p:cNvPr id="33" name="TextBox 32">
              <a:extLst>
                <a:ext uri="{FF2B5EF4-FFF2-40B4-BE49-F238E27FC236}">
                  <a16:creationId xmlns:a16="http://schemas.microsoft.com/office/drawing/2014/main" id="{37F52FF1-F3C3-4E9E-8A94-0062B0E2BBDE}"/>
                </a:ext>
              </a:extLst>
            </p:cNvPr>
            <p:cNvSpPr txBox="1"/>
            <p:nvPr/>
          </p:nvSpPr>
          <p:spPr>
            <a:xfrm>
              <a:off x="4843812" y="4524847"/>
              <a:ext cx="922008"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3 </a:t>
              </a:r>
              <a:r>
                <a:rPr lang="el-GR" sz="800" dirty="0">
                  <a:latin typeface="Arial" panose="020B0604020202020204" pitchFamily="34" charset="0"/>
                  <a:cs typeface="Arial" panose="020B0604020202020204" pitchFamily="34" charset="0"/>
                </a:rPr>
                <a:t>μ</a:t>
              </a:r>
              <a:r>
                <a:rPr lang="en-US" sz="800" dirty="0">
                  <a:latin typeface="Arial" panose="020B0604020202020204" pitchFamily="34" charset="0"/>
                  <a:cs typeface="Arial" panose="020B0604020202020204" pitchFamily="34" charset="0"/>
                </a:rPr>
                <a:t>M APH</a:t>
              </a:r>
            </a:p>
          </p:txBody>
        </p:sp>
        <p:sp>
          <p:nvSpPr>
            <p:cNvPr id="34" name="TextBox 33">
              <a:extLst>
                <a:ext uri="{FF2B5EF4-FFF2-40B4-BE49-F238E27FC236}">
                  <a16:creationId xmlns:a16="http://schemas.microsoft.com/office/drawing/2014/main" id="{24E0CA37-7637-4EFB-9BA6-CF21CE87F77A}"/>
                </a:ext>
              </a:extLst>
            </p:cNvPr>
            <p:cNvSpPr txBox="1"/>
            <p:nvPr/>
          </p:nvSpPr>
          <p:spPr>
            <a:xfrm>
              <a:off x="1076735" y="4524847"/>
              <a:ext cx="922008"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0 </a:t>
              </a:r>
              <a:r>
                <a:rPr lang="el-GR" sz="800" dirty="0">
                  <a:latin typeface="Arial" panose="020B0604020202020204" pitchFamily="34" charset="0"/>
                  <a:cs typeface="Arial" panose="020B0604020202020204" pitchFamily="34" charset="0"/>
                </a:rPr>
                <a:t>μ</a:t>
              </a:r>
              <a:r>
                <a:rPr lang="en-US" sz="800" dirty="0">
                  <a:latin typeface="Arial" panose="020B0604020202020204" pitchFamily="34" charset="0"/>
                  <a:cs typeface="Arial" panose="020B0604020202020204" pitchFamily="34" charset="0"/>
                </a:rPr>
                <a:t>M APH</a:t>
              </a:r>
            </a:p>
          </p:txBody>
        </p:sp>
        <p:cxnSp>
          <p:nvCxnSpPr>
            <p:cNvPr id="35" name="Straight Arrow Connector 34">
              <a:extLst>
                <a:ext uri="{FF2B5EF4-FFF2-40B4-BE49-F238E27FC236}">
                  <a16:creationId xmlns:a16="http://schemas.microsoft.com/office/drawing/2014/main" id="{5F61CBC7-55E6-4EB7-B998-586440EE62AD}"/>
                </a:ext>
              </a:extLst>
            </p:cNvPr>
            <p:cNvCxnSpPr/>
            <p:nvPr/>
          </p:nvCxnSpPr>
          <p:spPr>
            <a:xfrm flipV="1">
              <a:off x="712606" y="6459264"/>
              <a:ext cx="0" cy="3429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F2E26461-5B50-4C12-BD99-D48BC0176A0C}"/>
                </a:ext>
              </a:extLst>
            </p:cNvPr>
            <p:cNvCxnSpPr/>
            <p:nvPr/>
          </p:nvCxnSpPr>
          <p:spPr>
            <a:xfrm>
              <a:off x="718613" y="6802164"/>
              <a:ext cx="56383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7664B312-1AC9-4F72-929C-C5DDCE0CB4F1}"/>
                </a:ext>
              </a:extLst>
            </p:cNvPr>
            <p:cNvSpPr txBox="1"/>
            <p:nvPr/>
          </p:nvSpPr>
          <p:spPr>
            <a:xfrm rot="16200000">
              <a:off x="197912" y="5847308"/>
              <a:ext cx="977686" cy="246221"/>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Count</a:t>
              </a:r>
              <a:endParaRPr lang="en-US" sz="1000" dirty="0">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B3E94C1A-323E-41ED-9728-5E44A97174A4}"/>
                </a:ext>
              </a:extLst>
            </p:cNvPr>
            <p:cNvSpPr txBox="1"/>
            <p:nvPr/>
          </p:nvSpPr>
          <p:spPr>
            <a:xfrm>
              <a:off x="1232114" y="6687979"/>
              <a:ext cx="3544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PI</a:t>
              </a:r>
            </a:p>
          </p:txBody>
        </p:sp>
      </p:grpSp>
      <p:sp>
        <p:nvSpPr>
          <p:cNvPr id="43" name="Rectangle 42">
            <a:extLst>
              <a:ext uri="{FF2B5EF4-FFF2-40B4-BE49-F238E27FC236}">
                <a16:creationId xmlns:a16="http://schemas.microsoft.com/office/drawing/2014/main" id="{7D381EFC-34CD-4349-B818-E1E444DFEBC8}"/>
              </a:ext>
            </a:extLst>
          </p:cNvPr>
          <p:cNvSpPr/>
          <p:nvPr/>
        </p:nvSpPr>
        <p:spPr>
          <a:xfrm>
            <a:off x="434222" y="5270008"/>
            <a:ext cx="5989556" cy="938719"/>
          </a:xfrm>
          <a:prstGeom prst="rect">
            <a:avLst/>
          </a:prstGeom>
        </p:spPr>
        <p:txBody>
          <a:bodyPr wrap="square">
            <a:spAutoFit/>
          </a:bodyPr>
          <a:lstStyle/>
          <a:p>
            <a:r>
              <a:rPr lang="en-US" sz="1100" b="1" dirty="0">
                <a:latin typeface="Arial" panose="020B0604020202020204" pitchFamily="34" charset="0"/>
                <a:cs typeface="Arial" panose="020B0604020202020204" pitchFamily="34" charset="0"/>
              </a:rPr>
              <a:t>Supplemental Figure S</a:t>
            </a:r>
            <a:r>
              <a:rPr lang="en-US" altLang="zh-CN" sz="1100" b="1" dirty="0">
                <a:latin typeface="Arial" panose="020B0604020202020204" pitchFamily="34" charset="0"/>
                <a:cs typeface="Arial" panose="020B0604020202020204" pitchFamily="34" charset="0"/>
              </a:rPr>
              <a:t>5</a:t>
            </a:r>
            <a:r>
              <a:rPr lang="en-US" sz="1100" b="1" dirty="0">
                <a:latin typeface="Arial" panose="020B0604020202020204" pitchFamily="34" charset="0"/>
                <a:cs typeface="Arial" panose="020B0604020202020204" pitchFamily="34" charset="0"/>
              </a:rPr>
              <a:t>: High concentration of APH blocks cell cycle progression. </a:t>
            </a:r>
            <a:r>
              <a:rPr lang="en-US" sz="1100" dirty="0">
                <a:latin typeface="Arial" panose="020B0604020202020204" pitchFamily="34" charset="0"/>
                <a:cs typeface="Arial" panose="020B0604020202020204" pitchFamily="34" charset="0"/>
              </a:rPr>
              <a:t>GM07027 cells were treated with 0.3, 1.2, 3 </a:t>
            </a:r>
            <a:r>
              <a:rPr lang="el-GR" sz="1100" dirty="0">
                <a:latin typeface="Arial" panose="020B0604020202020204" pitchFamily="34" charset="0"/>
                <a:cs typeface="Arial" panose="020B0604020202020204" pitchFamily="34" charset="0"/>
              </a:rPr>
              <a:t>μ</a:t>
            </a:r>
            <a:r>
              <a:rPr lang="en-US" sz="1100" dirty="0">
                <a:latin typeface="Arial" panose="020B0604020202020204" pitchFamily="34" charset="0"/>
                <a:cs typeface="Arial" panose="020B0604020202020204" pitchFamily="34" charset="0"/>
              </a:rPr>
              <a:t>M APH for 24 h and then collected for cell cycle analysis. Dashed lines indicate the mid-point position of 2N (G1) and 4N (G2/M) peaks. 1.2 and 3 </a:t>
            </a:r>
            <a:r>
              <a:rPr lang="el-GR" sz="1100" dirty="0">
                <a:latin typeface="Arial" panose="020B0604020202020204" pitchFamily="34" charset="0"/>
                <a:cs typeface="Arial" panose="020B0604020202020204" pitchFamily="34" charset="0"/>
              </a:rPr>
              <a:t>μ</a:t>
            </a:r>
            <a:r>
              <a:rPr lang="en-US" sz="1100" dirty="0">
                <a:latin typeface="Arial" panose="020B0604020202020204" pitchFamily="34" charset="0"/>
                <a:cs typeface="Arial" panose="020B0604020202020204" pitchFamily="34" charset="0"/>
              </a:rPr>
              <a:t>M APH treatments blocked cell cycle at late G1/early S boundary, as shown by the accumulation of the major peak in late G1/early S boundary. </a:t>
            </a:r>
            <a:endParaRPr lang="en-US" sz="1100" dirty="0"/>
          </a:p>
        </p:txBody>
      </p:sp>
      <p:cxnSp>
        <p:nvCxnSpPr>
          <p:cNvPr id="5" name="Straight Connector 4">
            <a:extLst>
              <a:ext uri="{FF2B5EF4-FFF2-40B4-BE49-F238E27FC236}">
                <a16:creationId xmlns:a16="http://schemas.microsoft.com/office/drawing/2014/main" id="{4483027D-2134-4285-892D-25363E35058A}"/>
              </a:ext>
            </a:extLst>
          </p:cNvPr>
          <p:cNvCxnSpPr>
            <a:cxnSpLocks/>
          </p:cNvCxnSpPr>
          <p:nvPr/>
        </p:nvCxnSpPr>
        <p:spPr>
          <a:xfrm>
            <a:off x="1429957" y="3148223"/>
            <a:ext cx="0" cy="1639221"/>
          </a:xfrm>
          <a:prstGeom prst="line">
            <a:avLst/>
          </a:prstGeom>
          <a:ln>
            <a:solidFill>
              <a:srgbClr val="006BCC"/>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54440747-9DB2-44D0-B78D-4A4F97994717}"/>
              </a:ext>
            </a:extLst>
          </p:cNvPr>
          <p:cNvCxnSpPr>
            <a:cxnSpLocks/>
          </p:cNvCxnSpPr>
          <p:nvPr/>
        </p:nvCxnSpPr>
        <p:spPr>
          <a:xfrm>
            <a:off x="1843089" y="3124200"/>
            <a:ext cx="0" cy="1663244"/>
          </a:xfrm>
          <a:prstGeom prst="line">
            <a:avLst/>
          </a:prstGeom>
          <a:ln>
            <a:solidFill>
              <a:srgbClr val="006BCC"/>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5FCB1864-7E14-4353-B67D-AA3D450EAF4D}"/>
              </a:ext>
            </a:extLst>
          </p:cNvPr>
          <p:cNvCxnSpPr>
            <a:cxnSpLocks/>
          </p:cNvCxnSpPr>
          <p:nvPr/>
        </p:nvCxnSpPr>
        <p:spPr>
          <a:xfrm>
            <a:off x="2663875" y="3124200"/>
            <a:ext cx="0" cy="1662115"/>
          </a:xfrm>
          <a:prstGeom prst="line">
            <a:avLst/>
          </a:prstGeom>
          <a:ln>
            <a:solidFill>
              <a:srgbClr val="006BCC"/>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B3FECA7-8123-4096-8CC4-45FC71D48D0C}"/>
              </a:ext>
            </a:extLst>
          </p:cNvPr>
          <p:cNvCxnSpPr>
            <a:cxnSpLocks/>
          </p:cNvCxnSpPr>
          <p:nvPr/>
        </p:nvCxnSpPr>
        <p:spPr>
          <a:xfrm>
            <a:off x="3081341" y="3124200"/>
            <a:ext cx="0" cy="1662115"/>
          </a:xfrm>
          <a:prstGeom prst="line">
            <a:avLst/>
          </a:prstGeom>
          <a:ln>
            <a:solidFill>
              <a:srgbClr val="006BCC"/>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BCABA7A-43F1-426E-B495-14C2F0A5D58F}"/>
              </a:ext>
            </a:extLst>
          </p:cNvPr>
          <p:cNvCxnSpPr>
            <a:cxnSpLocks/>
          </p:cNvCxnSpPr>
          <p:nvPr/>
        </p:nvCxnSpPr>
        <p:spPr>
          <a:xfrm>
            <a:off x="3901698" y="3124200"/>
            <a:ext cx="0" cy="1662115"/>
          </a:xfrm>
          <a:prstGeom prst="line">
            <a:avLst/>
          </a:prstGeom>
          <a:ln>
            <a:solidFill>
              <a:srgbClr val="006BCC"/>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66F7B29-29B9-4A70-9B6B-D694502DF96F}"/>
              </a:ext>
            </a:extLst>
          </p:cNvPr>
          <p:cNvCxnSpPr>
            <a:cxnSpLocks/>
          </p:cNvCxnSpPr>
          <p:nvPr/>
        </p:nvCxnSpPr>
        <p:spPr>
          <a:xfrm>
            <a:off x="4314830" y="3124200"/>
            <a:ext cx="0" cy="1662115"/>
          </a:xfrm>
          <a:prstGeom prst="line">
            <a:avLst/>
          </a:prstGeom>
          <a:ln>
            <a:solidFill>
              <a:srgbClr val="006BCC"/>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2A2B0F6-73C1-44EE-B53D-442760E090CF}"/>
              </a:ext>
            </a:extLst>
          </p:cNvPr>
          <p:cNvCxnSpPr>
            <a:cxnSpLocks/>
          </p:cNvCxnSpPr>
          <p:nvPr/>
        </p:nvCxnSpPr>
        <p:spPr>
          <a:xfrm>
            <a:off x="5139942" y="3148223"/>
            <a:ext cx="0" cy="1638092"/>
          </a:xfrm>
          <a:prstGeom prst="line">
            <a:avLst/>
          </a:prstGeom>
          <a:ln>
            <a:solidFill>
              <a:srgbClr val="006BCC"/>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D7C90C7-0029-4D85-8244-02CF8327E91E}"/>
              </a:ext>
            </a:extLst>
          </p:cNvPr>
          <p:cNvCxnSpPr>
            <a:cxnSpLocks/>
          </p:cNvCxnSpPr>
          <p:nvPr/>
        </p:nvCxnSpPr>
        <p:spPr>
          <a:xfrm>
            <a:off x="5553074" y="3148223"/>
            <a:ext cx="0" cy="1638092"/>
          </a:xfrm>
          <a:prstGeom prst="line">
            <a:avLst/>
          </a:prstGeom>
          <a:ln>
            <a:solidFill>
              <a:srgbClr val="006BCC"/>
            </a:solidFill>
            <a:prstDash val="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C5A58CB-B377-4573-8B53-E40B8ABFD4F0}"/>
              </a:ext>
            </a:extLst>
          </p:cNvPr>
          <p:cNvSpPr txBox="1"/>
          <p:nvPr/>
        </p:nvSpPr>
        <p:spPr>
          <a:xfrm>
            <a:off x="1287470" y="2816320"/>
            <a:ext cx="284052"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2N</a:t>
            </a:r>
          </a:p>
        </p:txBody>
      </p:sp>
      <p:sp>
        <p:nvSpPr>
          <p:cNvPr id="65" name="TextBox 64">
            <a:extLst>
              <a:ext uri="{FF2B5EF4-FFF2-40B4-BE49-F238E27FC236}">
                <a16:creationId xmlns:a16="http://schemas.microsoft.com/office/drawing/2014/main" id="{700B347B-3DA1-43DC-BD19-83D4DBAADB57}"/>
              </a:ext>
            </a:extLst>
          </p:cNvPr>
          <p:cNvSpPr txBox="1"/>
          <p:nvPr/>
        </p:nvSpPr>
        <p:spPr>
          <a:xfrm>
            <a:off x="1689040" y="2817860"/>
            <a:ext cx="284052"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4N</a:t>
            </a:r>
          </a:p>
        </p:txBody>
      </p:sp>
      <p:sp>
        <p:nvSpPr>
          <p:cNvPr id="89" name="TextBox 88">
            <a:extLst>
              <a:ext uri="{FF2B5EF4-FFF2-40B4-BE49-F238E27FC236}">
                <a16:creationId xmlns:a16="http://schemas.microsoft.com/office/drawing/2014/main" id="{31B8E60A-8937-4CA1-B14D-FC44B5910A69}"/>
              </a:ext>
            </a:extLst>
          </p:cNvPr>
          <p:cNvSpPr txBox="1"/>
          <p:nvPr/>
        </p:nvSpPr>
        <p:spPr>
          <a:xfrm>
            <a:off x="2533768" y="2816346"/>
            <a:ext cx="284052"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2N</a:t>
            </a:r>
          </a:p>
        </p:txBody>
      </p:sp>
      <p:sp>
        <p:nvSpPr>
          <p:cNvPr id="90" name="TextBox 89">
            <a:extLst>
              <a:ext uri="{FF2B5EF4-FFF2-40B4-BE49-F238E27FC236}">
                <a16:creationId xmlns:a16="http://schemas.microsoft.com/office/drawing/2014/main" id="{05539A5F-9369-4C29-B05E-2A66157026E3}"/>
              </a:ext>
            </a:extLst>
          </p:cNvPr>
          <p:cNvSpPr txBox="1"/>
          <p:nvPr/>
        </p:nvSpPr>
        <p:spPr>
          <a:xfrm>
            <a:off x="2935338" y="2817886"/>
            <a:ext cx="284052"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4N</a:t>
            </a:r>
          </a:p>
        </p:txBody>
      </p:sp>
      <p:sp>
        <p:nvSpPr>
          <p:cNvPr id="91" name="TextBox 90">
            <a:extLst>
              <a:ext uri="{FF2B5EF4-FFF2-40B4-BE49-F238E27FC236}">
                <a16:creationId xmlns:a16="http://schemas.microsoft.com/office/drawing/2014/main" id="{F1B9452D-19B9-428B-A82B-0596BB2A17B9}"/>
              </a:ext>
            </a:extLst>
          </p:cNvPr>
          <p:cNvSpPr txBox="1"/>
          <p:nvPr/>
        </p:nvSpPr>
        <p:spPr>
          <a:xfrm>
            <a:off x="3769983" y="2805875"/>
            <a:ext cx="284052"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2N</a:t>
            </a:r>
          </a:p>
        </p:txBody>
      </p:sp>
      <p:sp>
        <p:nvSpPr>
          <p:cNvPr id="92" name="TextBox 91">
            <a:extLst>
              <a:ext uri="{FF2B5EF4-FFF2-40B4-BE49-F238E27FC236}">
                <a16:creationId xmlns:a16="http://schemas.microsoft.com/office/drawing/2014/main" id="{146FA83B-5C1C-4734-A754-52A9C3419D29}"/>
              </a:ext>
            </a:extLst>
          </p:cNvPr>
          <p:cNvSpPr txBox="1"/>
          <p:nvPr/>
        </p:nvSpPr>
        <p:spPr>
          <a:xfrm>
            <a:off x="4171553" y="2807415"/>
            <a:ext cx="284052"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4N</a:t>
            </a:r>
          </a:p>
        </p:txBody>
      </p:sp>
      <p:sp>
        <p:nvSpPr>
          <p:cNvPr id="93" name="TextBox 92">
            <a:extLst>
              <a:ext uri="{FF2B5EF4-FFF2-40B4-BE49-F238E27FC236}">
                <a16:creationId xmlns:a16="http://schemas.microsoft.com/office/drawing/2014/main" id="{0F7AFFF4-8684-4207-B8D7-07110A2CB6D6}"/>
              </a:ext>
            </a:extLst>
          </p:cNvPr>
          <p:cNvSpPr txBox="1"/>
          <p:nvPr/>
        </p:nvSpPr>
        <p:spPr>
          <a:xfrm>
            <a:off x="5006949" y="2814780"/>
            <a:ext cx="284052"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2N</a:t>
            </a:r>
          </a:p>
        </p:txBody>
      </p:sp>
      <p:sp>
        <p:nvSpPr>
          <p:cNvPr id="94" name="TextBox 93">
            <a:extLst>
              <a:ext uri="{FF2B5EF4-FFF2-40B4-BE49-F238E27FC236}">
                <a16:creationId xmlns:a16="http://schemas.microsoft.com/office/drawing/2014/main" id="{4629C1F7-7548-4AAF-8F56-5B1CCC968858}"/>
              </a:ext>
            </a:extLst>
          </p:cNvPr>
          <p:cNvSpPr txBox="1"/>
          <p:nvPr/>
        </p:nvSpPr>
        <p:spPr>
          <a:xfrm>
            <a:off x="5408519" y="2816320"/>
            <a:ext cx="284052" cy="184666"/>
          </a:xfrm>
          <a:prstGeom prst="rect">
            <a:avLst/>
          </a:prstGeom>
          <a:noFill/>
        </p:spPr>
        <p:txBody>
          <a:bodyPr wrap="none" rtlCol="0">
            <a:spAutoFit/>
          </a:bodyPr>
          <a:lstStyle/>
          <a:p>
            <a:r>
              <a:rPr lang="en-US" sz="600" dirty="0">
                <a:latin typeface="Arial" panose="020B0604020202020204" pitchFamily="34" charset="0"/>
                <a:cs typeface="Arial" panose="020B0604020202020204" pitchFamily="34" charset="0"/>
              </a:rPr>
              <a:t>4N</a:t>
            </a:r>
          </a:p>
        </p:txBody>
      </p:sp>
    </p:spTree>
    <p:extLst>
      <p:ext uri="{BB962C8B-B14F-4D97-AF65-F5344CB8AC3E}">
        <p14:creationId xmlns:p14="http://schemas.microsoft.com/office/powerpoint/2010/main" val="2424431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4769520"/>
            <a:ext cx="6096000" cy="769441"/>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Supplemental Figure S6: Violin plot of γH2AX binding in coding and non-coding genes normalized for gene length</a:t>
            </a:r>
            <a:r>
              <a:rPr lang="en-US" sz="1100" dirty="0">
                <a:latin typeface="Arial" panose="020B0604020202020204" pitchFamily="34" charset="0"/>
                <a:cs typeface="Arial" panose="020B0604020202020204" pitchFamily="34" charset="0"/>
              </a:rPr>
              <a:t>. γH2AX binds genes longer on average than the genomic median in all samples except HU (</a:t>
            </a:r>
            <a:r>
              <a:rPr lang="en-US" sz="1100" dirty="0" err="1">
                <a:latin typeface="Arial" panose="020B0604020202020204" pitchFamily="34" charset="0"/>
                <a:cs typeface="Arial" panose="020B0604020202020204" pitchFamily="34" charset="0"/>
              </a:rPr>
              <a:t>Kruskal</a:t>
            </a:r>
            <a:r>
              <a:rPr lang="en-US" sz="1100" dirty="0">
                <a:latin typeface="Arial" panose="020B0604020202020204" pitchFamily="34" charset="0"/>
                <a:cs typeface="Arial" panose="020B0604020202020204" pitchFamily="34" charset="0"/>
              </a:rPr>
              <a:t> Wallis: p &lt; 0.0001). Dotted line indicates genomic median, solid lines indicate sample medians. </a:t>
            </a:r>
          </a:p>
        </p:txBody>
      </p:sp>
      <p:pic>
        <p:nvPicPr>
          <p:cNvPr id="5" name="Picture 4"/>
          <p:cNvPicPr/>
          <p:nvPr/>
        </p:nvPicPr>
        <p:blipFill>
          <a:blip r:embed="rId2"/>
          <a:stretch/>
        </p:blipFill>
        <p:spPr>
          <a:xfrm>
            <a:off x="771600" y="2209800"/>
            <a:ext cx="5324400" cy="2407320"/>
          </a:xfrm>
          <a:prstGeom prst="rect">
            <a:avLst/>
          </a:prstGeom>
          <a:ln>
            <a:noFill/>
          </a:ln>
        </p:spPr>
      </p:pic>
      <p:sp>
        <p:nvSpPr>
          <p:cNvPr id="2" name="Rectangle 1"/>
          <p:cNvSpPr/>
          <p:nvPr/>
        </p:nvSpPr>
        <p:spPr>
          <a:xfrm>
            <a:off x="609600" y="2057400"/>
            <a:ext cx="457200" cy="2559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7895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F608735-CA5A-4043-930A-2E62E9B0262E}"/>
              </a:ext>
            </a:extLst>
          </p:cNvPr>
          <p:cNvGraphicFramePr>
            <a:graphicFrameLocks/>
          </p:cNvGraphicFramePr>
          <p:nvPr>
            <p:extLst>
              <p:ext uri="{D42A27DB-BD31-4B8C-83A1-F6EECF244321}">
                <p14:modId xmlns:p14="http://schemas.microsoft.com/office/powerpoint/2010/main" val="1361065184"/>
              </p:ext>
            </p:extLst>
          </p:nvPr>
        </p:nvGraphicFramePr>
        <p:xfrm>
          <a:off x="533400" y="1063297"/>
          <a:ext cx="5164564" cy="3508703"/>
        </p:xfrm>
        <a:graphic>
          <a:graphicData uri="http://schemas.openxmlformats.org/drawingml/2006/chart">
            <c:chart xmlns:c="http://schemas.openxmlformats.org/drawingml/2006/chart" xmlns:r="http://schemas.openxmlformats.org/officeDocument/2006/relationships" r:id="rId2"/>
          </a:graphicData>
        </a:graphic>
      </p:graphicFrame>
      <p:grpSp>
        <p:nvGrpSpPr>
          <p:cNvPr id="3" name="Group 2">
            <a:extLst>
              <a:ext uri="{FF2B5EF4-FFF2-40B4-BE49-F238E27FC236}">
                <a16:creationId xmlns:a16="http://schemas.microsoft.com/office/drawing/2014/main" id="{D5C3DEB6-034E-445E-9EBA-2153AE84E466}"/>
              </a:ext>
            </a:extLst>
          </p:cNvPr>
          <p:cNvGrpSpPr/>
          <p:nvPr/>
        </p:nvGrpSpPr>
        <p:grpSpPr>
          <a:xfrm>
            <a:off x="1367996" y="2910909"/>
            <a:ext cx="496154" cy="753212"/>
            <a:chOff x="2169149" y="4096877"/>
            <a:chExt cx="926371" cy="1177768"/>
          </a:xfrm>
        </p:grpSpPr>
        <p:cxnSp>
          <p:nvCxnSpPr>
            <p:cNvPr id="4" name="Straight Connector 3">
              <a:extLst>
                <a:ext uri="{FF2B5EF4-FFF2-40B4-BE49-F238E27FC236}">
                  <a16:creationId xmlns:a16="http://schemas.microsoft.com/office/drawing/2014/main" id="{A300A170-7F2B-4471-9507-65870E8BFD39}"/>
                </a:ext>
              </a:extLst>
            </p:cNvPr>
            <p:cNvCxnSpPr>
              <a:cxnSpLocks/>
            </p:cNvCxnSpPr>
            <p:nvPr/>
          </p:nvCxnSpPr>
          <p:spPr>
            <a:xfrm flipV="1">
              <a:off x="2233061" y="4995512"/>
              <a:ext cx="0" cy="279133"/>
            </a:xfrm>
            <a:prstGeom prst="line">
              <a:avLst/>
            </a:prstGeom>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31F16FC2-4EBE-41CA-B833-EECF30AD2E4C}"/>
                </a:ext>
              </a:extLst>
            </p:cNvPr>
            <p:cNvCxnSpPr>
              <a:cxnSpLocks/>
            </p:cNvCxnSpPr>
            <p:nvPr/>
          </p:nvCxnSpPr>
          <p:spPr>
            <a:xfrm>
              <a:off x="2233061" y="4995511"/>
              <a:ext cx="650912" cy="0"/>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074EC4B8-6A83-4901-A4AC-54B28DA33A4F}"/>
                </a:ext>
              </a:extLst>
            </p:cNvPr>
            <p:cNvCxnSpPr>
              <a:cxnSpLocks/>
            </p:cNvCxnSpPr>
            <p:nvPr/>
          </p:nvCxnSpPr>
          <p:spPr>
            <a:xfrm>
              <a:off x="2460424" y="4947385"/>
              <a:ext cx="0" cy="96253"/>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68A844F3-6C05-4509-BEDC-C98E4F599F9D}"/>
                </a:ext>
              </a:extLst>
            </p:cNvPr>
            <p:cNvCxnSpPr>
              <a:cxnSpLocks/>
            </p:cNvCxnSpPr>
            <p:nvPr/>
          </p:nvCxnSpPr>
          <p:spPr>
            <a:xfrm>
              <a:off x="2659637" y="4947385"/>
              <a:ext cx="0" cy="96253"/>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25A479EA-F72F-4349-A20A-C02301B6921E}"/>
                </a:ext>
              </a:extLst>
            </p:cNvPr>
            <p:cNvCxnSpPr>
              <a:cxnSpLocks/>
            </p:cNvCxnSpPr>
            <p:nvPr/>
          </p:nvCxnSpPr>
          <p:spPr>
            <a:xfrm>
              <a:off x="2889143" y="4947385"/>
              <a:ext cx="0" cy="96253"/>
            </a:xfrm>
            <a:prstGeom prst="line">
              <a:avLst/>
            </a:prstGeom>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A6340F4A-1C1F-4B7B-BF79-05079DC6A9B7}"/>
                </a:ext>
              </a:extLst>
            </p:cNvPr>
            <p:cNvSpPr txBox="1"/>
            <p:nvPr/>
          </p:nvSpPr>
          <p:spPr>
            <a:xfrm rot="16200000">
              <a:off x="2007502" y="4468311"/>
              <a:ext cx="783014" cy="459720"/>
            </a:xfrm>
            <a:prstGeom prst="rect">
              <a:avLst/>
            </a:prstGeom>
            <a:noFill/>
          </p:spPr>
          <p:txBody>
            <a:bodyPr wrap="square" rtlCol="0">
              <a:spAutoFit/>
            </a:bodyPr>
            <a:lstStyle/>
            <a:p>
              <a:r>
                <a:rPr lang="en-US" sz="1000" dirty="0" err="1">
                  <a:latin typeface="Arial" panose="020B0604020202020204" pitchFamily="34" charset="0"/>
                  <a:cs typeface="Arial" panose="020B0604020202020204" pitchFamily="34" charset="0"/>
                </a:rPr>
                <a:t>n.s</a:t>
              </a:r>
              <a:r>
                <a:rPr lang="en-US" sz="1000" dirty="0">
                  <a:latin typeface="Arial" panose="020B0604020202020204" pitchFamily="34" charset="0"/>
                  <a:cs typeface="Arial" panose="020B0604020202020204" pitchFamily="34" charset="0"/>
                </a:rPr>
                <a:t>.</a:t>
              </a:r>
            </a:p>
          </p:txBody>
        </p:sp>
        <p:sp>
          <p:nvSpPr>
            <p:cNvPr id="10" name="TextBox 9">
              <a:extLst>
                <a:ext uri="{FF2B5EF4-FFF2-40B4-BE49-F238E27FC236}">
                  <a16:creationId xmlns:a16="http://schemas.microsoft.com/office/drawing/2014/main" id="{3E30CBF7-783A-4111-A311-32F3BB2EB4DC}"/>
                </a:ext>
              </a:extLst>
            </p:cNvPr>
            <p:cNvSpPr txBox="1"/>
            <p:nvPr/>
          </p:nvSpPr>
          <p:spPr>
            <a:xfrm rot="16200000">
              <a:off x="2134237" y="4355599"/>
              <a:ext cx="977164" cy="459720"/>
            </a:xfrm>
            <a:prstGeom prst="rect">
              <a:avLst/>
            </a:prstGeom>
            <a:noFill/>
          </p:spPr>
          <p:txBody>
            <a:bodyPr wrap="square" rtlCol="0">
              <a:spAutoFit/>
            </a:bodyPr>
            <a:lstStyle/>
            <a:p>
              <a:r>
                <a:rPr lang="en-US" sz="1000" dirty="0" err="1">
                  <a:latin typeface="Arial" panose="020B0604020202020204" pitchFamily="34" charset="0"/>
                  <a:cs typeface="Arial" panose="020B0604020202020204" pitchFamily="34" charset="0"/>
                </a:rPr>
                <a:t>n.s</a:t>
              </a:r>
              <a:r>
                <a:rPr lang="en-US" sz="1000" dirty="0">
                  <a:latin typeface="Arial" panose="020B0604020202020204" pitchFamily="34" charset="0"/>
                  <a:cs typeface="Arial" panose="020B0604020202020204" pitchFamily="34" charset="0"/>
                </a:rPr>
                <a:t>.</a:t>
              </a:r>
            </a:p>
          </p:txBody>
        </p:sp>
        <p:sp>
          <p:nvSpPr>
            <p:cNvPr id="11" name="TextBox 10">
              <a:extLst>
                <a:ext uri="{FF2B5EF4-FFF2-40B4-BE49-F238E27FC236}">
                  <a16:creationId xmlns:a16="http://schemas.microsoft.com/office/drawing/2014/main" id="{7DEFE74A-405A-43C1-833C-CB28381F2BCB}"/>
                </a:ext>
              </a:extLst>
            </p:cNvPr>
            <p:cNvSpPr txBox="1"/>
            <p:nvPr/>
          </p:nvSpPr>
          <p:spPr>
            <a:xfrm rot="16200000">
              <a:off x="2496232" y="4468313"/>
              <a:ext cx="738856" cy="459720"/>
            </a:xfrm>
            <a:prstGeom prst="rect">
              <a:avLst/>
            </a:prstGeom>
            <a:noFill/>
          </p:spPr>
          <p:txBody>
            <a:bodyPr wrap="square" rtlCol="0">
              <a:spAutoFit/>
            </a:bodyPr>
            <a:lstStyle/>
            <a:p>
              <a:r>
                <a:rPr lang="en-US" sz="1000" dirty="0" err="1">
                  <a:latin typeface="Arial" panose="020B0604020202020204" pitchFamily="34" charset="0"/>
                  <a:cs typeface="Arial" panose="020B0604020202020204" pitchFamily="34" charset="0"/>
                </a:rPr>
                <a:t>n.s</a:t>
              </a:r>
              <a:r>
                <a:rPr lang="en-US" sz="1000" dirty="0">
                  <a:latin typeface="Arial" panose="020B0604020202020204" pitchFamily="34" charset="0"/>
                  <a:cs typeface="Arial" panose="020B0604020202020204" pitchFamily="34" charset="0"/>
                </a:rPr>
                <a:t>.</a:t>
              </a:r>
            </a:p>
          </p:txBody>
        </p:sp>
      </p:grpSp>
      <p:grpSp>
        <p:nvGrpSpPr>
          <p:cNvPr id="52" name="Group 51">
            <a:extLst>
              <a:ext uri="{FF2B5EF4-FFF2-40B4-BE49-F238E27FC236}">
                <a16:creationId xmlns:a16="http://schemas.microsoft.com/office/drawing/2014/main" id="{6C99682D-0478-42BB-B70A-77C382D5CEFA}"/>
              </a:ext>
            </a:extLst>
          </p:cNvPr>
          <p:cNvGrpSpPr/>
          <p:nvPr/>
        </p:nvGrpSpPr>
        <p:grpSpPr>
          <a:xfrm>
            <a:off x="2080258" y="1601080"/>
            <a:ext cx="516222" cy="690168"/>
            <a:chOff x="2105280" y="1578268"/>
            <a:chExt cx="516222" cy="690168"/>
          </a:xfrm>
        </p:grpSpPr>
        <p:cxnSp>
          <p:nvCxnSpPr>
            <p:cNvPr id="12" name="Straight Connector 11">
              <a:extLst>
                <a:ext uri="{FF2B5EF4-FFF2-40B4-BE49-F238E27FC236}">
                  <a16:creationId xmlns:a16="http://schemas.microsoft.com/office/drawing/2014/main" id="{F8D6044A-3E6B-486C-BA1F-00F872C93F7F}"/>
                </a:ext>
              </a:extLst>
            </p:cNvPr>
            <p:cNvCxnSpPr>
              <a:cxnSpLocks/>
            </p:cNvCxnSpPr>
            <p:nvPr/>
          </p:nvCxnSpPr>
          <p:spPr>
            <a:xfrm flipV="1">
              <a:off x="2125391" y="1937829"/>
              <a:ext cx="0" cy="330607"/>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E7F36D1-CC4B-414C-A83D-00DD3BF9400B}"/>
                </a:ext>
              </a:extLst>
            </p:cNvPr>
            <p:cNvCxnSpPr>
              <a:cxnSpLocks/>
            </p:cNvCxnSpPr>
            <p:nvPr/>
          </p:nvCxnSpPr>
          <p:spPr>
            <a:xfrm>
              <a:off x="2120562" y="1938319"/>
              <a:ext cx="37814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D17F878A-06F0-4E3B-A23A-84BAAA83E65B}"/>
                </a:ext>
              </a:extLst>
            </p:cNvPr>
            <p:cNvCxnSpPr>
              <a:cxnSpLocks/>
            </p:cNvCxnSpPr>
            <p:nvPr/>
          </p:nvCxnSpPr>
          <p:spPr>
            <a:xfrm>
              <a:off x="2234795" y="1907541"/>
              <a:ext cx="0" cy="61556"/>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CC9F9900-E414-45AE-B25B-8B476D5AA0DB}"/>
                </a:ext>
              </a:extLst>
            </p:cNvPr>
            <p:cNvCxnSpPr>
              <a:cxnSpLocks/>
            </p:cNvCxnSpPr>
            <p:nvPr/>
          </p:nvCxnSpPr>
          <p:spPr>
            <a:xfrm>
              <a:off x="2378222" y="1907541"/>
              <a:ext cx="0" cy="61556"/>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AACFDA67-BEE8-4B14-AB41-48C217DC3DD5}"/>
                </a:ext>
              </a:extLst>
            </p:cNvPr>
            <p:cNvCxnSpPr>
              <a:cxnSpLocks/>
            </p:cNvCxnSpPr>
            <p:nvPr/>
          </p:nvCxnSpPr>
          <p:spPr>
            <a:xfrm>
              <a:off x="2504407" y="1907051"/>
              <a:ext cx="0" cy="61556"/>
            </a:xfrm>
            <a:prstGeom prst="line">
              <a:avLst/>
            </a:prstGeom>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23D7FBB5-4376-4693-B695-C8214030AB23}"/>
                </a:ext>
              </a:extLst>
            </p:cNvPr>
            <p:cNvSpPr txBox="1"/>
            <p:nvPr/>
          </p:nvSpPr>
          <p:spPr>
            <a:xfrm rot="16200000">
              <a:off x="2059353" y="1765459"/>
              <a:ext cx="249320" cy="157465"/>
            </a:xfrm>
            <a:prstGeom prst="rect">
              <a:avLst/>
            </a:prstGeom>
            <a:noFill/>
          </p:spPr>
          <p:txBody>
            <a:bodyPr wrap="none" rtlCol="0">
              <a:spAutoFit/>
            </a:bodyPr>
            <a:lstStyle/>
            <a:p>
              <a:r>
                <a:rPr lang="en-US" sz="1000" dirty="0" err="1">
                  <a:latin typeface="Arial" panose="020B0604020202020204" pitchFamily="34" charset="0"/>
                  <a:cs typeface="Arial" panose="020B0604020202020204" pitchFamily="34" charset="0"/>
                </a:rPr>
                <a:t>n.s</a:t>
              </a:r>
              <a:r>
                <a:rPr lang="en-US" sz="1000" dirty="0">
                  <a:latin typeface="Arial" panose="020B0604020202020204" pitchFamily="34" charset="0"/>
                  <a:cs typeface="Arial" panose="020B0604020202020204" pitchFamily="34" charset="0"/>
                </a:rPr>
                <a:t>.</a:t>
              </a:r>
            </a:p>
          </p:txBody>
        </p:sp>
        <p:sp>
          <p:nvSpPr>
            <p:cNvPr id="18" name="TextBox 17">
              <a:extLst>
                <a:ext uri="{FF2B5EF4-FFF2-40B4-BE49-F238E27FC236}">
                  <a16:creationId xmlns:a16="http://schemas.microsoft.com/office/drawing/2014/main" id="{7F470312-867D-464C-9A5F-EA53CB050DB9}"/>
                </a:ext>
              </a:extLst>
            </p:cNvPr>
            <p:cNvSpPr txBox="1"/>
            <p:nvPr/>
          </p:nvSpPr>
          <p:spPr>
            <a:xfrm rot="16200000">
              <a:off x="2303222" y="1650327"/>
              <a:ext cx="390339" cy="246221"/>
            </a:xfrm>
            <a:prstGeom prst="rect">
              <a:avLst/>
            </a:prstGeom>
            <a:noFill/>
          </p:spPr>
          <p:txBody>
            <a:bodyPr wrap="square" rtlCol="0">
              <a:spAutoFit/>
            </a:bodyPr>
            <a:lstStyle/>
            <a:p>
              <a:r>
                <a:rPr lang="en-US" sz="1000" dirty="0" err="1">
                  <a:latin typeface="Arial" panose="020B0604020202020204" pitchFamily="34" charset="0"/>
                  <a:cs typeface="Arial" panose="020B0604020202020204" pitchFamily="34" charset="0"/>
                </a:rPr>
                <a:t>n.s</a:t>
              </a:r>
              <a:r>
                <a:rPr lang="en-US" sz="1000" dirty="0">
                  <a:latin typeface="Arial" panose="020B0604020202020204" pitchFamily="34" charset="0"/>
                  <a:cs typeface="Arial" panose="020B0604020202020204" pitchFamily="34" charset="0"/>
                </a:rPr>
                <a:t>.</a:t>
              </a:r>
            </a:p>
          </p:txBody>
        </p:sp>
        <p:sp>
          <p:nvSpPr>
            <p:cNvPr id="46" name="TextBox 45">
              <a:extLst>
                <a:ext uri="{FF2B5EF4-FFF2-40B4-BE49-F238E27FC236}">
                  <a16:creationId xmlns:a16="http://schemas.microsoft.com/office/drawing/2014/main" id="{9CDB7F91-243B-4E60-8E06-21857C143FC5}"/>
                </a:ext>
              </a:extLst>
            </p:cNvPr>
            <p:cNvSpPr txBox="1"/>
            <p:nvPr/>
          </p:nvSpPr>
          <p:spPr>
            <a:xfrm rot="16200000">
              <a:off x="2279127" y="1762754"/>
              <a:ext cx="175508" cy="236198"/>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t>
              </a:r>
            </a:p>
          </p:txBody>
        </p:sp>
      </p:grpSp>
      <p:grpSp>
        <p:nvGrpSpPr>
          <p:cNvPr id="56" name="Group 55">
            <a:extLst>
              <a:ext uri="{FF2B5EF4-FFF2-40B4-BE49-F238E27FC236}">
                <a16:creationId xmlns:a16="http://schemas.microsoft.com/office/drawing/2014/main" id="{EBC0A04F-B806-4481-8AC1-B3E0299599F7}"/>
              </a:ext>
            </a:extLst>
          </p:cNvPr>
          <p:cNvGrpSpPr/>
          <p:nvPr/>
        </p:nvGrpSpPr>
        <p:grpSpPr>
          <a:xfrm>
            <a:off x="2800599" y="2560178"/>
            <a:ext cx="495016" cy="721621"/>
            <a:chOff x="2804159" y="2601175"/>
            <a:chExt cx="495016" cy="721621"/>
          </a:xfrm>
        </p:grpSpPr>
        <p:cxnSp>
          <p:nvCxnSpPr>
            <p:cNvPr id="19" name="Straight Connector 18">
              <a:extLst>
                <a:ext uri="{FF2B5EF4-FFF2-40B4-BE49-F238E27FC236}">
                  <a16:creationId xmlns:a16="http://schemas.microsoft.com/office/drawing/2014/main" id="{58D32224-3389-4CA4-A727-6127CE15D97E}"/>
                </a:ext>
              </a:extLst>
            </p:cNvPr>
            <p:cNvCxnSpPr>
              <a:cxnSpLocks/>
            </p:cNvCxnSpPr>
            <p:nvPr/>
          </p:nvCxnSpPr>
          <p:spPr>
            <a:xfrm flipV="1">
              <a:off x="2825001" y="3032970"/>
              <a:ext cx="0" cy="289826"/>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C584AEAC-8721-4E46-80C6-D0CA7416C923}"/>
                </a:ext>
              </a:extLst>
            </p:cNvPr>
            <p:cNvCxnSpPr>
              <a:cxnSpLocks/>
            </p:cNvCxnSpPr>
            <p:nvPr/>
          </p:nvCxnSpPr>
          <p:spPr>
            <a:xfrm>
              <a:off x="2825001" y="3032969"/>
              <a:ext cx="378959" cy="1"/>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F8DEE229-5672-4ED5-9D5F-5E607A3689D0}"/>
                </a:ext>
              </a:extLst>
            </p:cNvPr>
            <p:cNvCxnSpPr>
              <a:cxnSpLocks/>
            </p:cNvCxnSpPr>
            <p:nvPr/>
          </p:nvCxnSpPr>
          <p:spPr>
            <a:xfrm>
              <a:off x="2950699" y="3004202"/>
              <a:ext cx="0" cy="61556"/>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1651B986-584A-422E-913B-D8AF6421ED3A}"/>
                </a:ext>
              </a:extLst>
            </p:cNvPr>
            <p:cNvCxnSpPr>
              <a:cxnSpLocks/>
            </p:cNvCxnSpPr>
            <p:nvPr/>
          </p:nvCxnSpPr>
          <p:spPr>
            <a:xfrm>
              <a:off x="3068355" y="3004202"/>
              <a:ext cx="0" cy="61556"/>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163A285-3134-433D-9238-DA337314C05E}"/>
                </a:ext>
              </a:extLst>
            </p:cNvPr>
            <p:cNvCxnSpPr>
              <a:cxnSpLocks/>
            </p:cNvCxnSpPr>
            <p:nvPr/>
          </p:nvCxnSpPr>
          <p:spPr>
            <a:xfrm>
              <a:off x="3205250" y="3004202"/>
              <a:ext cx="0" cy="61556"/>
            </a:xfrm>
            <a:prstGeom prst="line">
              <a:avLst/>
            </a:prstGeom>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39C645C1-8FD1-4113-B571-2C66E732BEA2}"/>
                </a:ext>
              </a:extLst>
            </p:cNvPr>
            <p:cNvSpPr txBox="1"/>
            <p:nvPr/>
          </p:nvSpPr>
          <p:spPr>
            <a:xfrm rot="16200000">
              <a:off x="2691011" y="2714323"/>
              <a:ext cx="472517" cy="246221"/>
            </a:xfrm>
            <a:prstGeom prst="rect">
              <a:avLst/>
            </a:prstGeom>
            <a:noFill/>
          </p:spPr>
          <p:txBody>
            <a:bodyPr wrap="square" rtlCol="0">
              <a:spAutoFit/>
            </a:bodyPr>
            <a:lstStyle/>
            <a:p>
              <a:r>
                <a:rPr lang="en-US" sz="1000" dirty="0" err="1">
                  <a:latin typeface="Arial" panose="020B0604020202020204" pitchFamily="34" charset="0"/>
                  <a:cs typeface="Arial" panose="020B0604020202020204" pitchFamily="34" charset="0"/>
                </a:rPr>
                <a:t>n.s</a:t>
              </a:r>
              <a:r>
                <a:rPr lang="en-US" sz="1000" dirty="0">
                  <a:latin typeface="Arial" panose="020B0604020202020204" pitchFamily="34" charset="0"/>
                  <a:cs typeface="Arial" panose="020B0604020202020204" pitchFamily="34" charset="0"/>
                </a:rPr>
                <a:t>.</a:t>
              </a:r>
            </a:p>
          </p:txBody>
        </p:sp>
        <p:sp>
          <p:nvSpPr>
            <p:cNvPr id="25" name="TextBox 24">
              <a:extLst>
                <a:ext uri="{FF2B5EF4-FFF2-40B4-BE49-F238E27FC236}">
                  <a16:creationId xmlns:a16="http://schemas.microsoft.com/office/drawing/2014/main" id="{ECA1540C-87AB-46E1-A947-A7A55F20CB4F}"/>
                </a:ext>
              </a:extLst>
            </p:cNvPr>
            <p:cNvSpPr txBox="1"/>
            <p:nvPr/>
          </p:nvSpPr>
          <p:spPr>
            <a:xfrm rot="16200000">
              <a:off x="2939806" y="2722553"/>
              <a:ext cx="472517" cy="246221"/>
            </a:xfrm>
            <a:prstGeom prst="rect">
              <a:avLst/>
            </a:prstGeom>
            <a:noFill/>
          </p:spPr>
          <p:txBody>
            <a:bodyPr wrap="square" rtlCol="0">
              <a:spAutoFit/>
            </a:bodyPr>
            <a:lstStyle/>
            <a:p>
              <a:r>
                <a:rPr lang="en-US" sz="1000" dirty="0" err="1">
                  <a:latin typeface="Arial" panose="020B0604020202020204" pitchFamily="34" charset="0"/>
                  <a:cs typeface="Arial" panose="020B0604020202020204" pitchFamily="34" charset="0"/>
                </a:rPr>
                <a:t>n.s</a:t>
              </a:r>
              <a:r>
                <a:rPr lang="en-US" sz="1000" dirty="0">
                  <a:latin typeface="Arial" panose="020B0604020202020204" pitchFamily="34" charset="0"/>
                  <a:cs typeface="Arial" panose="020B0604020202020204" pitchFamily="34" charset="0"/>
                </a:rPr>
                <a:t>.</a:t>
              </a:r>
            </a:p>
          </p:txBody>
        </p:sp>
        <p:sp>
          <p:nvSpPr>
            <p:cNvPr id="47" name="TextBox 46">
              <a:extLst>
                <a:ext uri="{FF2B5EF4-FFF2-40B4-BE49-F238E27FC236}">
                  <a16:creationId xmlns:a16="http://schemas.microsoft.com/office/drawing/2014/main" id="{E9BA81EF-A196-4BFD-A91C-233F9FBB1F3A}"/>
                </a:ext>
              </a:extLst>
            </p:cNvPr>
            <p:cNvSpPr txBox="1"/>
            <p:nvPr/>
          </p:nvSpPr>
          <p:spPr>
            <a:xfrm rot="16200000">
              <a:off x="2866774" y="2729866"/>
              <a:ext cx="441430"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a:t>
              </a:r>
            </a:p>
          </p:txBody>
        </p:sp>
      </p:grpSp>
      <p:grpSp>
        <p:nvGrpSpPr>
          <p:cNvPr id="58" name="Group 57">
            <a:extLst>
              <a:ext uri="{FF2B5EF4-FFF2-40B4-BE49-F238E27FC236}">
                <a16:creationId xmlns:a16="http://schemas.microsoft.com/office/drawing/2014/main" id="{545090F0-8918-4802-860E-50C1BA688216}"/>
              </a:ext>
            </a:extLst>
          </p:cNvPr>
          <p:cNvGrpSpPr/>
          <p:nvPr/>
        </p:nvGrpSpPr>
        <p:grpSpPr>
          <a:xfrm>
            <a:off x="3534384" y="2262105"/>
            <a:ext cx="599026" cy="685331"/>
            <a:chOff x="3559544" y="2193819"/>
            <a:chExt cx="599026" cy="685331"/>
          </a:xfrm>
        </p:grpSpPr>
        <p:cxnSp>
          <p:nvCxnSpPr>
            <p:cNvPr id="26" name="Straight Connector 25">
              <a:extLst>
                <a:ext uri="{FF2B5EF4-FFF2-40B4-BE49-F238E27FC236}">
                  <a16:creationId xmlns:a16="http://schemas.microsoft.com/office/drawing/2014/main" id="{F6ED9D37-4AAB-4069-8E72-4B9A4DD03A4D}"/>
                </a:ext>
              </a:extLst>
            </p:cNvPr>
            <p:cNvCxnSpPr>
              <a:cxnSpLocks/>
            </p:cNvCxnSpPr>
            <p:nvPr/>
          </p:nvCxnSpPr>
          <p:spPr>
            <a:xfrm flipV="1">
              <a:off x="3581400" y="2700637"/>
              <a:ext cx="0" cy="178513"/>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BF84B02F-8EF7-49D3-82CA-93EDE595DE2D}"/>
                </a:ext>
              </a:extLst>
            </p:cNvPr>
            <p:cNvCxnSpPr>
              <a:cxnSpLocks/>
            </p:cNvCxnSpPr>
            <p:nvPr/>
          </p:nvCxnSpPr>
          <p:spPr>
            <a:xfrm flipV="1">
              <a:off x="3581400" y="2700637"/>
              <a:ext cx="345938" cy="1"/>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F3EF81AF-544C-4054-9C94-6F544294D814}"/>
                </a:ext>
              </a:extLst>
            </p:cNvPr>
            <p:cNvCxnSpPr>
              <a:cxnSpLocks/>
            </p:cNvCxnSpPr>
            <p:nvPr/>
          </p:nvCxnSpPr>
          <p:spPr>
            <a:xfrm>
              <a:off x="3712151" y="2669859"/>
              <a:ext cx="0" cy="61556"/>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D8FBC214-A014-407A-B092-76133BC11482}"/>
                </a:ext>
              </a:extLst>
            </p:cNvPr>
            <p:cNvCxnSpPr>
              <a:cxnSpLocks/>
            </p:cNvCxnSpPr>
            <p:nvPr/>
          </p:nvCxnSpPr>
          <p:spPr>
            <a:xfrm>
              <a:off x="3812910" y="2666594"/>
              <a:ext cx="0" cy="61556"/>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16532C7B-633D-4A72-B131-4FE6F002B44F}"/>
                </a:ext>
              </a:extLst>
            </p:cNvPr>
            <p:cNvCxnSpPr>
              <a:cxnSpLocks/>
            </p:cNvCxnSpPr>
            <p:nvPr/>
          </p:nvCxnSpPr>
          <p:spPr>
            <a:xfrm>
              <a:off x="3927338" y="2666594"/>
              <a:ext cx="0" cy="61556"/>
            </a:xfrm>
            <a:prstGeom prst="line">
              <a:avLst/>
            </a:prstGeom>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3457A7AB-7437-47B3-9631-3D17D7487604}"/>
                </a:ext>
              </a:extLst>
            </p:cNvPr>
            <p:cNvSpPr txBox="1"/>
            <p:nvPr/>
          </p:nvSpPr>
          <p:spPr>
            <a:xfrm rot="16200000">
              <a:off x="3408825" y="2346752"/>
              <a:ext cx="547660" cy="246221"/>
            </a:xfrm>
            <a:prstGeom prst="rect">
              <a:avLst/>
            </a:prstGeom>
            <a:noFill/>
          </p:spPr>
          <p:txBody>
            <a:bodyPr wrap="square" rtlCol="0">
              <a:spAutoFit/>
            </a:bodyPr>
            <a:lstStyle/>
            <a:p>
              <a:r>
                <a:rPr lang="en-US" sz="1000" dirty="0" err="1">
                  <a:latin typeface="Arial" panose="020B0604020202020204" pitchFamily="34" charset="0"/>
                  <a:cs typeface="Arial" panose="020B0604020202020204" pitchFamily="34" charset="0"/>
                </a:rPr>
                <a:t>n.s</a:t>
              </a:r>
              <a:r>
                <a:rPr lang="en-US" sz="1000" dirty="0">
                  <a:latin typeface="Arial" panose="020B0604020202020204" pitchFamily="34" charset="0"/>
                  <a:cs typeface="Arial" panose="020B0604020202020204" pitchFamily="34" charset="0"/>
                </a:rPr>
                <a:t>.</a:t>
              </a:r>
            </a:p>
          </p:txBody>
        </p:sp>
        <p:sp>
          <p:nvSpPr>
            <p:cNvPr id="32" name="TextBox 31">
              <a:extLst>
                <a:ext uri="{FF2B5EF4-FFF2-40B4-BE49-F238E27FC236}">
                  <a16:creationId xmlns:a16="http://schemas.microsoft.com/office/drawing/2014/main" id="{FEA224C9-373C-4345-9FE1-4FB7EBAE141A}"/>
                </a:ext>
              </a:extLst>
            </p:cNvPr>
            <p:cNvSpPr txBox="1"/>
            <p:nvPr/>
          </p:nvSpPr>
          <p:spPr>
            <a:xfrm rot="16200000">
              <a:off x="3599776" y="2425190"/>
              <a:ext cx="395209" cy="246221"/>
            </a:xfrm>
            <a:prstGeom prst="rect">
              <a:avLst/>
            </a:prstGeom>
            <a:noFill/>
          </p:spPr>
          <p:txBody>
            <a:bodyPr wrap="square" rtlCol="0">
              <a:spAutoFit/>
            </a:bodyPr>
            <a:lstStyle/>
            <a:p>
              <a:r>
                <a:rPr lang="en-US" sz="1000" dirty="0" err="1">
                  <a:latin typeface="Arial" panose="020B0604020202020204" pitchFamily="34" charset="0"/>
                  <a:cs typeface="Arial" panose="020B0604020202020204" pitchFamily="34" charset="0"/>
                </a:rPr>
                <a:t>n.s</a:t>
              </a:r>
              <a:r>
                <a:rPr lang="en-US" sz="1000" dirty="0">
                  <a:latin typeface="Arial" panose="020B0604020202020204" pitchFamily="34" charset="0"/>
                  <a:cs typeface="Arial" panose="020B0604020202020204" pitchFamily="34" charset="0"/>
                </a:rPr>
                <a:t>.</a:t>
              </a:r>
            </a:p>
          </p:txBody>
        </p:sp>
        <p:sp>
          <p:nvSpPr>
            <p:cNvPr id="48" name="TextBox 47">
              <a:extLst>
                <a:ext uri="{FF2B5EF4-FFF2-40B4-BE49-F238E27FC236}">
                  <a16:creationId xmlns:a16="http://schemas.microsoft.com/office/drawing/2014/main" id="{D9A565D2-1EB3-4726-B38A-8A46C6F6AB4D}"/>
                </a:ext>
              </a:extLst>
            </p:cNvPr>
            <p:cNvSpPr txBox="1"/>
            <p:nvPr/>
          </p:nvSpPr>
          <p:spPr>
            <a:xfrm rot="16200000">
              <a:off x="3700073" y="2282984"/>
              <a:ext cx="547661"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t>
              </a:r>
            </a:p>
          </p:txBody>
        </p:sp>
      </p:grpSp>
      <p:grpSp>
        <p:nvGrpSpPr>
          <p:cNvPr id="64" name="Group 63">
            <a:extLst>
              <a:ext uri="{FF2B5EF4-FFF2-40B4-BE49-F238E27FC236}">
                <a16:creationId xmlns:a16="http://schemas.microsoft.com/office/drawing/2014/main" id="{17F06A08-8F88-42E4-BB77-B0C8D1F58178}"/>
              </a:ext>
            </a:extLst>
          </p:cNvPr>
          <p:cNvGrpSpPr/>
          <p:nvPr/>
        </p:nvGrpSpPr>
        <p:grpSpPr>
          <a:xfrm>
            <a:off x="4224882" y="2168890"/>
            <a:ext cx="648248" cy="1126563"/>
            <a:chOff x="4224882" y="2168890"/>
            <a:chExt cx="648248" cy="1126563"/>
          </a:xfrm>
        </p:grpSpPr>
        <p:cxnSp>
          <p:nvCxnSpPr>
            <p:cNvPr id="33" name="Straight Connector 32">
              <a:extLst>
                <a:ext uri="{FF2B5EF4-FFF2-40B4-BE49-F238E27FC236}">
                  <a16:creationId xmlns:a16="http://schemas.microsoft.com/office/drawing/2014/main" id="{964F6E0D-83A9-4B12-BB8D-BB3076586DD0}"/>
                </a:ext>
              </a:extLst>
            </p:cNvPr>
            <p:cNvCxnSpPr>
              <a:cxnSpLocks/>
            </p:cNvCxnSpPr>
            <p:nvPr/>
          </p:nvCxnSpPr>
          <p:spPr>
            <a:xfrm flipV="1">
              <a:off x="4259050" y="3017569"/>
              <a:ext cx="0" cy="277884"/>
            </a:xfrm>
            <a:prstGeom prst="line">
              <a:avLst/>
            </a:prstGeom>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DA75BB5E-E1FF-4B31-A1CA-99B897BC0ED5}"/>
                </a:ext>
              </a:extLst>
            </p:cNvPr>
            <p:cNvCxnSpPr>
              <a:cxnSpLocks/>
            </p:cNvCxnSpPr>
            <p:nvPr/>
          </p:nvCxnSpPr>
          <p:spPr>
            <a:xfrm>
              <a:off x="4254646" y="3017569"/>
              <a:ext cx="393554" cy="0"/>
            </a:xfrm>
            <a:prstGeom prst="line">
              <a:avLst/>
            </a:prstGeom>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D8FD63CB-95CD-4BD3-9FD3-0364652B3898}"/>
                </a:ext>
              </a:extLst>
            </p:cNvPr>
            <p:cNvCxnSpPr>
              <a:cxnSpLocks/>
            </p:cNvCxnSpPr>
            <p:nvPr/>
          </p:nvCxnSpPr>
          <p:spPr>
            <a:xfrm>
              <a:off x="4370887" y="2986969"/>
              <a:ext cx="0" cy="61556"/>
            </a:xfrm>
            <a:prstGeom prst="line">
              <a:avLst/>
            </a:prstGeom>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231C294B-0A90-48CD-905C-A16641FFE76F}"/>
                </a:ext>
              </a:extLst>
            </p:cNvPr>
            <p:cNvCxnSpPr>
              <a:cxnSpLocks/>
            </p:cNvCxnSpPr>
            <p:nvPr/>
          </p:nvCxnSpPr>
          <p:spPr>
            <a:xfrm>
              <a:off x="4519615" y="2986969"/>
              <a:ext cx="0" cy="61556"/>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278869A1-46E0-40CE-977B-B8536B9750F9}"/>
                </a:ext>
              </a:extLst>
            </p:cNvPr>
            <p:cNvCxnSpPr>
              <a:cxnSpLocks/>
            </p:cNvCxnSpPr>
            <p:nvPr/>
          </p:nvCxnSpPr>
          <p:spPr>
            <a:xfrm>
              <a:off x="4648200" y="2986969"/>
              <a:ext cx="0" cy="61556"/>
            </a:xfrm>
            <a:prstGeom prst="line">
              <a:avLst/>
            </a:prstGeom>
          </p:spPr>
          <p:style>
            <a:lnRef idx="1">
              <a:schemeClr val="dk1"/>
            </a:lnRef>
            <a:fillRef idx="0">
              <a:schemeClr val="dk1"/>
            </a:fillRef>
            <a:effectRef idx="0">
              <a:schemeClr val="dk1"/>
            </a:effectRef>
            <a:fontRef idx="minor">
              <a:schemeClr val="tx1"/>
            </a:fontRef>
          </p:style>
        </p:cxnSp>
        <p:sp>
          <p:nvSpPr>
            <p:cNvPr id="38" name="TextBox 37">
              <a:extLst>
                <a:ext uri="{FF2B5EF4-FFF2-40B4-BE49-F238E27FC236}">
                  <a16:creationId xmlns:a16="http://schemas.microsoft.com/office/drawing/2014/main" id="{4EE4A709-24BC-4039-950F-AE898D976F5C}"/>
                </a:ext>
              </a:extLst>
            </p:cNvPr>
            <p:cNvSpPr txBox="1"/>
            <p:nvPr/>
          </p:nvSpPr>
          <p:spPr>
            <a:xfrm rot="16200000">
              <a:off x="4084250" y="2676568"/>
              <a:ext cx="527485" cy="246221"/>
            </a:xfrm>
            <a:prstGeom prst="rect">
              <a:avLst/>
            </a:prstGeom>
            <a:noFill/>
          </p:spPr>
          <p:txBody>
            <a:bodyPr wrap="square" rtlCol="0">
              <a:spAutoFit/>
            </a:bodyPr>
            <a:lstStyle/>
            <a:p>
              <a:r>
                <a:rPr lang="en-US" sz="1000" dirty="0" err="1">
                  <a:latin typeface="Arial" panose="020B0604020202020204" pitchFamily="34" charset="0"/>
                  <a:cs typeface="Arial" panose="020B0604020202020204" pitchFamily="34" charset="0"/>
                </a:rPr>
                <a:t>n.s</a:t>
              </a:r>
              <a:r>
                <a:rPr lang="en-US" sz="1000" dirty="0">
                  <a:latin typeface="Arial" panose="020B0604020202020204" pitchFamily="34" charset="0"/>
                  <a:cs typeface="Arial" panose="020B0604020202020204" pitchFamily="34" charset="0"/>
                </a:rPr>
                <a:t>.</a:t>
              </a:r>
            </a:p>
          </p:txBody>
        </p:sp>
        <p:sp>
          <p:nvSpPr>
            <p:cNvPr id="49" name="TextBox 48">
              <a:extLst>
                <a:ext uri="{FF2B5EF4-FFF2-40B4-BE49-F238E27FC236}">
                  <a16:creationId xmlns:a16="http://schemas.microsoft.com/office/drawing/2014/main" id="{32DED861-5483-4894-98D7-3D0939EC1977}"/>
                </a:ext>
              </a:extLst>
            </p:cNvPr>
            <p:cNvSpPr txBox="1"/>
            <p:nvPr/>
          </p:nvSpPr>
          <p:spPr>
            <a:xfrm rot="16200000">
              <a:off x="4188696" y="2502623"/>
              <a:ext cx="75398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t>
              </a:r>
            </a:p>
          </p:txBody>
        </p:sp>
        <p:sp>
          <p:nvSpPr>
            <p:cNvPr id="50" name="TextBox 49">
              <a:extLst>
                <a:ext uri="{FF2B5EF4-FFF2-40B4-BE49-F238E27FC236}">
                  <a16:creationId xmlns:a16="http://schemas.microsoft.com/office/drawing/2014/main" id="{DE5A0328-A631-4835-9DB3-7F1A62ADA3FA}"/>
                </a:ext>
              </a:extLst>
            </p:cNvPr>
            <p:cNvSpPr txBox="1"/>
            <p:nvPr/>
          </p:nvSpPr>
          <p:spPr>
            <a:xfrm rot="16200000">
              <a:off x="4240769" y="2431919"/>
              <a:ext cx="895389"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t>
              </a:r>
            </a:p>
          </p:txBody>
        </p:sp>
      </p:grpSp>
      <p:grpSp>
        <p:nvGrpSpPr>
          <p:cNvPr id="66" name="Group 65">
            <a:extLst>
              <a:ext uri="{FF2B5EF4-FFF2-40B4-BE49-F238E27FC236}">
                <a16:creationId xmlns:a16="http://schemas.microsoft.com/office/drawing/2014/main" id="{D5594F8A-D0C0-49F2-9697-82FA1406BDAF}"/>
              </a:ext>
            </a:extLst>
          </p:cNvPr>
          <p:cNvGrpSpPr/>
          <p:nvPr/>
        </p:nvGrpSpPr>
        <p:grpSpPr>
          <a:xfrm>
            <a:off x="4977729" y="708494"/>
            <a:ext cx="510447" cy="1359729"/>
            <a:chOff x="4992289" y="724566"/>
            <a:chExt cx="510447" cy="1359729"/>
          </a:xfrm>
        </p:grpSpPr>
        <p:cxnSp>
          <p:nvCxnSpPr>
            <p:cNvPr id="39" name="Straight Connector 38">
              <a:extLst>
                <a:ext uri="{FF2B5EF4-FFF2-40B4-BE49-F238E27FC236}">
                  <a16:creationId xmlns:a16="http://schemas.microsoft.com/office/drawing/2014/main" id="{A972BA06-D786-4559-85A8-3B7A204A95B9}"/>
                </a:ext>
              </a:extLst>
            </p:cNvPr>
            <p:cNvCxnSpPr>
              <a:cxnSpLocks/>
            </p:cNvCxnSpPr>
            <p:nvPr/>
          </p:nvCxnSpPr>
          <p:spPr>
            <a:xfrm flipV="1">
              <a:off x="5005629" y="1226493"/>
              <a:ext cx="0" cy="857802"/>
            </a:xfrm>
            <a:prstGeom prst="line">
              <a:avLst/>
            </a:prstGeom>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0B612FA2-3A3B-484C-9BA7-AEC251907364}"/>
                </a:ext>
              </a:extLst>
            </p:cNvPr>
            <p:cNvCxnSpPr>
              <a:cxnSpLocks/>
            </p:cNvCxnSpPr>
            <p:nvPr/>
          </p:nvCxnSpPr>
          <p:spPr>
            <a:xfrm flipV="1">
              <a:off x="5005629" y="1226492"/>
              <a:ext cx="383032" cy="1"/>
            </a:xfrm>
            <a:prstGeom prst="line">
              <a:avLst/>
            </a:prstGeom>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4287ABE7-9FDD-4595-B3E8-5CE2D2C18C7B}"/>
                </a:ext>
              </a:extLst>
            </p:cNvPr>
            <p:cNvCxnSpPr>
              <a:cxnSpLocks/>
            </p:cNvCxnSpPr>
            <p:nvPr/>
          </p:nvCxnSpPr>
          <p:spPr>
            <a:xfrm>
              <a:off x="5126765" y="1189315"/>
              <a:ext cx="0" cy="61556"/>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BF95DFB6-A082-4256-9510-689E09F5FFBC}"/>
                </a:ext>
              </a:extLst>
            </p:cNvPr>
            <p:cNvCxnSpPr>
              <a:cxnSpLocks/>
            </p:cNvCxnSpPr>
            <p:nvPr/>
          </p:nvCxnSpPr>
          <p:spPr>
            <a:xfrm>
              <a:off x="5249876" y="1189315"/>
              <a:ext cx="0" cy="61556"/>
            </a:xfrm>
            <a:prstGeom prst="line">
              <a:avLst/>
            </a:prstGeom>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3E84BC36-91DA-4837-B3B4-93C69435020B}"/>
                </a:ext>
              </a:extLst>
            </p:cNvPr>
            <p:cNvCxnSpPr>
              <a:cxnSpLocks/>
            </p:cNvCxnSpPr>
            <p:nvPr/>
          </p:nvCxnSpPr>
          <p:spPr>
            <a:xfrm>
              <a:off x="5388661" y="1189315"/>
              <a:ext cx="0" cy="61556"/>
            </a:xfrm>
            <a:prstGeom prst="line">
              <a:avLst/>
            </a:prstGeom>
          </p:spPr>
          <p:style>
            <a:lnRef idx="1">
              <a:schemeClr val="dk1"/>
            </a:lnRef>
            <a:fillRef idx="0">
              <a:schemeClr val="dk1"/>
            </a:fillRef>
            <a:effectRef idx="0">
              <a:schemeClr val="dk1"/>
            </a:effectRef>
            <a:fontRef idx="minor">
              <a:schemeClr val="tx1"/>
            </a:fontRef>
          </p:style>
        </p:cxnSp>
        <p:sp>
          <p:nvSpPr>
            <p:cNvPr id="44" name="TextBox 43">
              <a:extLst>
                <a:ext uri="{FF2B5EF4-FFF2-40B4-BE49-F238E27FC236}">
                  <a16:creationId xmlns:a16="http://schemas.microsoft.com/office/drawing/2014/main" id="{DC6C8472-7764-43C2-B59B-7E6B08408C76}"/>
                </a:ext>
              </a:extLst>
            </p:cNvPr>
            <p:cNvSpPr txBox="1"/>
            <p:nvPr/>
          </p:nvSpPr>
          <p:spPr>
            <a:xfrm rot="16200000">
              <a:off x="4921264" y="945035"/>
              <a:ext cx="388272" cy="246221"/>
            </a:xfrm>
            <a:prstGeom prst="rect">
              <a:avLst/>
            </a:prstGeom>
            <a:noFill/>
          </p:spPr>
          <p:txBody>
            <a:bodyPr wrap="square" rtlCol="0">
              <a:spAutoFit/>
            </a:bodyPr>
            <a:lstStyle/>
            <a:p>
              <a:r>
                <a:rPr lang="en-US" sz="1000" dirty="0" err="1">
                  <a:latin typeface="Arial" panose="020B0604020202020204" pitchFamily="34" charset="0"/>
                  <a:cs typeface="Arial" panose="020B0604020202020204" pitchFamily="34" charset="0"/>
                </a:rPr>
                <a:t>n.s</a:t>
              </a:r>
              <a:r>
                <a:rPr lang="en-US" sz="1000" dirty="0">
                  <a:latin typeface="Arial" panose="020B0604020202020204" pitchFamily="34" charset="0"/>
                  <a:cs typeface="Arial" panose="020B0604020202020204" pitchFamily="34" charset="0"/>
                </a:rPr>
                <a:t>.</a:t>
              </a:r>
            </a:p>
          </p:txBody>
        </p:sp>
        <p:sp>
          <p:nvSpPr>
            <p:cNvPr id="45" name="TextBox 44">
              <a:extLst>
                <a:ext uri="{FF2B5EF4-FFF2-40B4-BE49-F238E27FC236}">
                  <a16:creationId xmlns:a16="http://schemas.microsoft.com/office/drawing/2014/main" id="{AD93AD86-641D-4EC1-8D3A-D26CF4D917BB}"/>
                </a:ext>
              </a:extLst>
            </p:cNvPr>
            <p:cNvSpPr txBox="1"/>
            <p:nvPr/>
          </p:nvSpPr>
          <p:spPr>
            <a:xfrm rot="16200000">
              <a:off x="5185489" y="950672"/>
              <a:ext cx="388273" cy="246221"/>
            </a:xfrm>
            <a:prstGeom prst="rect">
              <a:avLst/>
            </a:prstGeom>
            <a:noFill/>
          </p:spPr>
          <p:txBody>
            <a:bodyPr wrap="square" rtlCol="0">
              <a:spAutoFit/>
            </a:bodyPr>
            <a:lstStyle/>
            <a:p>
              <a:r>
                <a:rPr lang="en-US" sz="1000" dirty="0" err="1">
                  <a:latin typeface="Arial" panose="020B0604020202020204" pitchFamily="34" charset="0"/>
                  <a:cs typeface="Arial" panose="020B0604020202020204" pitchFamily="34" charset="0"/>
                </a:rPr>
                <a:t>n.s</a:t>
              </a:r>
              <a:r>
                <a:rPr lang="en-US" sz="1000" dirty="0">
                  <a:latin typeface="Arial" panose="020B0604020202020204" pitchFamily="34" charset="0"/>
                  <a:cs typeface="Arial" panose="020B0604020202020204" pitchFamily="34" charset="0"/>
                </a:rPr>
                <a:t>.</a:t>
              </a:r>
            </a:p>
          </p:txBody>
        </p:sp>
        <p:sp>
          <p:nvSpPr>
            <p:cNvPr id="51" name="TextBox 50">
              <a:extLst>
                <a:ext uri="{FF2B5EF4-FFF2-40B4-BE49-F238E27FC236}">
                  <a16:creationId xmlns:a16="http://schemas.microsoft.com/office/drawing/2014/main" id="{A5E559C8-440F-4ED9-B45E-927D4F3FB768}"/>
                </a:ext>
              </a:extLst>
            </p:cNvPr>
            <p:cNvSpPr txBox="1"/>
            <p:nvPr/>
          </p:nvSpPr>
          <p:spPr>
            <a:xfrm rot="16200000">
              <a:off x="5035873" y="808758"/>
              <a:ext cx="537715"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t>
              </a:r>
            </a:p>
          </p:txBody>
        </p:sp>
      </p:grpSp>
      <p:sp>
        <p:nvSpPr>
          <p:cNvPr id="72" name="TextBox 71">
            <a:extLst>
              <a:ext uri="{FF2B5EF4-FFF2-40B4-BE49-F238E27FC236}">
                <a16:creationId xmlns:a16="http://schemas.microsoft.com/office/drawing/2014/main" id="{83022456-F21A-4A5C-A65B-C28E9700412E}"/>
              </a:ext>
            </a:extLst>
          </p:cNvPr>
          <p:cNvSpPr txBox="1"/>
          <p:nvPr/>
        </p:nvSpPr>
        <p:spPr>
          <a:xfrm>
            <a:off x="381000" y="5050629"/>
            <a:ext cx="6019800" cy="1277273"/>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Supplemental Figure S7: Relative </a:t>
            </a:r>
            <a:r>
              <a:rPr lang="el-GR" sz="1100" b="1" dirty="0">
                <a:latin typeface="Arial" panose="020B0604020202020204" pitchFamily="34" charset="0"/>
                <a:cs typeface="Arial" panose="020B0604020202020204" pitchFamily="34" charset="0"/>
              </a:rPr>
              <a:t>γ</a:t>
            </a:r>
            <a:r>
              <a:rPr lang="en-US" sz="1100" b="1" dirty="0">
                <a:latin typeface="Arial" panose="020B0604020202020204" pitchFamily="34" charset="0"/>
                <a:cs typeface="Arial" panose="020B0604020202020204" pitchFamily="34" charset="0"/>
              </a:rPr>
              <a:t>H2AX enrichment at repetitive elements</a:t>
            </a:r>
            <a:r>
              <a:rPr lang="en-US" sz="1100" dirty="0">
                <a:latin typeface="Arial" panose="020B0604020202020204" pitchFamily="34" charset="0"/>
                <a:cs typeface="Arial" panose="020B0604020202020204" pitchFamily="34" charset="0"/>
              </a:rPr>
              <a:t>. Overlaps of repetitive elements within peaks were normalized by the total number of peaks in each sample. Mean overlap ± SEM is shown. Under HU stress, we find significantly increased binding of </a:t>
            </a:r>
            <a:r>
              <a:rPr lang="el-GR" sz="1100" dirty="0">
                <a:latin typeface="Arial" panose="020B0604020202020204" pitchFamily="34" charset="0"/>
                <a:cs typeface="Arial" panose="020B0604020202020204" pitchFamily="34" charset="0"/>
              </a:rPr>
              <a:t>γ</a:t>
            </a:r>
            <a:r>
              <a:rPr lang="en-US" sz="1100" dirty="0">
                <a:latin typeface="Arial" panose="020B0604020202020204" pitchFamily="34" charset="0"/>
                <a:cs typeface="Arial" panose="020B0604020202020204" pitchFamily="34" charset="0"/>
              </a:rPr>
              <a:t>H2AX to SINEs, LINEs, Simple Repeats, and DNA transposons when compared to untreated cells. We also find significantly reduced binding in MMS treated samples at LTRs and simple repeats.  APH binding patterns do not significantly differ from untreated cells in any repetitive elements (ANOVA with post hoc Tukey,* p&lt; 0.05 , ** p &lt; 0.01, </a:t>
            </a:r>
            <a:r>
              <a:rPr lang="en-US" sz="1100" dirty="0" err="1">
                <a:latin typeface="Arial" panose="020B0604020202020204" pitchFamily="34" charset="0"/>
                <a:cs typeface="Arial" panose="020B0604020202020204" pitchFamily="34" charset="0"/>
              </a:rPr>
              <a:t>n.s</a:t>
            </a:r>
            <a:r>
              <a:rPr lang="en-US" sz="1100" dirty="0">
                <a:latin typeface="Arial" panose="020B0604020202020204" pitchFamily="34" charset="0"/>
                <a:cs typeface="Arial" panose="020B0604020202020204" pitchFamily="34" charset="0"/>
              </a:rPr>
              <a:t>. not significant).</a:t>
            </a:r>
          </a:p>
        </p:txBody>
      </p:sp>
    </p:spTree>
    <p:extLst>
      <p:ext uri="{BB962C8B-B14F-4D97-AF65-F5344CB8AC3E}">
        <p14:creationId xmlns:p14="http://schemas.microsoft.com/office/powerpoint/2010/main" val="3922730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80282EC-A008-4FD3-8F42-9D9B7B06B950}"/>
              </a:ext>
            </a:extLst>
          </p:cNvPr>
          <p:cNvSpPr txBox="1"/>
          <p:nvPr/>
        </p:nvSpPr>
        <p:spPr>
          <a:xfrm>
            <a:off x="304800" y="5029200"/>
            <a:ext cx="6096000" cy="600164"/>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Supplemental Figure S</a:t>
            </a:r>
            <a:r>
              <a:rPr lang="en-US" altLang="zh-CN" sz="1100" b="1" dirty="0">
                <a:latin typeface="Arial" panose="020B0604020202020204" pitchFamily="34" charset="0"/>
                <a:cs typeface="Arial" panose="020B0604020202020204" pitchFamily="34" charset="0"/>
              </a:rPr>
              <a:t>8</a:t>
            </a:r>
            <a:r>
              <a:rPr lang="en-US" sz="1100" dirty="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Average genome-wide γH2AX binding at </a:t>
            </a:r>
            <a:r>
              <a:rPr lang="en-US" sz="1100" dirty="0">
                <a:latin typeface="Arial" panose="020B0604020202020204" pitchFamily="34" charset="0"/>
                <a:cs typeface="Arial" panose="020B0604020202020204" pitchFamily="34" charset="0"/>
              </a:rPr>
              <a:t>TTSs, gene bodies and TTS to input compared to the surrounding 10 kb region. Red dotted lines indicate the TSS and TTS position. </a:t>
            </a:r>
          </a:p>
        </p:txBody>
      </p:sp>
      <p:pic>
        <p:nvPicPr>
          <p:cNvPr id="4" name="Picture 3">
            <a:extLst>
              <a:ext uri="{FF2B5EF4-FFF2-40B4-BE49-F238E27FC236}">
                <a16:creationId xmlns:a16="http://schemas.microsoft.com/office/drawing/2014/main" id="{E70A2C68-A9A1-48EB-997D-78AE179C73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65752" y="675061"/>
            <a:ext cx="1685917" cy="4296884"/>
          </a:xfrm>
          <a:prstGeom prst="rect">
            <a:avLst/>
          </a:prstGeom>
        </p:spPr>
      </p:pic>
      <p:sp>
        <p:nvSpPr>
          <p:cNvPr id="2" name="Rectangle 1">
            <a:extLst>
              <a:ext uri="{FF2B5EF4-FFF2-40B4-BE49-F238E27FC236}">
                <a16:creationId xmlns:a16="http://schemas.microsoft.com/office/drawing/2014/main" id="{15F10FBB-34EC-44FC-A8AE-B8FE8D614F81}"/>
              </a:ext>
            </a:extLst>
          </p:cNvPr>
          <p:cNvSpPr/>
          <p:nvPr/>
        </p:nvSpPr>
        <p:spPr>
          <a:xfrm rot="16200000">
            <a:off x="1971769" y="4414717"/>
            <a:ext cx="799890" cy="200055"/>
          </a:xfrm>
          <a:prstGeom prst="rect">
            <a:avLst/>
          </a:prstGeom>
        </p:spPr>
        <p:txBody>
          <a:bodyPr wrap="square">
            <a:spAutoFit/>
          </a:bodyPr>
          <a:lstStyle/>
          <a:p>
            <a:r>
              <a:rPr lang="en-GB" sz="700" dirty="0">
                <a:latin typeface="Arial" panose="020B0604020202020204" pitchFamily="34" charset="0"/>
                <a:cs typeface="Arial" panose="020B0604020202020204" pitchFamily="34" charset="0"/>
              </a:rPr>
              <a:t>γH2AX binding </a:t>
            </a:r>
            <a:endParaRPr lang="en-US" sz="700" dirty="0"/>
          </a:p>
        </p:txBody>
      </p:sp>
      <p:sp>
        <p:nvSpPr>
          <p:cNvPr id="6" name="Rectangle 5">
            <a:extLst>
              <a:ext uri="{FF2B5EF4-FFF2-40B4-BE49-F238E27FC236}">
                <a16:creationId xmlns:a16="http://schemas.microsoft.com/office/drawing/2014/main" id="{8BA93333-1F54-4195-A61A-E411C0A0FB06}"/>
              </a:ext>
            </a:extLst>
          </p:cNvPr>
          <p:cNvSpPr/>
          <p:nvPr/>
        </p:nvSpPr>
        <p:spPr>
          <a:xfrm rot="16200000">
            <a:off x="1971768" y="3347918"/>
            <a:ext cx="799890" cy="200055"/>
          </a:xfrm>
          <a:prstGeom prst="rect">
            <a:avLst/>
          </a:prstGeom>
        </p:spPr>
        <p:txBody>
          <a:bodyPr wrap="square">
            <a:spAutoFit/>
          </a:bodyPr>
          <a:lstStyle/>
          <a:p>
            <a:r>
              <a:rPr lang="en-GB" sz="700" dirty="0">
                <a:latin typeface="Arial" panose="020B0604020202020204" pitchFamily="34" charset="0"/>
                <a:cs typeface="Arial" panose="020B0604020202020204" pitchFamily="34" charset="0"/>
              </a:rPr>
              <a:t>γH2AX binding </a:t>
            </a:r>
            <a:endParaRPr lang="en-US" sz="700" dirty="0"/>
          </a:p>
        </p:txBody>
      </p:sp>
      <p:sp>
        <p:nvSpPr>
          <p:cNvPr id="7" name="Rectangle 6">
            <a:extLst>
              <a:ext uri="{FF2B5EF4-FFF2-40B4-BE49-F238E27FC236}">
                <a16:creationId xmlns:a16="http://schemas.microsoft.com/office/drawing/2014/main" id="{B69098B2-E084-4F6E-9610-95567F5D7938}"/>
              </a:ext>
            </a:extLst>
          </p:cNvPr>
          <p:cNvSpPr/>
          <p:nvPr/>
        </p:nvSpPr>
        <p:spPr>
          <a:xfrm rot="16200000">
            <a:off x="1971768" y="2263913"/>
            <a:ext cx="799890" cy="200055"/>
          </a:xfrm>
          <a:prstGeom prst="rect">
            <a:avLst/>
          </a:prstGeom>
        </p:spPr>
        <p:txBody>
          <a:bodyPr wrap="square">
            <a:spAutoFit/>
          </a:bodyPr>
          <a:lstStyle/>
          <a:p>
            <a:r>
              <a:rPr lang="en-GB" sz="700" dirty="0">
                <a:latin typeface="Arial" panose="020B0604020202020204" pitchFamily="34" charset="0"/>
                <a:cs typeface="Arial" panose="020B0604020202020204" pitchFamily="34" charset="0"/>
              </a:rPr>
              <a:t>γH2AX binding </a:t>
            </a:r>
            <a:endParaRPr lang="en-US" sz="700" dirty="0"/>
          </a:p>
        </p:txBody>
      </p:sp>
      <p:sp>
        <p:nvSpPr>
          <p:cNvPr id="8" name="Rectangle 7">
            <a:extLst>
              <a:ext uri="{FF2B5EF4-FFF2-40B4-BE49-F238E27FC236}">
                <a16:creationId xmlns:a16="http://schemas.microsoft.com/office/drawing/2014/main" id="{F5983DB5-DC23-417E-9456-CF27E15825E9}"/>
              </a:ext>
            </a:extLst>
          </p:cNvPr>
          <p:cNvSpPr/>
          <p:nvPr/>
        </p:nvSpPr>
        <p:spPr>
          <a:xfrm rot="16200000">
            <a:off x="1981757" y="1116205"/>
            <a:ext cx="767935" cy="200055"/>
          </a:xfrm>
          <a:prstGeom prst="rect">
            <a:avLst/>
          </a:prstGeom>
        </p:spPr>
        <p:txBody>
          <a:bodyPr wrap="square">
            <a:spAutoFit/>
          </a:bodyPr>
          <a:lstStyle/>
          <a:p>
            <a:r>
              <a:rPr lang="en-GB" sz="700" dirty="0">
                <a:latin typeface="Arial" panose="020B0604020202020204" pitchFamily="34" charset="0"/>
                <a:cs typeface="Arial" panose="020B0604020202020204" pitchFamily="34" charset="0"/>
              </a:rPr>
              <a:t>γH2AX binding </a:t>
            </a:r>
            <a:endParaRPr lang="en-US" sz="700" dirty="0"/>
          </a:p>
        </p:txBody>
      </p:sp>
    </p:spTree>
    <p:extLst>
      <p:ext uri="{BB962C8B-B14F-4D97-AF65-F5344CB8AC3E}">
        <p14:creationId xmlns:p14="http://schemas.microsoft.com/office/powerpoint/2010/main" val="1577906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21493</TotalTime>
  <Words>1162</Words>
  <Application>Microsoft Office PowerPoint</Application>
  <PresentationFormat>On-screen Show (4:3)</PresentationFormat>
  <Paragraphs>208</Paragraphs>
  <Slides>8</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WSU Spokane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Administration</dc:creator>
  <cp:lastModifiedBy>Chai, Weihang</cp:lastModifiedBy>
  <cp:revision>256</cp:revision>
  <cp:lastPrinted>2019-06-18T21:07:21Z</cp:lastPrinted>
  <dcterms:created xsi:type="dcterms:W3CDTF">2017-12-18T19:47:54Z</dcterms:created>
  <dcterms:modified xsi:type="dcterms:W3CDTF">2019-06-18T21:18:01Z</dcterms:modified>
</cp:coreProperties>
</file>