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71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99CC00"/>
    <a:srgbClr val="ED7D31"/>
    <a:srgbClr val="FFD966"/>
    <a:srgbClr val="FF0000"/>
    <a:srgbClr val="CCFF66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9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345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4714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3014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63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344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2640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879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019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115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195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86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D0EF8-64EE-4BB8-9094-F2C96252AF46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4F7AE-8A6B-4100-892C-D5F3198CAEC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356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70 Grupo"/>
          <p:cNvGrpSpPr/>
          <p:nvPr/>
        </p:nvGrpSpPr>
        <p:grpSpPr>
          <a:xfrm>
            <a:off x="219412" y="136603"/>
            <a:ext cx="6858124" cy="5085021"/>
            <a:chOff x="55563" y="134679"/>
            <a:chExt cx="11945742" cy="6532821"/>
          </a:xfrm>
        </p:grpSpPr>
        <p:grpSp>
          <p:nvGrpSpPr>
            <p:cNvPr id="1028" name="Group 4"/>
            <p:cNvGrpSpPr>
              <a:grpSpLocks noChangeAspect="1"/>
            </p:cNvGrpSpPr>
            <p:nvPr/>
          </p:nvGrpSpPr>
          <p:grpSpPr bwMode="auto">
            <a:xfrm>
              <a:off x="55563" y="138113"/>
              <a:ext cx="8663135" cy="6529387"/>
              <a:chOff x="35" y="87"/>
              <a:chExt cx="6406" cy="4113"/>
            </a:xfrm>
          </p:grpSpPr>
          <p:sp>
            <p:nvSpPr>
              <p:cNvPr id="102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35" y="133"/>
                <a:ext cx="6406" cy="4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9" name="Freeform 5"/>
              <p:cNvSpPr>
                <a:spLocks/>
              </p:cNvSpPr>
              <p:nvPr/>
            </p:nvSpPr>
            <p:spPr bwMode="auto">
              <a:xfrm>
                <a:off x="1767" y="1710"/>
                <a:ext cx="2787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4743" y="0"/>
                  </a:cxn>
                  <a:cxn ang="0">
                    <a:pos x="14743" y="804"/>
                  </a:cxn>
                  <a:cxn ang="0">
                    <a:pos x="0" y="402"/>
                  </a:cxn>
                </a:cxnLst>
                <a:rect l="0" t="0" r="r" b="b"/>
                <a:pathLst>
                  <a:path w="14743" h="804">
                    <a:moveTo>
                      <a:pt x="0" y="402"/>
                    </a:moveTo>
                    <a:lnTo>
                      <a:pt x="14743" y="0"/>
                    </a:lnTo>
                    <a:lnTo>
                      <a:pt x="14743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auto">
              <a:xfrm>
                <a:off x="1767" y="1710"/>
                <a:ext cx="2787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4743" y="0"/>
                  </a:cxn>
                  <a:cxn ang="0">
                    <a:pos x="14743" y="804"/>
                  </a:cxn>
                  <a:cxn ang="0">
                    <a:pos x="0" y="402"/>
                  </a:cxn>
                </a:cxnLst>
                <a:rect l="0" t="0" r="r" b="b"/>
                <a:pathLst>
                  <a:path w="14743" h="804">
                    <a:moveTo>
                      <a:pt x="0" y="402"/>
                    </a:moveTo>
                    <a:lnTo>
                      <a:pt x="14743" y="0"/>
                    </a:lnTo>
                    <a:lnTo>
                      <a:pt x="14743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auto">
              <a:xfrm>
                <a:off x="3405" y="290"/>
                <a:ext cx="2734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4459" y="0"/>
                  </a:cxn>
                  <a:cxn ang="0">
                    <a:pos x="14459" y="804"/>
                  </a:cxn>
                  <a:cxn ang="0">
                    <a:pos x="0" y="402"/>
                  </a:cxn>
                </a:cxnLst>
                <a:rect l="0" t="0" r="r" b="b"/>
                <a:pathLst>
                  <a:path w="14459" h="804">
                    <a:moveTo>
                      <a:pt x="0" y="402"/>
                    </a:moveTo>
                    <a:lnTo>
                      <a:pt x="14459" y="0"/>
                    </a:lnTo>
                    <a:lnTo>
                      <a:pt x="14459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548235"/>
              </a:solidFill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2" name="Freeform 8"/>
              <p:cNvSpPr>
                <a:spLocks/>
              </p:cNvSpPr>
              <p:nvPr/>
            </p:nvSpPr>
            <p:spPr bwMode="auto">
              <a:xfrm>
                <a:off x="3405" y="290"/>
                <a:ext cx="2734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4459" y="0"/>
                  </a:cxn>
                  <a:cxn ang="0">
                    <a:pos x="14459" y="804"/>
                  </a:cxn>
                  <a:cxn ang="0">
                    <a:pos x="0" y="402"/>
                  </a:cxn>
                </a:cxnLst>
                <a:rect l="0" t="0" r="r" b="b"/>
                <a:pathLst>
                  <a:path w="14459" h="804">
                    <a:moveTo>
                      <a:pt x="0" y="402"/>
                    </a:moveTo>
                    <a:lnTo>
                      <a:pt x="14459" y="0"/>
                    </a:lnTo>
                    <a:lnTo>
                      <a:pt x="14459" y="804"/>
                    </a:lnTo>
                    <a:lnTo>
                      <a:pt x="0" y="40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54823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3" name="Freeform 9"/>
              <p:cNvSpPr>
                <a:spLocks/>
              </p:cNvSpPr>
              <p:nvPr/>
            </p:nvSpPr>
            <p:spPr bwMode="auto">
              <a:xfrm>
                <a:off x="2974" y="1304"/>
                <a:ext cx="1757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9294" y="0"/>
                  </a:cxn>
                  <a:cxn ang="0">
                    <a:pos x="9294" y="804"/>
                  </a:cxn>
                  <a:cxn ang="0">
                    <a:pos x="0" y="402"/>
                  </a:cxn>
                </a:cxnLst>
                <a:rect l="0" t="0" r="r" b="b"/>
                <a:pathLst>
                  <a:path w="9294" h="804">
                    <a:moveTo>
                      <a:pt x="0" y="402"/>
                    </a:moveTo>
                    <a:lnTo>
                      <a:pt x="9294" y="0"/>
                    </a:lnTo>
                    <a:lnTo>
                      <a:pt x="9294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ED7D31"/>
              </a:solidFill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Freeform 10"/>
              <p:cNvSpPr>
                <a:spLocks/>
              </p:cNvSpPr>
              <p:nvPr/>
            </p:nvSpPr>
            <p:spPr bwMode="auto">
              <a:xfrm>
                <a:off x="2974" y="1304"/>
                <a:ext cx="1757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9294" y="0"/>
                  </a:cxn>
                  <a:cxn ang="0">
                    <a:pos x="9294" y="804"/>
                  </a:cxn>
                  <a:cxn ang="0">
                    <a:pos x="0" y="402"/>
                  </a:cxn>
                </a:cxnLst>
                <a:rect l="0" t="0" r="r" b="b"/>
                <a:pathLst>
                  <a:path w="9294" h="804">
                    <a:moveTo>
                      <a:pt x="0" y="402"/>
                    </a:moveTo>
                    <a:lnTo>
                      <a:pt x="9294" y="0"/>
                    </a:lnTo>
                    <a:lnTo>
                      <a:pt x="9294" y="804"/>
                    </a:lnTo>
                    <a:lnTo>
                      <a:pt x="0" y="40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ED7D3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Freeform 11"/>
              <p:cNvSpPr>
                <a:spLocks/>
              </p:cNvSpPr>
              <p:nvPr/>
            </p:nvSpPr>
            <p:spPr bwMode="auto">
              <a:xfrm>
                <a:off x="3181" y="87"/>
                <a:ext cx="1938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0252" y="0"/>
                  </a:cxn>
                  <a:cxn ang="0">
                    <a:pos x="10252" y="804"/>
                  </a:cxn>
                  <a:cxn ang="0">
                    <a:pos x="0" y="402"/>
                  </a:cxn>
                </a:cxnLst>
                <a:rect l="0" t="0" r="r" b="b"/>
                <a:pathLst>
                  <a:path w="10252" h="804">
                    <a:moveTo>
                      <a:pt x="0" y="402"/>
                    </a:moveTo>
                    <a:lnTo>
                      <a:pt x="10252" y="0"/>
                    </a:lnTo>
                    <a:lnTo>
                      <a:pt x="10252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66FF33"/>
              </a:solidFill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6" name="Freeform 12"/>
              <p:cNvSpPr>
                <a:spLocks/>
              </p:cNvSpPr>
              <p:nvPr/>
            </p:nvSpPr>
            <p:spPr bwMode="auto">
              <a:xfrm>
                <a:off x="3181" y="87"/>
                <a:ext cx="1938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0252" y="0"/>
                  </a:cxn>
                  <a:cxn ang="0">
                    <a:pos x="10252" y="804"/>
                  </a:cxn>
                  <a:cxn ang="0">
                    <a:pos x="0" y="402"/>
                  </a:cxn>
                </a:cxnLst>
                <a:rect l="0" t="0" r="r" b="b"/>
                <a:pathLst>
                  <a:path w="10252" h="804">
                    <a:moveTo>
                      <a:pt x="0" y="402"/>
                    </a:moveTo>
                    <a:lnTo>
                      <a:pt x="10252" y="0"/>
                    </a:lnTo>
                    <a:lnTo>
                      <a:pt x="10252" y="804"/>
                    </a:lnTo>
                    <a:lnTo>
                      <a:pt x="0" y="40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66FF3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7" name="Freeform 13"/>
              <p:cNvSpPr>
                <a:spLocks/>
              </p:cNvSpPr>
              <p:nvPr/>
            </p:nvSpPr>
            <p:spPr bwMode="auto">
              <a:xfrm>
                <a:off x="2994" y="696"/>
                <a:ext cx="2925" cy="202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5468" y="0"/>
                  </a:cxn>
                  <a:cxn ang="0">
                    <a:pos x="15468" y="804"/>
                  </a:cxn>
                  <a:cxn ang="0">
                    <a:pos x="0" y="402"/>
                  </a:cxn>
                </a:cxnLst>
                <a:rect l="0" t="0" r="r" b="b"/>
                <a:pathLst>
                  <a:path w="15468" h="804">
                    <a:moveTo>
                      <a:pt x="0" y="402"/>
                    </a:moveTo>
                    <a:lnTo>
                      <a:pt x="15468" y="0"/>
                    </a:lnTo>
                    <a:lnTo>
                      <a:pt x="15468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CCFF66"/>
              </a:solidFill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Freeform 14"/>
              <p:cNvSpPr>
                <a:spLocks/>
              </p:cNvSpPr>
              <p:nvPr/>
            </p:nvSpPr>
            <p:spPr bwMode="auto">
              <a:xfrm>
                <a:off x="2994" y="696"/>
                <a:ext cx="2925" cy="202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5468" y="0"/>
                  </a:cxn>
                  <a:cxn ang="0">
                    <a:pos x="15468" y="804"/>
                  </a:cxn>
                  <a:cxn ang="0">
                    <a:pos x="0" y="402"/>
                  </a:cxn>
                </a:cxnLst>
                <a:rect l="0" t="0" r="r" b="b"/>
                <a:pathLst>
                  <a:path w="15468" h="804">
                    <a:moveTo>
                      <a:pt x="0" y="402"/>
                    </a:moveTo>
                    <a:lnTo>
                      <a:pt x="15468" y="0"/>
                    </a:lnTo>
                    <a:lnTo>
                      <a:pt x="15468" y="804"/>
                    </a:lnTo>
                    <a:lnTo>
                      <a:pt x="0" y="40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CCFF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Freeform 15"/>
              <p:cNvSpPr>
                <a:spLocks/>
              </p:cNvSpPr>
              <p:nvPr/>
            </p:nvSpPr>
            <p:spPr bwMode="auto">
              <a:xfrm>
                <a:off x="2812" y="1507"/>
                <a:ext cx="2223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1755" y="0"/>
                  </a:cxn>
                  <a:cxn ang="0">
                    <a:pos x="11755" y="804"/>
                  </a:cxn>
                  <a:cxn ang="0">
                    <a:pos x="0" y="402"/>
                  </a:cxn>
                </a:cxnLst>
                <a:rect l="0" t="0" r="r" b="b"/>
                <a:pathLst>
                  <a:path w="11755" h="804">
                    <a:moveTo>
                      <a:pt x="0" y="402"/>
                    </a:moveTo>
                    <a:lnTo>
                      <a:pt x="11755" y="0"/>
                    </a:lnTo>
                    <a:lnTo>
                      <a:pt x="11755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6350" cap="rnd">
                <a:solidFill>
                  <a:srgbClr val="CCFF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0" name="Freeform 16"/>
              <p:cNvSpPr>
                <a:spLocks/>
              </p:cNvSpPr>
              <p:nvPr/>
            </p:nvSpPr>
            <p:spPr bwMode="auto">
              <a:xfrm>
                <a:off x="2812" y="1507"/>
                <a:ext cx="2223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1755" y="0"/>
                  </a:cxn>
                  <a:cxn ang="0">
                    <a:pos x="11755" y="804"/>
                  </a:cxn>
                  <a:cxn ang="0">
                    <a:pos x="0" y="402"/>
                  </a:cxn>
                </a:cxnLst>
                <a:rect l="0" t="0" r="r" b="b"/>
                <a:pathLst>
                  <a:path w="11755" h="804">
                    <a:moveTo>
                      <a:pt x="0" y="402"/>
                    </a:moveTo>
                    <a:lnTo>
                      <a:pt x="11755" y="0"/>
                    </a:lnTo>
                    <a:lnTo>
                      <a:pt x="11755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FFD966"/>
              </a:solidFill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1" name="Freeform 17"/>
              <p:cNvSpPr>
                <a:spLocks/>
              </p:cNvSpPr>
              <p:nvPr/>
            </p:nvSpPr>
            <p:spPr bwMode="auto">
              <a:xfrm>
                <a:off x="3413" y="1101"/>
                <a:ext cx="2347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2411" y="0"/>
                  </a:cxn>
                  <a:cxn ang="0">
                    <a:pos x="12411" y="804"/>
                  </a:cxn>
                  <a:cxn ang="0">
                    <a:pos x="0" y="402"/>
                  </a:cxn>
                </a:cxnLst>
                <a:rect l="0" t="0" r="r" b="b"/>
                <a:pathLst>
                  <a:path w="12411" h="804">
                    <a:moveTo>
                      <a:pt x="0" y="402"/>
                    </a:moveTo>
                    <a:lnTo>
                      <a:pt x="12411" y="0"/>
                    </a:lnTo>
                    <a:lnTo>
                      <a:pt x="12411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FF0000"/>
              </a:solidFill>
              <a:ln w="6350" cap="rnd">
                <a:solidFill>
                  <a:srgbClr val="FFD9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Freeform 18"/>
              <p:cNvSpPr>
                <a:spLocks/>
              </p:cNvSpPr>
              <p:nvPr/>
            </p:nvSpPr>
            <p:spPr bwMode="auto">
              <a:xfrm>
                <a:off x="3413" y="1101"/>
                <a:ext cx="2347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12411" y="0"/>
                  </a:cxn>
                  <a:cxn ang="0">
                    <a:pos x="12411" y="804"/>
                  </a:cxn>
                  <a:cxn ang="0">
                    <a:pos x="0" y="402"/>
                  </a:cxn>
                </a:cxnLst>
                <a:rect l="0" t="0" r="r" b="b"/>
                <a:pathLst>
                  <a:path w="12411" h="804">
                    <a:moveTo>
                      <a:pt x="0" y="402"/>
                    </a:moveTo>
                    <a:lnTo>
                      <a:pt x="12411" y="0"/>
                    </a:lnTo>
                    <a:lnTo>
                      <a:pt x="12411" y="804"/>
                    </a:lnTo>
                    <a:lnTo>
                      <a:pt x="0" y="40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Freeform 19"/>
              <p:cNvSpPr>
                <a:spLocks/>
              </p:cNvSpPr>
              <p:nvPr/>
            </p:nvSpPr>
            <p:spPr bwMode="auto">
              <a:xfrm>
                <a:off x="3844" y="493"/>
                <a:ext cx="1134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5994" y="0"/>
                  </a:cxn>
                  <a:cxn ang="0">
                    <a:pos x="5994" y="804"/>
                  </a:cxn>
                  <a:cxn ang="0">
                    <a:pos x="0" y="402"/>
                  </a:cxn>
                </a:cxnLst>
                <a:rect l="0" t="0" r="r" b="b"/>
                <a:pathLst>
                  <a:path w="5994" h="804">
                    <a:moveTo>
                      <a:pt x="0" y="402"/>
                    </a:moveTo>
                    <a:lnTo>
                      <a:pt x="5994" y="0"/>
                    </a:lnTo>
                    <a:lnTo>
                      <a:pt x="5994" y="804"/>
                    </a:lnTo>
                    <a:lnTo>
                      <a:pt x="0" y="402"/>
                    </a:lnTo>
                    <a:close/>
                  </a:path>
                </a:pathLst>
              </a:custGeom>
              <a:solidFill>
                <a:srgbClr val="99CC00"/>
              </a:solidFill>
              <a:ln w="6350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4" name="Freeform 20"/>
              <p:cNvSpPr>
                <a:spLocks/>
              </p:cNvSpPr>
              <p:nvPr/>
            </p:nvSpPr>
            <p:spPr bwMode="auto">
              <a:xfrm>
                <a:off x="3844" y="493"/>
                <a:ext cx="1134" cy="203"/>
              </a:xfrm>
              <a:custGeom>
                <a:avLst/>
                <a:gdLst/>
                <a:ahLst/>
                <a:cxnLst>
                  <a:cxn ang="0">
                    <a:pos x="0" y="402"/>
                  </a:cxn>
                  <a:cxn ang="0">
                    <a:pos x="5994" y="0"/>
                  </a:cxn>
                  <a:cxn ang="0">
                    <a:pos x="5994" y="804"/>
                  </a:cxn>
                  <a:cxn ang="0">
                    <a:pos x="0" y="402"/>
                  </a:cxn>
                </a:cxnLst>
                <a:rect l="0" t="0" r="r" b="b"/>
                <a:pathLst>
                  <a:path w="5994" h="804">
                    <a:moveTo>
                      <a:pt x="0" y="402"/>
                    </a:moveTo>
                    <a:lnTo>
                      <a:pt x="5994" y="0"/>
                    </a:lnTo>
                    <a:lnTo>
                      <a:pt x="5994" y="804"/>
                    </a:lnTo>
                    <a:lnTo>
                      <a:pt x="0" y="40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66FF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5" name="Freeform 21"/>
              <p:cNvSpPr>
                <a:spLocks/>
              </p:cNvSpPr>
              <p:nvPr/>
            </p:nvSpPr>
            <p:spPr bwMode="auto">
              <a:xfrm>
                <a:off x="118" y="2156"/>
                <a:ext cx="1106" cy="741"/>
              </a:xfrm>
              <a:custGeom>
                <a:avLst/>
                <a:gdLst/>
                <a:ahLst/>
                <a:cxnLst>
                  <a:cxn ang="0">
                    <a:pos x="5848" y="0"/>
                  </a:cxn>
                  <a:cxn ang="0">
                    <a:pos x="0" y="0"/>
                  </a:cxn>
                  <a:cxn ang="0">
                    <a:pos x="0" y="2935"/>
                  </a:cxn>
                </a:cxnLst>
                <a:rect l="0" t="0" r="r" b="b"/>
                <a:pathLst>
                  <a:path w="5848" h="2935">
                    <a:moveTo>
                      <a:pt x="5848" y="0"/>
                    </a:moveTo>
                    <a:lnTo>
                      <a:pt x="0" y="0"/>
                    </a:lnTo>
                    <a:lnTo>
                      <a:pt x="0" y="2935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6" name="Freeform 22"/>
              <p:cNvSpPr>
                <a:spLocks/>
              </p:cNvSpPr>
              <p:nvPr/>
            </p:nvSpPr>
            <p:spPr bwMode="auto">
              <a:xfrm>
                <a:off x="2155" y="1456"/>
                <a:ext cx="657" cy="152"/>
              </a:xfrm>
              <a:custGeom>
                <a:avLst/>
                <a:gdLst/>
                <a:ahLst/>
                <a:cxnLst>
                  <a:cxn ang="0">
                    <a:pos x="3476" y="603"/>
                  </a:cxn>
                  <a:cxn ang="0">
                    <a:pos x="0" y="603"/>
                  </a:cxn>
                  <a:cxn ang="0">
                    <a:pos x="0" y="0"/>
                  </a:cxn>
                </a:cxnLst>
                <a:rect l="0" t="0" r="r" b="b"/>
                <a:pathLst>
                  <a:path w="3476" h="603">
                    <a:moveTo>
                      <a:pt x="3476" y="603"/>
                    </a:moveTo>
                    <a:lnTo>
                      <a:pt x="0" y="603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7" name="Freeform 23"/>
              <p:cNvSpPr>
                <a:spLocks/>
              </p:cNvSpPr>
              <p:nvPr/>
            </p:nvSpPr>
            <p:spPr bwMode="auto">
              <a:xfrm>
                <a:off x="2314" y="3231"/>
                <a:ext cx="534" cy="102"/>
              </a:xfrm>
              <a:custGeom>
                <a:avLst/>
                <a:gdLst/>
                <a:ahLst/>
                <a:cxnLst>
                  <a:cxn ang="0">
                    <a:pos x="2825" y="0"/>
                  </a:cxn>
                  <a:cxn ang="0">
                    <a:pos x="0" y="0"/>
                  </a:cxn>
                  <a:cxn ang="0">
                    <a:pos x="0" y="402"/>
                  </a:cxn>
                </a:cxnLst>
                <a:rect l="0" t="0" r="r" b="b"/>
                <a:pathLst>
                  <a:path w="2825" h="402">
                    <a:moveTo>
                      <a:pt x="2825" y="0"/>
                    </a:moveTo>
                    <a:lnTo>
                      <a:pt x="0" y="0"/>
                    </a:lnTo>
                    <a:lnTo>
                      <a:pt x="0" y="402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8" name="Freeform 24"/>
              <p:cNvSpPr>
                <a:spLocks/>
              </p:cNvSpPr>
              <p:nvPr/>
            </p:nvSpPr>
            <p:spPr bwMode="auto">
              <a:xfrm>
                <a:off x="1603" y="3231"/>
                <a:ext cx="148" cy="305"/>
              </a:xfrm>
              <a:custGeom>
                <a:avLst/>
                <a:gdLst/>
                <a:ahLst/>
                <a:cxnLst>
                  <a:cxn ang="0">
                    <a:pos x="783" y="1206"/>
                  </a:cxn>
                  <a:cxn ang="0">
                    <a:pos x="0" y="1206"/>
                  </a:cxn>
                  <a:cxn ang="0">
                    <a:pos x="0" y="0"/>
                  </a:cxn>
                </a:cxnLst>
                <a:rect l="0" t="0" r="r" b="b"/>
                <a:pathLst>
                  <a:path w="783" h="1206">
                    <a:moveTo>
                      <a:pt x="783" y="1206"/>
                    </a:moveTo>
                    <a:lnTo>
                      <a:pt x="0" y="1206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9" name="Freeform 25"/>
              <p:cNvSpPr>
                <a:spLocks/>
              </p:cNvSpPr>
              <p:nvPr/>
            </p:nvSpPr>
            <p:spPr bwMode="auto">
              <a:xfrm>
                <a:off x="1751" y="3536"/>
                <a:ext cx="243" cy="203"/>
              </a:xfrm>
              <a:custGeom>
                <a:avLst/>
                <a:gdLst/>
                <a:ahLst/>
                <a:cxnLst>
                  <a:cxn ang="0">
                    <a:pos x="1282" y="804"/>
                  </a:cxn>
                  <a:cxn ang="0">
                    <a:pos x="0" y="804"/>
                  </a:cxn>
                  <a:cxn ang="0">
                    <a:pos x="0" y="0"/>
                  </a:cxn>
                </a:cxnLst>
                <a:rect l="0" t="0" r="r" b="b"/>
                <a:pathLst>
                  <a:path w="1282" h="804">
                    <a:moveTo>
                      <a:pt x="1282" y="804"/>
                    </a:moveTo>
                    <a:lnTo>
                      <a:pt x="0" y="804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0" name="Freeform 26"/>
              <p:cNvSpPr>
                <a:spLocks/>
              </p:cNvSpPr>
              <p:nvPr/>
            </p:nvSpPr>
            <p:spPr bwMode="auto">
              <a:xfrm>
                <a:off x="1575" y="1120"/>
                <a:ext cx="219" cy="346"/>
              </a:xfrm>
              <a:custGeom>
                <a:avLst/>
                <a:gdLst/>
                <a:ahLst/>
                <a:cxnLst>
                  <a:cxn ang="0">
                    <a:pos x="1160" y="0"/>
                  </a:cxn>
                  <a:cxn ang="0">
                    <a:pos x="0" y="0"/>
                  </a:cxn>
                  <a:cxn ang="0">
                    <a:pos x="0" y="1370"/>
                  </a:cxn>
                </a:cxnLst>
                <a:rect l="0" t="0" r="r" b="b"/>
                <a:pathLst>
                  <a:path w="1160" h="1370">
                    <a:moveTo>
                      <a:pt x="1160" y="0"/>
                    </a:moveTo>
                    <a:lnTo>
                      <a:pt x="0" y="0"/>
                    </a:lnTo>
                    <a:lnTo>
                      <a:pt x="0" y="137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1" name="Freeform 27"/>
              <p:cNvSpPr>
                <a:spLocks/>
              </p:cNvSpPr>
              <p:nvPr/>
            </p:nvSpPr>
            <p:spPr bwMode="auto">
              <a:xfrm>
                <a:off x="1794" y="1120"/>
                <a:ext cx="361" cy="336"/>
              </a:xfrm>
              <a:custGeom>
                <a:avLst/>
                <a:gdLst/>
                <a:ahLst/>
                <a:cxnLst>
                  <a:cxn ang="0">
                    <a:pos x="1909" y="1332"/>
                  </a:cxn>
                  <a:cxn ang="0">
                    <a:pos x="0" y="1332"/>
                  </a:cxn>
                  <a:cxn ang="0">
                    <a:pos x="0" y="0"/>
                  </a:cxn>
                </a:cxnLst>
                <a:rect l="0" t="0" r="r" b="b"/>
                <a:pathLst>
                  <a:path w="1909" h="1332">
                    <a:moveTo>
                      <a:pt x="1909" y="1332"/>
                    </a:moveTo>
                    <a:lnTo>
                      <a:pt x="0" y="133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2" name="Freeform 28"/>
              <p:cNvSpPr>
                <a:spLocks/>
              </p:cNvSpPr>
              <p:nvPr/>
            </p:nvSpPr>
            <p:spPr bwMode="auto">
              <a:xfrm>
                <a:off x="1224" y="2156"/>
                <a:ext cx="1106" cy="365"/>
              </a:xfrm>
              <a:custGeom>
                <a:avLst/>
                <a:gdLst/>
                <a:ahLst/>
                <a:cxnLst>
                  <a:cxn ang="0">
                    <a:pos x="5849" y="1448"/>
                  </a:cxn>
                  <a:cxn ang="0">
                    <a:pos x="0" y="1448"/>
                  </a:cxn>
                  <a:cxn ang="0">
                    <a:pos x="0" y="0"/>
                  </a:cxn>
                </a:cxnLst>
                <a:rect l="0" t="0" r="r" b="b"/>
                <a:pathLst>
                  <a:path w="5849" h="1448">
                    <a:moveTo>
                      <a:pt x="5849" y="1448"/>
                    </a:moveTo>
                    <a:lnTo>
                      <a:pt x="0" y="1448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3" name="Freeform 29"/>
              <p:cNvSpPr>
                <a:spLocks/>
              </p:cNvSpPr>
              <p:nvPr/>
            </p:nvSpPr>
            <p:spPr bwMode="auto">
              <a:xfrm>
                <a:off x="1575" y="1466"/>
                <a:ext cx="192" cy="345"/>
              </a:xfrm>
              <a:custGeom>
                <a:avLst/>
                <a:gdLst/>
                <a:ahLst/>
                <a:cxnLst>
                  <a:cxn ang="0">
                    <a:pos x="1015" y="1369"/>
                  </a:cxn>
                  <a:cxn ang="0">
                    <a:pos x="0" y="1369"/>
                  </a:cxn>
                  <a:cxn ang="0">
                    <a:pos x="0" y="0"/>
                  </a:cxn>
                </a:cxnLst>
                <a:rect l="0" t="0" r="r" b="b"/>
                <a:pathLst>
                  <a:path w="1015" h="1369">
                    <a:moveTo>
                      <a:pt x="1015" y="1369"/>
                    </a:moveTo>
                    <a:lnTo>
                      <a:pt x="0" y="1369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4" name="Freeform 30"/>
              <p:cNvSpPr>
                <a:spLocks/>
              </p:cNvSpPr>
              <p:nvPr/>
            </p:nvSpPr>
            <p:spPr bwMode="auto">
              <a:xfrm>
                <a:off x="2086" y="2116"/>
                <a:ext cx="634" cy="101"/>
              </a:xfrm>
              <a:custGeom>
                <a:avLst/>
                <a:gdLst/>
                <a:ahLst/>
                <a:cxnLst>
                  <a:cxn ang="0">
                    <a:pos x="3353" y="403"/>
                  </a:cxn>
                  <a:cxn ang="0">
                    <a:pos x="0" y="403"/>
                  </a:cxn>
                  <a:cxn ang="0">
                    <a:pos x="0" y="0"/>
                  </a:cxn>
                </a:cxnLst>
                <a:rect l="0" t="0" r="r" b="b"/>
                <a:pathLst>
                  <a:path w="3353" h="403">
                    <a:moveTo>
                      <a:pt x="3353" y="403"/>
                    </a:moveTo>
                    <a:lnTo>
                      <a:pt x="0" y="403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5" name="Freeform 31"/>
              <p:cNvSpPr>
                <a:spLocks/>
              </p:cNvSpPr>
              <p:nvPr/>
            </p:nvSpPr>
            <p:spPr bwMode="auto">
              <a:xfrm>
                <a:off x="3190" y="493"/>
                <a:ext cx="654" cy="101"/>
              </a:xfrm>
              <a:custGeom>
                <a:avLst/>
                <a:gdLst/>
                <a:ahLst/>
                <a:cxnLst>
                  <a:cxn ang="0">
                    <a:pos x="3463" y="402"/>
                  </a:cxn>
                  <a:cxn ang="0">
                    <a:pos x="0" y="402"/>
                  </a:cxn>
                  <a:cxn ang="0">
                    <a:pos x="0" y="0"/>
                  </a:cxn>
                </a:cxnLst>
                <a:rect l="0" t="0" r="r" b="b"/>
                <a:pathLst>
                  <a:path w="3463" h="402">
                    <a:moveTo>
                      <a:pt x="3463" y="402"/>
                    </a:moveTo>
                    <a:lnTo>
                      <a:pt x="0" y="40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6" name="Freeform 32"/>
              <p:cNvSpPr>
                <a:spLocks/>
              </p:cNvSpPr>
              <p:nvPr/>
            </p:nvSpPr>
            <p:spPr bwMode="auto">
              <a:xfrm>
                <a:off x="3019" y="189"/>
                <a:ext cx="162" cy="152"/>
              </a:xfrm>
              <a:custGeom>
                <a:avLst/>
                <a:gdLst/>
                <a:ahLst/>
                <a:cxnLst>
                  <a:cxn ang="0">
                    <a:pos x="858" y="0"/>
                  </a:cxn>
                  <a:cxn ang="0">
                    <a:pos x="0" y="0"/>
                  </a:cxn>
                  <a:cxn ang="0">
                    <a:pos x="0" y="603"/>
                  </a:cxn>
                </a:cxnLst>
                <a:rect l="0" t="0" r="r" b="b"/>
                <a:pathLst>
                  <a:path w="858" h="603">
                    <a:moveTo>
                      <a:pt x="858" y="0"/>
                    </a:moveTo>
                    <a:lnTo>
                      <a:pt x="0" y="0"/>
                    </a:lnTo>
                    <a:lnTo>
                      <a:pt x="0" y="603"/>
                    </a:lnTo>
                  </a:path>
                </a:pathLst>
              </a:custGeom>
              <a:noFill/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7" name="Freeform 33"/>
              <p:cNvSpPr>
                <a:spLocks/>
              </p:cNvSpPr>
              <p:nvPr/>
            </p:nvSpPr>
            <p:spPr bwMode="auto">
              <a:xfrm>
                <a:off x="1794" y="784"/>
                <a:ext cx="352" cy="336"/>
              </a:xfrm>
              <a:custGeom>
                <a:avLst/>
                <a:gdLst/>
                <a:ahLst/>
                <a:cxnLst>
                  <a:cxn ang="0">
                    <a:pos x="1863" y="0"/>
                  </a:cxn>
                  <a:cxn ang="0">
                    <a:pos x="0" y="0"/>
                  </a:cxn>
                  <a:cxn ang="0">
                    <a:pos x="0" y="1331"/>
                  </a:cxn>
                </a:cxnLst>
                <a:rect l="0" t="0" r="r" b="b"/>
                <a:pathLst>
                  <a:path w="1863" h="1331">
                    <a:moveTo>
                      <a:pt x="1863" y="0"/>
                    </a:moveTo>
                    <a:lnTo>
                      <a:pt x="0" y="0"/>
                    </a:lnTo>
                    <a:lnTo>
                      <a:pt x="0" y="1331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8" name="Freeform 34"/>
              <p:cNvSpPr>
                <a:spLocks/>
              </p:cNvSpPr>
              <p:nvPr/>
            </p:nvSpPr>
            <p:spPr bwMode="auto">
              <a:xfrm>
                <a:off x="1224" y="1791"/>
                <a:ext cx="175" cy="365"/>
              </a:xfrm>
              <a:custGeom>
                <a:avLst/>
                <a:gdLst/>
                <a:ahLst/>
                <a:cxnLst>
                  <a:cxn ang="0">
                    <a:pos x="929" y="0"/>
                  </a:cxn>
                  <a:cxn ang="0">
                    <a:pos x="0" y="0"/>
                  </a:cxn>
                  <a:cxn ang="0">
                    <a:pos x="0" y="1448"/>
                  </a:cxn>
                </a:cxnLst>
                <a:rect l="0" t="0" r="r" b="b"/>
                <a:pathLst>
                  <a:path w="929" h="1448">
                    <a:moveTo>
                      <a:pt x="929" y="0"/>
                    </a:moveTo>
                    <a:lnTo>
                      <a:pt x="0" y="0"/>
                    </a:lnTo>
                    <a:lnTo>
                      <a:pt x="0" y="1448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9" name="Freeform 35"/>
              <p:cNvSpPr>
                <a:spLocks/>
              </p:cNvSpPr>
              <p:nvPr/>
            </p:nvSpPr>
            <p:spPr bwMode="auto">
              <a:xfrm>
                <a:off x="1994" y="3739"/>
                <a:ext cx="893" cy="101"/>
              </a:xfrm>
              <a:custGeom>
                <a:avLst/>
                <a:gdLst/>
                <a:ahLst/>
                <a:cxnLst>
                  <a:cxn ang="0">
                    <a:pos x="4723" y="402"/>
                  </a:cxn>
                  <a:cxn ang="0">
                    <a:pos x="0" y="402"/>
                  </a:cxn>
                  <a:cxn ang="0">
                    <a:pos x="0" y="0"/>
                  </a:cxn>
                </a:cxnLst>
                <a:rect l="0" t="0" r="r" b="b"/>
                <a:pathLst>
                  <a:path w="4723" h="402">
                    <a:moveTo>
                      <a:pt x="4723" y="402"/>
                    </a:moveTo>
                    <a:lnTo>
                      <a:pt x="0" y="40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0" name="Freeform 36"/>
              <p:cNvSpPr>
                <a:spLocks/>
              </p:cNvSpPr>
              <p:nvPr/>
            </p:nvSpPr>
            <p:spPr bwMode="auto">
              <a:xfrm>
                <a:off x="1224" y="3637"/>
                <a:ext cx="719" cy="406"/>
              </a:xfrm>
              <a:custGeom>
                <a:avLst/>
                <a:gdLst/>
                <a:ahLst/>
                <a:cxnLst>
                  <a:cxn ang="0">
                    <a:pos x="3807" y="1608"/>
                  </a:cxn>
                  <a:cxn ang="0">
                    <a:pos x="0" y="1608"/>
                  </a:cxn>
                  <a:cxn ang="0">
                    <a:pos x="0" y="0"/>
                  </a:cxn>
                </a:cxnLst>
                <a:rect l="0" t="0" r="r" b="b"/>
                <a:pathLst>
                  <a:path w="3807" h="1608">
                    <a:moveTo>
                      <a:pt x="3807" y="1608"/>
                    </a:moveTo>
                    <a:lnTo>
                      <a:pt x="0" y="1608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1" name="Freeform 37"/>
              <p:cNvSpPr>
                <a:spLocks/>
              </p:cNvSpPr>
              <p:nvPr/>
            </p:nvSpPr>
            <p:spPr bwMode="auto">
              <a:xfrm>
                <a:off x="2781" y="569"/>
                <a:ext cx="213" cy="228"/>
              </a:xfrm>
              <a:custGeom>
                <a:avLst/>
                <a:gdLst/>
                <a:ahLst/>
                <a:cxnLst>
                  <a:cxn ang="0">
                    <a:pos x="1126" y="905"/>
                  </a:cxn>
                  <a:cxn ang="0">
                    <a:pos x="0" y="905"/>
                  </a:cxn>
                  <a:cxn ang="0">
                    <a:pos x="0" y="0"/>
                  </a:cxn>
                </a:cxnLst>
                <a:rect l="0" t="0" r="r" b="b"/>
                <a:pathLst>
                  <a:path w="1126" h="905">
                    <a:moveTo>
                      <a:pt x="1126" y="905"/>
                    </a:moveTo>
                    <a:lnTo>
                      <a:pt x="0" y="905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2" name="Freeform 38"/>
              <p:cNvSpPr>
                <a:spLocks/>
              </p:cNvSpPr>
              <p:nvPr/>
            </p:nvSpPr>
            <p:spPr bwMode="auto">
              <a:xfrm>
                <a:off x="1399" y="1466"/>
                <a:ext cx="176" cy="325"/>
              </a:xfrm>
              <a:custGeom>
                <a:avLst/>
                <a:gdLst/>
                <a:ahLst/>
                <a:cxnLst>
                  <a:cxn ang="0">
                    <a:pos x="928" y="0"/>
                  </a:cxn>
                  <a:cxn ang="0">
                    <a:pos x="0" y="0"/>
                  </a:cxn>
                  <a:cxn ang="0">
                    <a:pos x="0" y="1288"/>
                  </a:cxn>
                </a:cxnLst>
                <a:rect l="0" t="0" r="r" b="b"/>
                <a:pathLst>
                  <a:path w="928" h="1288">
                    <a:moveTo>
                      <a:pt x="928" y="0"/>
                    </a:moveTo>
                    <a:lnTo>
                      <a:pt x="0" y="0"/>
                    </a:lnTo>
                    <a:lnTo>
                      <a:pt x="0" y="1288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3" name="Freeform 39"/>
              <p:cNvSpPr>
                <a:spLocks/>
              </p:cNvSpPr>
              <p:nvPr/>
            </p:nvSpPr>
            <p:spPr bwMode="auto">
              <a:xfrm>
                <a:off x="1399" y="1791"/>
                <a:ext cx="687" cy="325"/>
              </a:xfrm>
              <a:custGeom>
                <a:avLst/>
                <a:gdLst/>
                <a:ahLst/>
                <a:cxnLst>
                  <a:cxn ang="0">
                    <a:pos x="3632" y="1287"/>
                  </a:cxn>
                  <a:cxn ang="0">
                    <a:pos x="0" y="1287"/>
                  </a:cxn>
                  <a:cxn ang="0">
                    <a:pos x="0" y="0"/>
                  </a:cxn>
                </a:cxnLst>
                <a:rect l="0" t="0" r="r" b="b"/>
                <a:pathLst>
                  <a:path w="3632" h="1287">
                    <a:moveTo>
                      <a:pt x="3632" y="1287"/>
                    </a:moveTo>
                    <a:lnTo>
                      <a:pt x="0" y="1287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4" name="Freeform 40"/>
              <p:cNvSpPr>
                <a:spLocks/>
              </p:cNvSpPr>
              <p:nvPr/>
            </p:nvSpPr>
            <p:spPr bwMode="auto">
              <a:xfrm>
                <a:off x="2146" y="784"/>
                <a:ext cx="1425" cy="216"/>
              </a:xfrm>
              <a:custGeom>
                <a:avLst/>
                <a:gdLst/>
                <a:ahLst/>
                <a:cxnLst>
                  <a:cxn ang="0">
                    <a:pos x="7537" y="854"/>
                  </a:cxn>
                  <a:cxn ang="0">
                    <a:pos x="0" y="854"/>
                  </a:cxn>
                  <a:cxn ang="0">
                    <a:pos x="0" y="0"/>
                  </a:cxn>
                </a:cxnLst>
                <a:rect l="0" t="0" r="r" b="b"/>
                <a:pathLst>
                  <a:path w="7537" h="854">
                    <a:moveTo>
                      <a:pt x="7537" y="854"/>
                    </a:moveTo>
                    <a:lnTo>
                      <a:pt x="0" y="854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5" name="Freeform 41"/>
              <p:cNvSpPr>
                <a:spLocks/>
              </p:cNvSpPr>
              <p:nvPr/>
            </p:nvSpPr>
            <p:spPr bwMode="auto">
              <a:xfrm>
                <a:off x="1868" y="2927"/>
                <a:ext cx="820" cy="102"/>
              </a:xfrm>
              <a:custGeom>
                <a:avLst/>
                <a:gdLst/>
                <a:ahLst/>
                <a:cxnLst>
                  <a:cxn ang="0">
                    <a:pos x="4340" y="402"/>
                  </a:cxn>
                  <a:cxn ang="0">
                    <a:pos x="0" y="402"/>
                  </a:cxn>
                  <a:cxn ang="0">
                    <a:pos x="0" y="0"/>
                  </a:cxn>
                </a:cxnLst>
                <a:rect l="0" t="0" r="r" b="b"/>
                <a:pathLst>
                  <a:path w="4340" h="402">
                    <a:moveTo>
                      <a:pt x="4340" y="402"/>
                    </a:moveTo>
                    <a:lnTo>
                      <a:pt x="0" y="40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6" name="Freeform 42"/>
              <p:cNvSpPr>
                <a:spLocks/>
              </p:cNvSpPr>
              <p:nvPr/>
            </p:nvSpPr>
            <p:spPr bwMode="auto">
              <a:xfrm>
                <a:off x="2484" y="1304"/>
                <a:ext cx="490" cy="102"/>
              </a:xfrm>
              <a:custGeom>
                <a:avLst/>
                <a:gdLst/>
                <a:ahLst/>
                <a:cxnLst>
                  <a:cxn ang="0">
                    <a:pos x="2588" y="402"/>
                  </a:cxn>
                  <a:cxn ang="0">
                    <a:pos x="0" y="402"/>
                  </a:cxn>
                  <a:cxn ang="0">
                    <a:pos x="0" y="0"/>
                  </a:cxn>
                </a:cxnLst>
                <a:rect l="0" t="0" r="r" b="b"/>
                <a:pathLst>
                  <a:path w="2588" h="402">
                    <a:moveTo>
                      <a:pt x="2588" y="402"/>
                    </a:moveTo>
                    <a:lnTo>
                      <a:pt x="0" y="40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7" name="Freeform 43"/>
              <p:cNvSpPr>
                <a:spLocks/>
              </p:cNvSpPr>
              <p:nvPr/>
            </p:nvSpPr>
            <p:spPr bwMode="auto">
              <a:xfrm>
                <a:off x="2314" y="3333"/>
                <a:ext cx="493" cy="101"/>
              </a:xfrm>
              <a:custGeom>
                <a:avLst/>
                <a:gdLst/>
                <a:ahLst/>
                <a:cxnLst>
                  <a:cxn ang="0">
                    <a:pos x="2605" y="402"/>
                  </a:cxn>
                  <a:cxn ang="0">
                    <a:pos x="0" y="402"/>
                  </a:cxn>
                  <a:cxn ang="0">
                    <a:pos x="0" y="0"/>
                  </a:cxn>
                </a:cxnLst>
                <a:rect l="0" t="0" r="r" b="b"/>
                <a:pathLst>
                  <a:path w="2605" h="402">
                    <a:moveTo>
                      <a:pt x="2605" y="402"/>
                    </a:moveTo>
                    <a:lnTo>
                      <a:pt x="0" y="40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8" name="Freeform 44"/>
              <p:cNvSpPr>
                <a:spLocks/>
              </p:cNvSpPr>
              <p:nvPr/>
            </p:nvSpPr>
            <p:spPr bwMode="auto">
              <a:xfrm>
                <a:off x="1603" y="2927"/>
                <a:ext cx="265" cy="304"/>
              </a:xfrm>
              <a:custGeom>
                <a:avLst/>
                <a:gdLst/>
                <a:ahLst/>
                <a:cxnLst>
                  <a:cxn ang="0">
                    <a:pos x="1398" y="0"/>
                  </a:cxn>
                  <a:cxn ang="0">
                    <a:pos x="0" y="0"/>
                  </a:cxn>
                  <a:cxn ang="0">
                    <a:pos x="0" y="1206"/>
                  </a:cxn>
                </a:cxnLst>
                <a:rect l="0" t="0" r="r" b="b"/>
                <a:pathLst>
                  <a:path w="1398" h="1206">
                    <a:moveTo>
                      <a:pt x="1398" y="0"/>
                    </a:moveTo>
                    <a:lnTo>
                      <a:pt x="0" y="0"/>
                    </a:lnTo>
                    <a:lnTo>
                      <a:pt x="0" y="1206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9" name="Freeform 45"/>
              <p:cNvSpPr>
                <a:spLocks/>
              </p:cNvSpPr>
              <p:nvPr/>
            </p:nvSpPr>
            <p:spPr bwMode="auto">
              <a:xfrm>
                <a:off x="118" y="2897"/>
                <a:ext cx="1106" cy="740"/>
              </a:xfrm>
              <a:custGeom>
                <a:avLst/>
                <a:gdLst/>
                <a:ahLst/>
                <a:cxnLst>
                  <a:cxn ang="0">
                    <a:pos x="5848" y="2935"/>
                  </a:cxn>
                  <a:cxn ang="0">
                    <a:pos x="0" y="2935"/>
                  </a:cxn>
                  <a:cxn ang="0">
                    <a:pos x="0" y="0"/>
                  </a:cxn>
                </a:cxnLst>
                <a:rect l="0" t="0" r="r" b="b"/>
                <a:pathLst>
                  <a:path w="5848" h="2935">
                    <a:moveTo>
                      <a:pt x="5848" y="2935"/>
                    </a:moveTo>
                    <a:lnTo>
                      <a:pt x="0" y="2935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0" name="Freeform 46"/>
              <p:cNvSpPr>
                <a:spLocks/>
              </p:cNvSpPr>
              <p:nvPr/>
            </p:nvSpPr>
            <p:spPr bwMode="auto">
              <a:xfrm>
                <a:off x="2086" y="2014"/>
                <a:ext cx="547" cy="102"/>
              </a:xfrm>
              <a:custGeom>
                <a:avLst/>
                <a:gdLst/>
                <a:ahLst/>
                <a:cxnLst>
                  <a:cxn ang="0">
                    <a:pos x="2895" y="0"/>
                  </a:cxn>
                  <a:cxn ang="0">
                    <a:pos x="0" y="0"/>
                  </a:cxn>
                  <a:cxn ang="0">
                    <a:pos x="0" y="402"/>
                  </a:cxn>
                </a:cxnLst>
                <a:rect l="0" t="0" r="r" b="b"/>
                <a:pathLst>
                  <a:path w="2895" h="402">
                    <a:moveTo>
                      <a:pt x="2895" y="0"/>
                    </a:moveTo>
                    <a:lnTo>
                      <a:pt x="0" y="0"/>
                    </a:lnTo>
                    <a:lnTo>
                      <a:pt x="0" y="402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1" name="Freeform 47"/>
              <p:cNvSpPr>
                <a:spLocks/>
              </p:cNvSpPr>
              <p:nvPr/>
            </p:nvSpPr>
            <p:spPr bwMode="auto">
              <a:xfrm>
                <a:off x="2155" y="1304"/>
                <a:ext cx="329" cy="152"/>
              </a:xfrm>
              <a:custGeom>
                <a:avLst/>
                <a:gdLst/>
                <a:ahLst/>
                <a:cxnLst>
                  <a:cxn ang="0">
                    <a:pos x="1741" y="0"/>
                  </a:cxn>
                  <a:cxn ang="0">
                    <a:pos x="0" y="0"/>
                  </a:cxn>
                  <a:cxn ang="0">
                    <a:pos x="0" y="603"/>
                  </a:cxn>
                </a:cxnLst>
                <a:rect l="0" t="0" r="r" b="b"/>
                <a:pathLst>
                  <a:path w="1741" h="603">
                    <a:moveTo>
                      <a:pt x="1741" y="0"/>
                    </a:moveTo>
                    <a:lnTo>
                      <a:pt x="0" y="0"/>
                    </a:lnTo>
                    <a:lnTo>
                      <a:pt x="0" y="603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2" name="Freeform 48"/>
              <p:cNvSpPr>
                <a:spLocks/>
              </p:cNvSpPr>
              <p:nvPr/>
            </p:nvSpPr>
            <p:spPr bwMode="auto">
              <a:xfrm>
                <a:off x="2781" y="341"/>
                <a:ext cx="238" cy="228"/>
              </a:xfrm>
              <a:custGeom>
                <a:avLst/>
                <a:gdLst/>
                <a:ahLst/>
                <a:cxnLst>
                  <a:cxn ang="0">
                    <a:pos x="1254" y="0"/>
                  </a:cxn>
                  <a:cxn ang="0">
                    <a:pos x="0" y="0"/>
                  </a:cxn>
                  <a:cxn ang="0">
                    <a:pos x="0" y="904"/>
                  </a:cxn>
                </a:cxnLst>
                <a:rect l="0" t="0" r="r" b="b"/>
                <a:pathLst>
                  <a:path w="1254" h="904">
                    <a:moveTo>
                      <a:pt x="1254" y="0"/>
                    </a:moveTo>
                    <a:lnTo>
                      <a:pt x="0" y="0"/>
                    </a:lnTo>
                    <a:lnTo>
                      <a:pt x="0" y="904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3" name="Line 49"/>
              <p:cNvSpPr>
                <a:spLocks noChangeShapeType="1"/>
              </p:cNvSpPr>
              <p:nvPr/>
            </p:nvSpPr>
            <p:spPr bwMode="auto">
              <a:xfrm>
                <a:off x="58" y="2897"/>
                <a:ext cx="60" cy="1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auto">
              <a:xfrm>
                <a:off x="3190" y="391"/>
                <a:ext cx="215" cy="102"/>
              </a:xfrm>
              <a:custGeom>
                <a:avLst/>
                <a:gdLst/>
                <a:ahLst/>
                <a:cxnLst>
                  <a:cxn ang="0">
                    <a:pos x="1137" y="0"/>
                  </a:cxn>
                  <a:cxn ang="0">
                    <a:pos x="0" y="0"/>
                  </a:cxn>
                  <a:cxn ang="0">
                    <a:pos x="0" y="402"/>
                  </a:cxn>
                </a:cxnLst>
                <a:rect l="0" t="0" r="r" b="b"/>
                <a:pathLst>
                  <a:path w="1137" h="402">
                    <a:moveTo>
                      <a:pt x="1137" y="0"/>
                    </a:moveTo>
                    <a:lnTo>
                      <a:pt x="0" y="0"/>
                    </a:lnTo>
                    <a:lnTo>
                      <a:pt x="0" y="402"/>
                    </a:lnTo>
                  </a:path>
                </a:pathLst>
              </a:custGeom>
              <a:noFill/>
              <a:ln w="6350" cap="rnd">
                <a:solidFill>
                  <a:srgbClr val="54823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auto">
              <a:xfrm>
                <a:off x="1868" y="2826"/>
                <a:ext cx="780" cy="101"/>
              </a:xfrm>
              <a:custGeom>
                <a:avLst/>
                <a:gdLst/>
                <a:ahLst/>
                <a:cxnLst>
                  <a:cxn ang="0">
                    <a:pos x="4125" y="0"/>
                  </a:cxn>
                  <a:cxn ang="0">
                    <a:pos x="0" y="0"/>
                  </a:cxn>
                  <a:cxn ang="0">
                    <a:pos x="0" y="402"/>
                  </a:cxn>
                </a:cxnLst>
                <a:rect l="0" t="0" r="r" b="b"/>
                <a:pathLst>
                  <a:path w="4125" h="402">
                    <a:moveTo>
                      <a:pt x="4125" y="0"/>
                    </a:moveTo>
                    <a:lnTo>
                      <a:pt x="0" y="0"/>
                    </a:lnTo>
                    <a:lnTo>
                      <a:pt x="0" y="402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auto">
              <a:xfrm>
                <a:off x="2330" y="2521"/>
                <a:ext cx="209" cy="102"/>
              </a:xfrm>
              <a:custGeom>
                <a:avLst/>
                <a:gdLst/>
                <a:ahLst/>
                <a:cxnLst>
                  <a:cxn ang="0">
                    <a:pos x="1108" y="402"/>
                  </a:cxn>
                  <a:cxn ang="0">
                    <a:pos x="0" y="402"/>
                  </a:cxn>
                  <a:cxn ang="0">
                    <a:pos x="0" y="0"/>
                  </a:cxn>
                </a:cxnLst>
                <a:rect l="0" t="0" r="r" b="b"/>
                <a:pathLst>
                  <a:path w="1108" h="402">
                    <a:moveTo>
                      <a:pt x="1108" y="402"/>
                    </a:moveTo>
                    <a:lnTo>
                      <a:pt x="0" y="40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7" name="Freeform 53"/>
              <p:cNvSpPr>
                <a:spLocks/>
              </p:cNvSpPr>
              <p:nvPr/>
            </p:nvSpPr>
            <p:spPr bwMode="auto">
              <a:xfrm>
                <a:off x="1751" y="3333"/>
                <a:ext cx="563" cy="203"/>
              </a:xfrm>
              <a:custGeom>
                <a:avLst/>
                <a:gdLst/>
                <a:ahLst/>
                <a:cxnLst>
                  <a:cxn ang="0">
                    <a:pos x="2977" y="0"/>
                  </a:cxn>
                  <a:cxn ang="0">
                    <a:pos x="0" y="0"/>
                  </a:cxn>
                  <a:cxn ang="0">
                    <a:pos x="0" y="804"/>
                  </a:cxn>
                </a:cxnLst>
                <a:rect l="0" t="0" r="r" b="b"/>
                <a:pathLst>
                  <a:path w="2977" h="804">
                    <a:moveTo>
                      <a:pt x="2977" y="0"/>
                    </a:moveTo>
                    <a:lnTo>
                      <a:pt x="0" y="0"/>
                    </a:lnTo>
                    <a:lnTo>
                      <a:pt x="0" y="804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auto">
              <a:xfrm>
                <a:off x="2484" y="1203"/>
                <a:ext cx="929" cy="101"/>
              </a:xfrm>
              <a:custGeom>
                <a:avLst/>
                <a:gdLst/>
                <a:ahLst/>
                <a:cxnLst>
                  <a:cxn ang="0">
                    <a:pos x="4914" y="0"/>
                  </a:cxn>
                  <a:cxn ang="0">
                    <a:pos x="0" y="0"/>
                  </a:cxn>
                  <a:cxn ang="0">
                    <a:pos x="0" y="402"/>
                  </a:cxn>
                </a:cxnLst>
                <a:rect l="0" t="0" r="r" b="b"/>
                <a:pathLst>
                  <a:path w="4914" h="402">
                    <a:moveTo>
                      <a:pt x="4914" y="0"/>
                    </a:moveTo>
                    <a:lnTo>
                      <a:pt x="0" y="0"/>
                    </a:lnTo>
                    <a:lnTo>
                      <a:pt x="0" y="402"/>
                    </a:lnTo>
                  </a:path>
                </a:pathLst>
              </a:custGeom>
              <a:noFill/>
              <a:ln w="63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9" name="Freeform 55"/>
              <p:cNvSpPr>
                <a:spLocks/>
              </p:cNvSpPr>
              <p:nvPr/>
            </p:nvSpPr>
            <p:spPr bwMode="auto">
              <a:xfrm>
                <a:off x="1994" y="3637"/>
                <a:ext cx="831" cy="102"/>
              </a:xfrm>
              <a:custGeom>
                <a:avLst/>
                <a:gdLst/>
                <a:ahLst/>
                <a:cxnLst>
                  <a:cxn ang="0">
                    <a:pos x="4398" y="0"/>
                  </a:cxn>
                  <a:cxn ang="0">
                    <a:pos x="0" y="0"/>
                  </a:cxn>
                  <a:cxn ang="0">
                    <a:pos x="0" y="402"/>
                  </a:cxn>
                </a:cxnLst>
                <a:rect l="0" t="0" r="r" b="b"/>
                <a:pathLst>
                  <a:path w="4398" h="402">
                    <a:moveTo>
                      <a:pt x="4398" y="0"/>
                    </a:moveTo>
                    <a:lnTo>
                      <a:pt x="0" y="0"/>
                    </a:lnTo>
                    <a:lnTo>
                      <a:pt x="0" y="402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auto">
              <a:xfrm>
                <a:off x="3019" y="341"/>
                <a:ext cx="171" cy="152"/>
              </a:xfrm>
              <a:custGeom>
                <a:avLst/>
                <a:gdLst/>
                <a:ahLst/>
                <a:cxnLst>
                  <a:cxn ang="0">
                    <a:pos x="905" y="603"/>
                  </a:cxn>
                  <a:cxn ang="0">
                    <a:pos x="0" y="603"/>
                  </a:cxn>
                  <a:cxn ang="0">
                    <a:pos x="0" y="0"/>
                  </a:cxn>
                </a:cxnLst>
                <a:rect l="0" t="0" r="r" b="b"/>
                <a:pathLst>
                  <a:path w="905" h="603">
                    <a:moveTo>
                      <a:pt x="905" y="603"/>
                    </a:moveTo>
                    <a:lnTo>
                      <a:pt x="0" y="603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auto">
              <a:xfrm>
                <a:off x="2146" y="569"/>
                <a:ext cx="635" cy="215"/>
              </a:xfrm>
              <a:custGeom>
                <a:avLst/>
                <a:gdLst/>
                <a:ahLst/>
                <a:cxnLst>
                  <a:cxn ang="0">
                    <a:pos x="3359" y="0"/>
                  </a:cxn>
                  <a:cxn ang="0">
                    <a:pos x="0" y="0"/>
                  </a:cxn>
                  <a:cxn ang="0">
                    <a:pos x="0" y="855"/>
                  </a:cxn>
                </a:cxnLst>
                <a:rect l="0" t="0" r="r" b="b"/>
                <a:pathLst>
                  <a:path w="3359" h="855">
                    <a:moveTo>
                      <a:pt x="3359" y="0"/>
                    </a:moveTo>
                    <a:lnTo>
                      <a:pt x="0" y="0"/>
                    </a:lnTo>
                    <a:lnTo>
                      <a:pt x="0" y="855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2" name="Freeform 58"/>
              <p:cNvSpPr>
                <a:spLocks/>
              </p:cNvSpPr>
              <p:nvPr/>
            </p:nvSpPr>
            <p:spPr bwMode="auto">
              <a:xfrm>
                <a:off x="2330" y="2420"/>
                <a:ext cx="159" cy="101"/>
              </a:xfrm>
              <a:custGeom>
                <a:avLst/>
                <a:gdLst/>
                <a:ahLst/>
                <a:cxnLst>
                  <a:cxn ang="0">
                    <a:pos x="841" y="0"/>
                  </a:cxn>
                  <a:cxn ang="0">
                    <a:pos x="0" y="0"/>
                  </a:cxn>
                  <a:cxn ang="0">
                    <a:pos x="0" y="402"/>
                  </a:cxn>
                </a:cxnLst>
                <a:rect l="0" t="0" r="r" b="b"/>
                <a:pathLst>
                  <a:path w="841" h="402">
                    <a:moveTo>
                      <a:pt x="841" y="0"/>
                    </a:moveTo>
                    <a:lnTo>
                      <a:pt x="0" y="0"/>
                    </a:lnTo>
                    <a:lnTo>
                      <a:pt x="0" y="402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auto">
              <a:xfrm>
                <a:off x="1224" y="3231"/>
                <a:ext cx="379" cy="406"/>
              </a:xfrm>
              <a:custGeom>
                <a:avLst/>
                <a:gdLst/>
                <a:ahLst/>
                <a:cxnLst>
                  <a:cxn ang="0">
                    <a:pos x="2008" y="0"/>
                  </a:cxn>
                  <a:cxn ang="0">
                    <a:pos x="0" y="0"/>
                  </a:cxn>
                  <a:cxn ang="0">
                    <a:pos x="0" y="1608"/>
                  </a:cxn>
                </a:cxnLst>
                <a:rect l="0" t="0" r="r" b="b"/>
                <a:pathLst>
                  <a:path w="2008" h="1608">
                    <a:moveTo>
                      <a:pt x="2008" y="0"/>
                    </a:moveTo>
                    <a:lnTo>
                      <a:pt x="0" y="0"/>
                    </a:lnTo>
                    <a:lnTo>
                      <a:pt x="0" y="1608"/>
                    </a:lnTo>
                  </a:path>
                </a:pathLst>
              </a:cu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3" name="122 CuadroTexto"/>
            <p:cNvSpPr txBox="1"/>
            <p:nvPr/>
          </p:nvSpPr>
          <p:spPr>
            <a:xfrm>
              <a:off x="8531405" y="134679"/>
              <a:ext cx="3161308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B1</a:t>
              </a:r>
            </a:p>
          </p:txBody>
        </p:sp>
        <p:sp>
          <p:nvSpPr>
            <p:cNvPr id="124" name="123 CuadroTexto"/>
            <p:cNvSpPr txBox="1"/>
            <p:nvPr/>
          </p:nvSpPr>
          <p:spPr>
            <a:xfrm>
              <a:off x="8534280" y="461727"/>
              <a:ext cx="3103975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25" name="150 CuadroTexto">
              <a:extLst>
                <a:ext uri="{FF2B5EF4-FFF2-40B4-BE49-F238E27FC236}">
                  <a16:creationId xmlns="" xmlns:a16="http://schemas.microsoft.com/office/drawing/2014/main" id="{0C3CB428-99EB-4686-A622-2E0D6D3057F7}"/>
                </a:ext>
              </a:extLst>
            </p:cNvPr>
            <p:cNvSpPr txBox="1"/>
            <p:nvPr/>
          </p:nvSpPr>
          <p:spPr>
            <a:xfrm>
              <a:off x="8531223" y="763090"/>
              <a:ext cx="2055125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u="sng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b="1" u="sng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I</a:t>
              </a:r>
              <a:endParaRPr lang="es-ES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125 CuadroTexto"/>
            <p:cNvSpPr txBox="1"/>
            <p:nvPr/>
          </p:nvSpPr>
          <p:spPr>
            <a:xfrm>
              <a:off x="8529731" y="1103005"/>
              <a:ext cx="2672865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</a:p>
          </p:txBody>
        </p:sp>
        <p:sp>
          <p:nvSpPr>
            <p:cNvPr id="130" name="129 CuadroTexto"/>
            <p:cNvSpPr txBox="1"/>
            <p:nvPr/>
          </p:nvSpPr>
          <p:spPr>
            <a:xfrm>
              <a:off x="8526176" y="1741211"/>
              <a:ext cx="3275453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B2</a:t>
              </a:r>
            </a:p>
          </p:txBody>
        </p:sp>
        <p:sp>
          <p:nvSpPr>
            <p:cNvPr id="131" name="130 CuadroTexto"/>
            <p:cNvSpPr txBox="1"/>
            <p:nvPr/>
          </p:nvSpPr>
          <p:spPr>
            <a:xfrm>
              <a:off x="8526811" y="2382890"/>
              <a:ext cx="3383730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</a:p>
          </p:txBody>
        </p:sp>
        <p:sp>
          <p:nvSpPr>
            <p:cNvPr id="133" name="132 CuadroTexto"/>
            <p:cNvSpPr txBox="1"/>
            <p:nvPr/>
          </p:nvSpPr>
          <p:spPr>
            <a:xfrm>
              <a:off x="8552350" y="2707176"/>
              <a:ext cx="2906132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  <p:sp>
          <p:nvSpPr>
            <p:cNvPr id="134" name="133 CuadroTexto"/>
            <p:cNvSpPr txBox="1"/>
            <p:nvPr/>
          </p:nvSpPr>
          <p:spPr>
            <a:xfrm>
              <a:off x="8528154" y="2070776"/>
              <a:ext cx="3473151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</a:p>
          </p:txBody>
        </p:sp>
        <p:sp>
          <p:nvSpPr>
            <p:cNvPr id="135" name="Cerrar llave 4">
              <a:extLst>
                <a:ext uri="{FF2B5EF4-FFF2-40B4-BE49-F238E27FC236}">
                  <a16:creationId xmlns="" xmlns:a16="http://schemas.microsoft.com/office/drawing/2014/main" id="{4526A2F5-B791-44E6-8B18-24FE320D76F7}"/>
                </a:ext>
              </a:extLst>
            </p:cNvPr>
            <p:cNvSpPr/>
            <p:nvPr/>
          </p:nvSpPr>
          <p:spPr>
            <a:xfrm>
              <a:off x="8624807" y="4482501"/>
              <a:ext cx="272223" cy="193154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CuadroTexto 5">
              <a:extLst>
                <a:ext uri="{FF2B5EF4-FFF2-40B4-BE49-F238E27FC236}">
                  <a16:creationId xmlns="" xmlns:a16="http://schemas.microsoft.com/office/drawing/2014/main" id="{02B4B833-4CC8-422F-8D3A-C5837B189771}"/>
                </a:ext>
              </a:extLst>
            </p:cNvPr>
            <p:cNvSpPr txBox="1"/>
            <p:nvPr/>
          </p:nvSpPr>
          <p:spPr>
            <a:xfrm>
              <a:off x="8874073" y="5272226"/>
              <a:ext cx="2089838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Cryptic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clade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</a:p>
          </p:txBody>
        </p:sp>
        <p:sp>
          <p:nvSpPr>
            <p:cNvPr id="161" name="160 CuadroTexto"/>
            <p:cNvSpPr txBox="1"/>
            <p:nvPr/>
          </p:nvSpPr>
          <p:spPr>
            <a:xfrm>
              <a:off x="8516051" y="3746949"/>
              <a:ext cx="3122205" cy="355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Proposed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Phylogroup</a:t>
              </a:r>
              <a:r>
                <a:rPr lang="es-E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194" name="193 Rectángulo"/>
            <p:cNvSpPr/>
            <p:nvPr/>
          </p:nvSpPr>
          <p:spPr>
            <a:xfrm>
              <a:off x="8516050" y="3083063"/>
              <a:ext cx="2722925" cy="593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latin typeface="Times New Roman" pitchFamily="18" charset="0"/>
                  <a:cs typeface="Times New Roman" pitchFamily="18" charset="0"/>
                </a:rPr>
                <a:t>Most Recent </a:t>
              </a:r>
            </a:p>
            <a:p>
              <a:r>
                <a:rPr lang="en-US" sz="1200" i="1" dirty="0">
                  <a:latin typeface="Times New Roman" pitchFamily="18" charset="0"/>
                  <a:cs typeface="Times New Roman" pitchFamily="18" charset="0"/>
                </a:rPr>
                <a:t>E. coli </a:t>
              </a:r>
              <a:r>
                <a:rPr lang="en-US" sz="1200" dirty="0">
                  <a:latin typeface="Times New Roman" pitchFamily="18" charset="0"/>
                  <a:cs typeface="Times New Roman" pitchFamily="18" charset="0"/>
                </a:rPr>
                <a:t>Ancestors used</a:t>
              </a:r>
              <a:endParaRPr lang="es-E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77639" y="5141593"/>
            <a:ext cx="1205670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S7. </a:t>
            </a:r>
            <a:r>
              <a:rPr kumimoji="0" lang="en-US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Escherichia coli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phylogenetic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reconstruction and discovery of 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phylogroup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I. A)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Phylogenetic reconstruction using Maximum-likelihood (GTR+I+Γ, SH ≥99%) with the concatenate of 1,023 genes (1,040,823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nt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present in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99.9%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of sequenced E. coli strains until January 2019 (13,781 genomes). All concatenate with less than 95% site coverage were eliminated. Cryptic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clade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 was included as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outgroup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 the reconstruction but we also included the ancestral 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E. coli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strains used in this work and two sequences proposed as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phylogroup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H, which were not defined as new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phylogroup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according to our criteria (at least 10 genomes must belong to same cluster). A new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phylogroup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(with 23 genomes) could be defined next to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phylogroup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A. 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B)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Evolutionary divergence among the </a:t>
            </a:r>
            <a:r>
              <a:rPr lang="en-US" sz="12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Escherichia coli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phylogroups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Estimates of average evolutionary divergence for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phylogroup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and G respect to rest of groups. Moreover. the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phylogroup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 (white circles) and the lowest and highest distances are also showed. The number of base substitutions per site from averaging all sequence pairs between groups pairs using the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GTR+I+ Γ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 are shown. The evolutionary distance. indicated as circles with different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(greens EB1A lineage and orange-red for FGB2 lineage. as they are showed in figure 2) and a character. correspond to the distance between the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phylogroup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X-axis and the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phylogroups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indicated for the character next to the circle. Estimates of average evolutionary divergence over all sequence pairs between groups were also indicated in a table.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72 CuadroTexto"/>
          <p:cNvSpPr txBox="1"/>
          <p:nvPr/>
        </p:nvSpPr>
        <p:spPr>
          <a:xfrm>
            <a:off x="372533" y="79019"/>
            <a:ext cx="598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A)</a:t>
            </a:r>
          </a:p>
        </p:txBody>
      </p:sp>
      <p:sp>
        <p:nvSpPr>
          <p:cNvPr id="74" name="73 CuadroTexto"/>
          <p:cNvSpPr txBox="1"/>
          <p:nvPr/>
        </p:nvSpPr>
        <p:spPr>
          <a:xfrm>
            <a:off x="7399934" y="-5650"/>
            <a:ext cx="598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B)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8661" y="144262"/>
            <a:ext cx="4394033" cy="490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8891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308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1_Tema de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 Galán</dc:creator>
  <cp:lastModifiedBy>Colonia, Norbeliza</cp:lastModifiedBy>
  <cp:revision>116</cp:revision>
  <dcterms:created xsi:type="dcterms:W3CDTF">2019-03-16T19:55:51Z</dcterms:created>
  <dcterms:modified xsi:type="dcterms:W3CDTF">2019-11-30T00:06:20Z</dcterms:modified>
</cp:coreProperties>
</file>