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9" r:id="rId2"/>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5782" autoAdjust="0"/>
    <p:restoredTop sz="94660"/>
  </p:normalViewPr>
  <p:slideViewPr>
    <p:cSldViewPr snapToGrid="0">
      <p:cViewPr varScale="1">
        <p:scale>
          <a:sx n="117" d="100"/>
          <a:sy n="117" d="100"/>
        </p:scale>
        <p:origin x="-1068"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52CDF8-DAA0-4971-9329-4A41432DB0F2}" type="datetimeFigureOut">
              <a:rPr lang="es-ES" smtClean="0"/>
              <a:pPr/>
              <a:t>30/11/2019</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9B9C59-EC5C-414C-BE71-492A07D70DB1}" type="slidenum">
              <a:rPr lang="es-ES" smtClean="0"/>
              <a:pPr/>
              <a:t>‹#›</a:t>
            </a:fld>
            <a:endParaRPr lang="es-ES"/>
          </a:p>
        </p:txBody>
      </p:sp>
    </p:spTree>
    <p:extLst>
      <p:ext uri="{BB962C8B-B14F-4D97-AF65-F5344CB8AC3E}">
        <p14:creationId xmlns:p14="http://schemas.microsoft.com/office/powerpoint/2010/main" val="29121754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p:cNvSpPr>
            <a:spLocks noGrp="1"/>
          </p:cNvSpPr>
          <p:nvPr>
            <p:ph type="dt" sz="half" idx="10"/>
          </p:nvPr>
        </p:nvSpPr>
        <p:spPr/>
        <p:txBody>
          <a:bodyPr/>
          <a:lstStyle/>
          <a:p>
            <a:fld id="{632364FB-3E84-4374-99E0-D6E0A467E86E}" type="datetimeFigureOut">
              <a:rPr lang="es-ES" smtClean="0"/>
              <a:pPr/>
              <a:t>30/11/2019</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ED69C4D-3AD6-4F4B-8D5D-8264BB9C0242}" type="slidenum">
              <a:rPr lang="es-ES" smtClean="0"/>
              <a:pPr/>
              <a:t>‹#›</a:t>
            </a:fld>
            <a:endParaRPr lang="es-ES"/>
          </a:p>
        </p:txBody>
      </p:sp>
    </p:spTree>
    <p:extLst>
      <p:ext uri="{BB962C8B-B14F-4D97-AF65-F5344CB8AC3E}">
        <p14:creationId xmlns:p14="http://schemas.microsoft.com/office/powerpoint/2010/main" val="1763766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632364FB-3E84-4374-99E0-D6E0A467E86E}" type="datetimeFigureOut">
              <a:rPr lang="es-ES" smtClean="0"/>
              <a:pPr/>
              <a:t>30/11/2019</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ED69C4D-3AD6-4F4B-8D5D-8264BB9C0242}" type="slidenum">
              <a:rPr lang="es-ES" smtClean="0"/>
              <a:pPr/>
              <a:t>‹#›</a:t>
            </a:fld>
            <a:endParaRPr lang="es-ES"/>
          </a:p>
        </p:txBody>
      </p:sp>
    </p:spTree>
    <p:extLst>
      <p:ext uri="{BB962C8B-B14F-4D97-AF65-F5344CB8AC3E}">
        <p14:creationId xmlns:p14="http://schemas.microsoft.com/office/powerpoint/2010/main" val="1572603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632364FB-3E84-4374-99E0-D6E0A467E86E}" type="datetimeFigureOut">
              <a:rPr lang="es-ES" smtClean="0"/>
              <a:pPr/>
              <a:t>30/11/2019</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ED69C4D-3AD6-4F4B-8D5D-8264BB9C0242}" type="slidenum">
              <a:rPr lang="es-ES" smtClean="0"/>
              <a:pPr/>
              <a:t>‹#›</a:t>
            </a:fld>
            <a:endParaRPr lang="es-ES"/>
          </a:p>
        </p:txBody>
      </p:sp>
    </p:spTree>
    <p:extLst>
      <p:ext uri="{BB962C8B-B14F-4D97-AF65-F5344CB8AC3E}">
        <p14:creationId xmlns:p14="http://schemas.microsoft.com/office/powerpoint/2010/main" val="21728467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632364FB-3E84-4374-99E0-D6E0A467E86E}" type="datetimeFigureOut">
              <a:rPr lang="es-ES" smtClean="0"/>
              <a:pPr/>
              <a:t>30/11/2019</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ED69C4D-3AD6-4F4B-8D5D-8264BB9C0242}" type="slidenum">
              <a:rPr lang="es-ES" smtClean="0"/>
              <a:pPr/>
              <a:t>‹#›</a:t>
            </a:fld>
            <a:endParaRPr lang="es-ES"/>
          </a:p>
        </p:txBody>
      </p:sp>
    </p:spTree>
    <p:extLst>
      <p:ext uri="{BB962C8B-B14F-4D97-AF65-F5344CB8AC3E}">
        <p14:creationId xmlns:p14="http://schemas.microsoft.com/office/powerpoint/2010/main" val="7918011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632364FB-3E84-4374-99E0-D6E0A467E86E}" type="datetimeFigureOut">
              <a:rPr lang="es-ES" smtClean="0"/>
              <a:pPr/>
              <a:t>30/11/2019</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ED69C4D-3AD6-4F4B-8D5D-8264BB9C0242}" type="slidenum">
              <a:rPr lang="es-ES" smtClean="0"/>
              <a:pPr/>
              <a:t>‹#›</a:t>
            </a:fld>
            <a:endParaRPr lang="es-ES"/>
          </a:p>
        </p:txBody>
      </p:sp>
    </p:spTree>
    <p:extLst>
      <p:ext uri="{BB962C8B-B14F-4D97-AF65-F5344CB8AC3E}">
        <p14:creationId xmlns:p14="http://schemas.microsoft.com/office/powerpoint/2010/main" val="14105251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632364FB-3E84-4374-99E0-D6E0A467E86E}" type="datetimeFigureOut">
              <a:rPr lang="es-ES" smtClean="0"/>
              <a:pPr/>
              <a:t>30/11/2019</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BED69C4D-3AD6-4F4B-8D5D-8264BB9C0242}" type="slidenum">
              <a:rPr lang="es-ES" smtClean="0"/>
              <a:pPr/>
              <a:t>‹#›</a:t>
            </a:fld>
            <a:endParaRPr lang="es-ES"/>
          </a:p>
        </p:txBody>
      </p:sp>
    </p:spTree>
    <p:extLst>
      <p:ext uri="{BB962C8B-B14F-4D97-AF65-F5344CB8AC3E}">
        <p14:creationId xmlns:p14="http://schemas.microsoft.com/office/powerpoint/2010/main" val="2768190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632364FB-3E84-4374-99E0-D6E0A467E86E}" type="datetimeFigureOut">
              <a:rPr lang="es-ES" smtClean="0"/>
              <a:pPr/>
              <a:t>30/11/2019</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BED69C4D-3AD6-4F4B-8D5D-8264BB9C0242}" type="slidenum">
              <a:rPr lang="es-ES" smtClean="0"/>
              <a:pPr/>
              <a:t>‹#›</a:t>
            </a:fld>
            <a:endParaRPr lang="es-ES"/>
          </a:p>
        </p:txBody>
      </p:sp>
    </p:spTree>
    <p:extLst>
      <p:ext uri="{BB962C8B-B14F-4D97-AF65-F5344CB8AC3E}">
        <p14:creationId xmlns:p14="http://schemas.microsoft.com/office/powerpoint/2010/main" val="2841444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632364FB-3E84-4374-99E0-D6E0A467E86E}" type="datetimeFigureOut">
              <a:rPr lang="es-ES" smtClean="0"/>
              <a:pPr/>
              <a:t>30/11/2019</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BED69C4D-3AD6-4F4B-8D5D-8264BB9C0242}" type="slidenum">
              <a:rPr lang="es-ES" smtClean="0"/>
              <a:pPr/>
              <a:t>‹#›</a:t>
            </a:fld>
            <a:endParaRPr lang="es-ES"/>
          </a:p>
        </p:txBody>
      </p:sp>
    </p:spTree>
    <p:extLst>
      <p:ext uri="{BB962C8B-B14F-4D97-AF65-F5344CB8AC3E}">
        <p14:creationId xmlns:p14="http://schemas.microsoft.com/office/powerpoint/2010/main" val="13295105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632364FB-3E84-4374-99E0-D6E0A467E86E}" type="datetimeFigureOut">
              <a:rPr lang="es-ES" smtClean="0"/>
              <a:pPr/>
              <a:t>30/11/2019</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BED69C4D-3AD6-4F4B-8D5D-8264BB9C0242}" type="slidenum">
              <a:rPr lang="es-ES" smtClean="0"/>
              <a:pPr/>
              <a:t>‹#›</a:t>
            </a:fld>
            <a:endParaRPr lang="es-ES"/>
          </a:p>
        </p:txBody>
      </p:sp>
    </p:spTree>
    <p:extLst>
      <p:ext uri="{BB962C8B-B14F-4D97-AF65-F5344CB8AC3E}">
        <p14:creationId xmlns:p14="http://schemas.microsoft.com/office/powerpoint/2010/main" val="20507258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632364FB-3E84-4374-99E0-D6E0A467E86E}" type="datetimeFigureOut">
              <a:rPr lang="es-ES" smtClean="0"/>
              <a:pPr/>
              <a:t>30/11/2019</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BED69C4D-3AD6-4F4B-8D5D-8264BB9C0242}" type="slidenum">
              <a:rPr lang="es-ES" smtClean="0"/>
              <a:pPr/>
              <a:t>‹#›</a:t>
            </a:fld>
            <a:endParaRPr lang="es-ES"/>
          </a:p>
        </p:txBody>
      </p:sp>
    </p:spTree>
    <p:extLst>
      <p:ext uri="{BB962C8B-B14F-4D97-AF65-F5344CB8AC3E}">
        <p14:creationId xmlns:p14="http://schemas.microsoft.com/office/powerpoint/2010/main" val="1397757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632364FB-3E84-4374-99E0-D6E0A467E86E}" type="datetimeFigureOut">
              <a:rPr lang="es-ES" smtClean="0"/>
              <a:pPr/>
              <a:t>30/11/2019</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BED69C4D-3AD6-4F4B-8D5D-8264BB9C0242}" type="slidenum">
              <a:rPr lang="es-ES" smtClean="0"/>
              <a:pPr/>
              <a:t>‹#›</a:t>
            </a:fld>
            <a:endParaRPr lang="es-ES"/>
          </a:p>
        </p:txBody>
      </p:sp>
    </p:spTree>
    <p:extLst>
      <p:ext uri="{BB962C8B-B14F-4D97-AF65-F5344CB8AC3E}">
        <p14:creationId xmlns:p14="http://schemas.microsoft.com/office/powerpoint/2010/main" val="2050099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2364FB-3E84-4374-99E0-D6E0A467E86E}" type="datetimeFigureOut">
              <a:rPr lang="es-ES" smtClean="0"/>
              <a:pPr/>
              <a:t>30/11/2019</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D69C4D-3AD6-4F4B-8D5D-8264BB9C0242}" type="slidenum">
              <a:rPr lang="es-ES" smtClean="0"/>
              <a:pPr/>
              <a:t>‹#›</a:t>
            </a:fld>
            <a:endParaRPr lang="es-ES"/>
          </a:p>
        </p:txBody>
      </p:sp>
    </p:spTree>
    <p:extLst>
      <p:ext uri="{BB962C8B-B14F-4D97-AF65-F5344CB8AC3E}">
        <p14:creationId xmlns:p14="http://schemas.microsoft.com/office/powerpoint/2010/main" val="17950351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5" name="47 Imagen" descr="blastcircular2.jpg"/>
          <p:cNvPicPr>
            <a:picLocks noChangeAspect="1"/>
          </p:cNvPicPr>
          <p:nvPr/>
        </p:nvPicPr>
        <p:blipFill rotWithShape="1">
          <a:blip r:embed="rId2" cstate="print"/>
          <a:srcRect l="24069" t="-888" r="24685"/>
          <a:stretch/>
        </p:blipFill>
        <p:spPr>
          <a:xfrm>
            <a:off x="9569402" y="1884813"/>
            <a:ext cx="2517811" cy="2124275"/>
          </a:xfrm>
          <a:prstGeom prst="rect">
            <a:avLst/>
          </a:prstGeom>
        </p:spPr>
      </p:pic>
      <p:sp>
        <p:nvSpPr>
          <p:cNvPr id="99" name="Rectángulo 98">
            <a:extLst>
              <a:ext uri="{FF2B5EF4-FFF2-40B4-BE49-F238E27FC236}">
                <a16:creationId xmlns="" xmlns:a16="http://schemas.microsoft.com/office/drawing/2014/main" id="{C1CC5A22-2FD8-4E70-86AA-A0C242E5C69D}"/>
              </a:ext>
            </a:extLst>
          </p:cNvPr>
          <p:cNvSpPr/>
          <p:nvPr/>
        </p:nvSpPr>
        <p:spPr>
          <a:xfrm>
            <a:off x="9253562" y="67356"/>
            <a:ext cx="519044" cy="238661"/>
          </a:xfrm>
          <a:prstGeom prst="rect">
            <a:avLst/>
          </a:prstGeom>
        </p:spPr>
        <p:txBody>
          <a:bodyPr wrap="square">
            <a:spAutoFit/>
          </a:bodyPr>
          <a:lstStyle/>
          <a:p>
            <a:r>
              <a:rPr lang="en-US" sz="1200" b="1" dirty="0">
                <a:latin typeface="Times New Roman" pitchFamily="18" charset="0"/>
                <a:cs typeface="Times New Roman" pitchFamily="18" charset="0"/>
              </a:rPr>
              <a:t>B)</a:t>
            </a:r>
            <a:endParaRPr lang="en-US" sz="1200" dirty="0">
              <a:latin typeface="Times New Roman" pitchFamily="18" charset="0"/>
              <a:cs typeface="Times New Roman" pitchFamily="18" charset="0"/>
            </a:endParaRPr>
          </a:p>
        </p:txBody>
      </p:sp>
      <p:sp>
        <p:nvSpPr>
          <p:cNvPr id="3" name="CuadroTexto 2"/>
          <p:cNvSpPr txBox="1"/>
          <p:nvPr/>
        </p:nvSpPr>
        <p:spPr>
          <a:xfrm>
            <a:off x="3705683" y="142629"/>
            <a:ext cx="1469036" cy="238661"/>
          </a:xfrm>
          <a:prstGeom prst="rect">
            <a:avLst/>
          </a:prstGeom>
          <a:noFill/>
        </p:spPr>
        <p:txBody>
          <a:bodyPr wrap="square" rtlCol="0">
            <a:spAutoFit/>
          </a:bodyPr>
          <a:lstStyle/>
          <a:p>
            <a:r>
              <a:rPr lang="es-ES" sz="1200" b="1" i="1" dirty="0">
                <a:latin typeface="Times New Roman" pitchFamily="18" charset="0"/>
                <a:cs typeface="Times New Roman" pitchFamily="18" charset="0"/>
              </a:rPr>
              <a:t>E. </a:t>
            </a:r>
            <a:r>
              <a:rPr lang="es-ES" sz="1200" b="1" i="1" dirty="0" err="1">
                <a:latin typeface="Times New Roman" pitchFamily="18" charset="0"/>
                <a:cs typeface="Times New Roman" pitchFamily="18" charset="0"/>
              </a:rPr>
              <a:t>coli</a:t>
            </a:r>
            <a:r>
              <a:rPr lang="es-ES" sz="1200" b="1" i="1" dirty="0">
                <a:latin typeface="Times New Roman" pitchFamily="18" charset="0"/>
                <a:cs typeface="Times New Roman" pitchFamily="18" charset="0"/>
              </a:rPr>
              <a:t> </a:t>
            </a:r>
            <a:r>
              <a:rPr lang="es-ES" sz="1200" b="1" dirty="0" err="1">
                <a:latin typeface="Times New Roman" pitchFamily="18" charset="0"/>
                <a:cs typeface="Times New Roman" pitchFamily="18" charset="0"/>
              </a:rPr>
              <a:t>genome</a:t>
            </a:r>
            <a:endParaRPr lang="es-ES" sz="1200" b="1" dirty="0">
              <a:latin typeface="Times New Roman" pitchFamily="18" charset="0"/>
              <a:cs typeface="Times New Roman" pitchFamily="18" charset="0"/>
            </a:endParaRPr>
          </a:p>
        </p:txBody>
      </p:sp>
      <p:cxnSp>
        <p:nvCxnSpPr>
          <p:cNvPr id="5" name="Conector recto 4"/>
          <p:cNvCxnSpPr/>
          <p:nvPr/>
        </p:nvCxnSpPr>
        <p:spPr>
          <a:xfrm>
            <a:off x="4540673" y="391049"/>
            <a:ext cx="0" cy="148188"/>
          </a:xfrm>
          <a:prstGeom prst="line">
            <a:avLst/>
          </a:prstGeom>
        </p:spPr>
        <p:style>
          <a:lnRef idx="1">
            <a:schemeClr val="dk1"/>
          </a:lnRef>
          <a:fillRef idx="0">
            <a:schemeClr val="dk1"/>
          </a:fillRef>
          <a:effectRef idx="0">
            <a:schemeClr val="dk1"/>
          </a:effectRef>
          <a:fontRef idx="minor">
            <a:schemeClr val="tx1"/>
          </a:fontRef>
        </p:style>
      </p:cxnSp>
      <p:cxnSp>
        <p:nvCxnSpPr>
          <p:cNvPr id="12" name="Conector recto 11"/>
          <p:cNvCxnSpPr>
            <a:cxnSpLocks/>
          </p:cNvCxnSpPr>
          <p:nvPr/>
        </p:nvCxnSpPr>
        <p:spPr>
          <a:xfrm flipH="1">
            <a:off x="1725248" y="534755"/>
            <a:ext cx="5251760" cy="0"/>
          </a:xfrm>
          <a:prstGeom prst="line">
            <a:avLst/>
          </a:prstGeom>
        </p:spPr>
        <p:style>
          <a:lnRef idx="1">
            <a:schemeClr val="dk1"/>
          </a:lnRef>
          <a:fillRef idx="0">
            <a:schemeClr val="dk1"/>
          </a:fillRef>
          <a:effectRef idx="0">
            <a:schemeClr val="dk1"/>
          </a:effectRef>
          <a:fontRef idx="minor">
            <a:schemeClr val="tx1"/>
          </a:fontRef>
        </p:style>
      </p:cxnSp>
      <p:cxnSp>
        <p:nvCxnSpPr>
          <p:cNvPr id="229" name="Conector recto 228"/>
          <p:cNvCxnSpPr/>
          <p:nvPr/>
        </p:nvCxnSpPr>
        <p:spPr>
          <a:xfrm>
            <a:off x="6973260" y="534755"/>
            <a:ext cx="0" cy="148188"/>
          </a:xfrm>
          <a:prstGeom prst="line">
            <a:avLst/>
          </a:prstGeom>
        </p:spPr>
        <p:style>
          <a:lnRef idx="1">
            <a:schemeClr val="dk1"/>
          </a:lnRef>
          <a:fillRef idx="0">
            <a:schemeClr val="dk1"/>
          </a:fillRef>
          <a:effectRef idx="0">
            <a:schemeClr val="dk1"/>
          </a:effectRef>
          <a:fontRef idx="minor">
            <a:schemeClr val="tx1"/>
          </a:fontRef>
        </p:style>
      </p:cxnSp>
      <p:cxnSp>
        <p:nvCxnSpPr>
          <p:cNvPr id="230" name="Conector recto 229"/>
          <p:cNvCxnSpPr/>
          <p:nvPr/>
        </p:nvCxnSpPr>
        <p:spPr>
          <a:xfrm>
            <a:off x="1725248" y="534755"/>
            <a:ext cx="0" cy="148188"/>
          </a:xfrm>
          <a:prstGeom prst="line">
            <a:avLst/>
          </a:prstGeom>
        </p:spPr>
        <p:style>
          <a:lnRef idx="1">
            <a:schemeClr val="dk1"/>
          </a:lnRef>
          <a:fillRef idx="0">
            <a:schemeClr val="dk1"/>
          </a:fillRef>
          <a:effectRef idx="0">
            <a:schemeClr val="dk1"/>
          </a:effectRef>
          <a:fontRef idx="minor">
            <a:schemeClr val="tx1"/>
          </a:fontRef>
        </p:style>
      </p:cxnSp>
      <p:sp>
        <p:nvSpPr>
          <p:cNvPr id="231" name="CuadroTexto 230"/>
          <p:cNvSpPr txBox="1"/>
          <p:nvPr/>
        </p:nvSpPr>
        <p:spPr>
          <a:xfrm>
            <a:off x="1304128" y="635742"/>
            <a:ext cx="1469036" cy="238661"/>
          </a:xfrm>
          <a:prstGeom prst="rect">
            <a:avLst/>
          </a:prstGeom>
          <a:noFill/>
        </p:spPr>
        <p:txBody>
          <a:bodyPr wrap="square" rtlCol="0">
            <a:spAutoFit/>
          </a:bodyPr>
          <a:lstStyle/>
          <a:p>
            <a:r>
              <a:rPr lang="es-ES" sz="1200" b="1" dirty="0" err="1">
                <a:latin typeface="Times New Roman" pitchFamily="18" charset="0"/>
                <a:cs typeface="Times New Roman" pitchFamily="18" charset="0"/>
              </a:rPr>
              <a:t>core</a:t>
            </a:r>
            <a:r>
              <a:rPr lang="es-ES" sz="1200" b="1" i="1" dirty="0">
                <a:latin typeface="Times New Roman" pitchFamily="18" charset="0"/>
                <a:cs typeface="Times New Roman" pitchFamily="18" charset="0"/>
              </a:rPr>
              <a:t> </a:t>
            </a:r>
            <a:r>
              <a:rPr lang="es-ES" sz="1200" b="1" dirty="0" err="1">
                <a:latin typeface="Times New Roman" pitchFamily="18" charset="0"/>
                <a:cs typeface="Times New Roman" pitchFamily="18" charset="0"/>
              </a:rPr>
              <a:t>genome</a:t>
            </a:r>
            <a:endParaRPr lang="es-ES" sz="1200" b="1" dirty="0">
              <a:latin typeface="Times New Roman" pitchFamily="18" charset="0"/>
              <a:cs typeface="Times New Roman" pitchFamily="18" charset="0"/>
            </a:endParaRPr>
          </a:p>
        </p:txBody>
      </p:sp>
      <p:sp>
        <p:nvSpPr>
          <p:cNvPr id="232" name="CuadroTexto 231"/>
          <p:cNvSpPr txBox="1"/>
          <p:nvPr/>
        </p:nvSpPr>
        <p:spPr>
          <a:xfrm>
            <a:off x="6254870" y="615274"/>
            <a:ext cx="1469036" cy="276999"/>
          </a:xfrm>
          <a:prstGeom prst="rect">
            <a:avLst/>
          </a:prstGeom>
          <a:noFill/>
        </p:spPr>
        <p:txBody>
          <a:bodyPr wrap="square" rtlCol="0">
            <a:spAutoFit/>
          </a:bodyPr>
          <a:lstStyle/>
          <a:p>
            <a:r>
              <a:rPr lang="es-ES" sz="1200" b="1" dirty="0" err="1">
                <a:latin typeface="Times New Roman" pitchFamily="18" charset="0"/>
                <a:cs typeface="Times New Roman" pitchFamily="18" charset="0"/>
              </a:rPr>
              <a:t>accessory</a:t>
            </a:r>
            <a:r>
              <a:rPr lang="es-ES" sz="1200" b="1" i="1" dirty="0">
                <a:latin typeface="Times New Roman" pitchFamily="18" charset="0"/>
                <a:cs typeface="Times New Roman" pitchFamily="18" charset="0"/>
              </a:rPr>
              <a:t> </a:t>
            </a:r>
            <a:r>
              <a:rPr lang="es-ES" sz="1200" b="1" dirty="0" err="1">
                <a:latin typeface="Times New Roman" pitchFamily="18" charset="0"/>
                <a:cs typeface="Times New Roman" pitchFamily="18" charset="0"/>
              </a:rPr>
              <a:t>genome</a:t>
            </a:r>
            <a:endParaRPr lang="es-ES" sz="1200" b="1" dirty="0">
              <a:latin typeface="Times New Roman" pitchFamily="18" charset="0"/>
              <a:cs typeface="Times New Roman" pitchFamily="18" charset="0"/>
            </a:endParaRPr>
          </a:p>
        </p:txBody>
      </p:sp>
      <p:grpSp>
        <p:nvGrpSpPr>
          <p:cNvPr id="223" name="Grupo 222"/>
          <p:cNvGrpSpPr/>
          <p:nvPr/>
        </p:nvGrpSpPr>
        <p:grpSpPr>
          <a:xfrm>
            <a:off x="4640174" y="2034911"/>
            <a:ext cx="4209362" cy="1579945"/>
            <a:chOff x="2445027" y="2779437"/>
            <a:chExt cx="6891926" cy="2953294"/>
          </a:xfrm>
        </p:grpSpPr>
        <p:sp>
          <p:nvSpPr>
            <p:cNvPr id="224" name="3 Elipse"/>
            <p:cNvSpPr/>
            <p:nvPr/>
          </p:nvSpPr>
          <p:spPr bwMode="auto">
            <a:xfrm>
              <a:off x="2455265" y="2779437"/>
              <a:ext cx="6881688" cy="2953294"/>
            </a:xfrm>
            <a:prstGeom prst="ellipse">
              <a:avLst/>
            </a:prstGeom>
            <a:solidFill>
              <a:srgbClr val="0033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dirty="0">
                <a:latin typeface="Times New Roman" pitchFamily="18" charset="0"/>
                <a:cs typeface="Times New Roman" pitchFamily="18" charset="0"/>
              </a:endParaRPr>
            </a:p>
          </p:txBody>
        </p:sp>
        <p:sp>
          <p:nvSpPr>
            <p:cNvPr id="225" name="7 Elipse"/>
            <p:cNvSpPr/>
            <p:nvPr/>
          </p:nvSpPr>
          <p:spPr bwMode="auto">
            <a:xfrm>
              <a:off x="2445027" y="3161401"/>
              <a:ext cx="5969179" cy="2209451"/>
            </a:xfrm>
            <a:prstGeom prst="ellipse">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dirty="0">
                <a:latin typeface="Times New Roman" pitchFamily="18" charset="0"/>
                <a:cs typeface="Times New Roman" pitchFamily="18" charset="0"/>
              </a:endParaRPr>
            </a:p>
          </p:txBody>
        </p:sp>
        <p:sp>
          <p:nvSpPr>
            <p:cNvPr id="226" name="7 Elipse"/>
            <p:cNvSpPr/>
            <p:nvPr/>
          </p:nvSpPr>
          <p:spPr bwMode="auto">
            <a:xfrm>
              <a:off x="2459412" y="3592810"/>
              <a:ext cx="4865683" cy="1302219"/>
            </a:xfrm>
            <a:prstGeom prst="ellipse">
              <a:avLst/>
            </a:prstGeom>
            <a:solidFill>
              <a:srgbClr val="00CC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dirty="0">
                <a:latin typeface="Times New Roman" pitchFamily="18" charset="0"/>
                <a:cs typeface="Times New Roman" pitchFamily="18" charset="0"/>
              </a:endParaRPr>
            </a:p>
          </p:txBody>
        </p:sp>
      </p:grpSp>
      <p:grpSp>
        <p:nvGrpSpPr>
          <p:cNvPr id="2" name="Grupo 1">
            <a:extLst>
              <a:ext uri="{FF2B5EF4-FFF2-40B4-BE49-F238E27FC236}">
                <a16:creationId xmlns="" xmlns:a16="http://schemas.microsoft.com/office/drawing/2014/main" id="{42C34E96-9E94-42E2-A9D0-69E325BDE936}"/>
              </a:ext>
            </a:extLst>
          </p:cNvPr>
          <p:cNvGrpSpPr/>
          <p:nvPr/>
        </p:nvGrpSpPr>
        <p:grpSpPr>
          <a:xfrm>
            <a:off x="61361" y="880958"/>
            <a:ext cx="3947202" cy="4554046"/>
            <a:chOff x="39269" y="1240294"/>
            <a:chExt cx="3947202" cy="5531685"/>
          </a:xfrm>
        </p:grpSpPr>
        <p:cxnSp>
          <p:nvCxnSpPr>
            <p:cNvPr id="87" name="9 Conector recto de flecha"/>
            <p:cNvCxnSpPr>
              <a:cxnSpLocks/>
            </p:cNvCxnSpPr>
            <p:nvPr/>
          </p:nvCxnSpPr>
          <p:spPr bwMode="auto">
            <a:xfrm flipH="1">
              <a:off x="3123798" y="3601809"/>
              <a:ext cx="0" cy="135557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9" name="CuadroTexto 43"/>
            <p:cNvSpPr txBox="1">
              <a:spLocks noChangeArrowheads="1"/>
            </p:cNvSpPr>
            <p:nvPr/>
          </p:nvSpPr>
          <p:spPr bwMode="auto">
            <a:xfrm>
              <a:off x="2500491" y="4906242"/>
              <a:ext cx="1485980" cy="785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r>
                <a:rPr lang="en-US" altLang="es-ES" sz="1200" dirty="0" err="1">
                  <a:latin typeface="Times New Roman" pitchFamily="18" charset="0"/>
                  <a:cs typeface="Times New Roman" pitchFamily="18" charset="0"/>
                </a:rPr>
                <a:t>Phylogroup</a:t>
              </a:r>
              <a:r>
                <a:rPr lang="en-US" altLang="es-ES" sz="1200" dirty="0">
                  <a:latin typeface="Times New Roman" pitchFamily="18" charset="0"/>
                  <a:cs typeface="Times New Roman" pitchFamily="18" charset="0"/>
                </a:rPr>
                <a:t> </a:t>
              </a:r>
              <a:r>
                <a:rPr lang="en-US" altLang="es-ES" sz="1200" i="1" dirty="0">
                  <a:latin typeface="Times New Roman" pitchFamily="18" charset="0"/>
                  <a:cs typeface="Times New Roman" pitchFamily="18" charset="0"/>
                </a:rPr>
                <a:t>E. coli </a:t>
              </a:r>
            </a:p>
            <a:p>
              <a:pPr algn="ctr" eaLnBrk="1" hangingPunct="1"/>
              <a:r>
                <a:rPr lang="en-US" altLang="es-ES" sz="1200" dirty="0">
                  <a:latin typeface="Times New Roman" pitchFamily="18" charset="0"/>
                  <a:cs typeface="Times New Roman" pitchFamily="18" charset="0"/>
                </a:rPr>
                <a:t>core genome</a:t>
              </a:r>
            </a:p>
            <a:p>
              <a:pPr algn="ctr"/>
              <a:r>
                <a:rPr lang="en-US" altLang="es-ES" sz="1200" dirty="0">
                  <a:latin typeface="Times New Roman" pitchFamily="18" charset="0"/>
                  <a:cs typeface="Times New Roman" pitchFamily="18" charset="0"/>
                </a:rPr>
                <a:t>(</a:t>
              </a:r>
              <a:r>
                <a:rPr lang="en-US" altLang="es-ES" sz="1200" b="1" dirty="0" smtClean="0">
                  <a:latin typeface="Times New Roman" pitchFamily="18" charset="0"/>
                  <a:cs typeface="Times New Roman" pitchFamily="18" charset="0"/>
                </a:rPr>
                <a:t>1,763-3,737 </a:t>
              </a:r>
              <a:r>
                <a:rPr lang="en-US" altLang="es-ES" sz="1200" b="1" dirty="0">
                  <a:latin typeface="Times New Roman" pitchFamily="18" charset="0"/>
                  <a:cs typeface="Times New Roman" pitchFamily="18" charset="0"/>
                </a:rPr>
                <a:t>genes</a:t>
              </a:r>
              <a:r>
                <a:rPr lang="en-US" altLang="es-ES" sz="1200" dirty="0">
                  <a:latin typeface="Times New Roman" pitchFamily="18" charset="0"/>
                  <a:cs typeface="Times New Roman" pitchFamily="18" charset="0"/>
                </a:rPr>
                <a:t>)</a:t>
              </a:r>
            </a:p>
          </p:txBody>
        </p:sp>
        <p:sp>
          <p:nvSpPr>
            <p:cNvPr id="85" name="CuadroTexto 68"/>
            <p:cNvSpPr txBox="1">
              <a:spLocks noChangeArrowheads="1"/>
            </p:cNvSpPr>
            <p:nvPr/>
          </p:nvSpPr>
          <p:spPr bwMode="auto">
            <a:xfrm>
              <a:off x="1594865" y="5788237"/>
              <a:ext cx="1500511" cy="785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r>
                <a:rPr lang="en-US" altLang="es-ES" sz="1200" i="1" dirty="0">
                  <a:latin typeface="Times New Roman" pitchFamily="18" charset="0"/>
                  <a:cs typeface="Times New Roman" pitchFamily="18" charset="0"/>
                </a:rPr>
                <a:t>E. coli </a:t>
              </a:r>
            </a:p>
            <a:p>
              <a:pPr algn="ctr" eaLnBrk="1" hangingPunct="1"/>
              <a:r>
                <a:rPr lang="en-US" altLang="es-ES" sz="1200" dirty="0">
                  <a:latin typeface="Times New Roman" pitchFamily="18" charset="0"/>
                  <a:cs typeface="Times New Roman" pitchFamily="18" charset="0"/>
                </a:rPr>
                <a:t>specie-core genome</a:t>
              </a:r>
            </a:p>
            <a:p>
              <a:pPr algn="ctr" eaLnBrk="1" hangingPunct="1"/>
              <a:r>
                <a:rPr lang="en-US" altLang="es-ES" sz="1200" dirty="0">
                  <a:latin typeface="Times New Roman" pitchFamily="18" charset="0"/>
                  <a:cs typeface="Times New Roman" pitchFamily="18" charset="0"/>
                </a:rPr>
                <a:t>(</a:t>
              </a:r>
              <a:r>
                <a:rPr lang="en-US" altLang="es-ES" sz="1200" b="1" dirty="0">
                  <a:latin typeface="Times New Roman" pitchFamily="18" charset="0"/>
                  <a:cs typeface="Times New Roman" pitchFamily="18" charset="0"/>
                </a:rPr>
                <a:t>1,023 genes</a:t>
              </a:r>
              <a:r>
                <a:rPr lang="en-US" altLang="es-ES" sz="1200" dirty="0">
                  <a:latin typeface="Times New Roman" pitchFamily="18" charset="0"/>
                  <a:cs typeface="Times New Roman" pitchFamily="18" charset="0"/>
                </a:rPr>
                <a:t>)</a:t>
              </a:r>
            </a:p>
          </p:txBody>
        </p:sp>
        <p:sp>
          <p:nvSpPr>
            <p:cNvPr id="74" name="CuadroTexto 85"/>
            <p:cNvSpPr txBox="1">
              <a:spLocks noChangeArrowheads="1"/>
            </p:cNvSpPr>
            <p:nvPr/>
          </p:nvSpPr>
          <p:spPr bwMode="auto">
            <a:xfrm>
              <a:off x="39269" y="5986897"/>
              <a:ext cx="1760815" cy="785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r>
                <a:rPr lang="en-US" altLang="es-ES" sz="1200" dirty="0">
                  <a:latin typeface="Times New Roman" pitchFamily="18" charset="0"/>
                  <a:cs typeface="Times New Roman" pitchFamily="18" charset="0"/>
                </a:rPr>
                <a:t>minimal genome</a:t>
              </a:r>
            </a:p>
            <a:p>
              <a:pPr algn="ctr" eaLnBrk="1" hangingPunct="1"/>
              <a:r>
                <a:rPr lang="en-US" altLang="es-ES" sz="1200" dirty="0">
                  <a:latin typeface="Times New Roman" pitchFamily="18" charset="0"/>
                  <a:cs typeface="Times New Roman" pitchFamily="18" charset="0"/>
                </a:rPr>
                <a:t>(bacteria-core genome)</a:t>
              </a:r>
            </a:p>
            <a:p>
              <a:pPr algn="ctr" eaLnBrk="1" hangingPunct="1"/>
              <a:r>
                <a:rPr lang="en-US" altLang="es-ES" sz="1200" dirty="0">
                  <a:latin typeface="Times New Roman" pitchFamily="18" charset="0"/>
                  <a:cs typeface="Times New Roman" pitchFamily="18" charset="0"/>
                </a:rPr>
                <a:t>(</a:t>
              </a:r>
              <a:r>
                <a:rPr lang="en-US" altLang="es-ES" sz="1200" b="1" dirty="0">
                  <a:latin typeface="Times New Roman" pitchFamily="18" charset="0"/>
                  <a:cs typeface="Times New Roman" pitchFamily="18" charset="0"/>
                </a:rPr>
                <a:t>51 genes</a:t>
              </a:r>
              <a:r>
                <a:rPr lang="en-US" altLang="es-ES" sz="1200" dirty="0">
                  <a:latin typeface="Times New Roman" pitchFamily="18" charset="0"/>
                  <a:cs typeface="Times New Roman" pitchFamily="18" charset="0"/>
                </a:rPr>
                <a:t>)</a:t>
              </a:r>
            </a:p>
          </p:txBody>
        </p:sp>
        <p:sp>
          <p:nvSpPr>
            <p:cNvPr id="78" name="CuadroTexto 75"/>
            <p:cNvSpPr txBox="1">
              <a:spLocks noChangeArrowheads="1"/>
            </p:cNvSpPr>
            <p:nvPr/>
          </p:nvSpPr>
          <p:spPr bwMode="auto">
            <a:xfrm>
              <a:off x="993594" y="4908939"/>
              <a:ext cx="1080112" cy="86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r>
                <a:rPr lang="en-US" altLang="es-ES" sz="1200" i="1" dirty="0">
                  <a:latin typeface="Times New Roman" pitchFamily="18" charset="0"/>
                  <a:cs typeface="Times New Roman" pitchFamily="18" charset="0"/>
                </a:rPr>
                <a:t>Escherichia</a:t>
              </a:r>
            </a:p>
            <a:p>
              <a:pPr algn="ctr" eaLnBrk="1" hangingPunct="1"/>
              <a:r>
                <a:rPr lang="en-US" altLang="es-ES" sz="1200" dirty="0">
                  <a:latin typeface="Times New Roman" pitchFamily="18" charset="0"/>
                  <a:cs typeface="Times New Roman" pitchFamily="18" charset="0"/>
                </a:rPr>
                <a:t>genus-core genome</a:t>
              </a:r>
            </a:p>
            <a:p>
              <a:pPr algn="ctr" eaLnBrk="1" hangingPunct="1"/>
              <a:r>
                <a:rPr lang="en-US" altLang="es-ES" sz="1200" b="1" dirty="0">
                  <a:latin typeface="Times New Roman" pitchFamily="18" charset="0"/>
                  <a:cs typeface="Times New Roman" pitchFamily="18" charset="0"/>
                </a:rPr>
                <a:t>(189 genes</a:t>
              </a:r>
              <a:r>
                <a:rPr lang="en-US" altLang="es-ES" sz="1200" dirty="0">
                  <a:latin typeface="Times New Roman" pitchFamily="18" charset="0"/>
                  <a:cs typeface="Times New Roman" pitchFamily="18" charset="0"/>
                </a:rPr>
                <a:t>)</a:t>
              </a:r>
            </a:p>
          </p:txBody>
        </p:sp>
        <p:cxnSp>
          <p:nvCxnSpPr>
            <p:cNvPr id="14" name="Conector recto de flecha 13"/>
            <p:cNvCxnSpPr/>
            <p:nvPr/>
          </p:nvCxnSpPr>
          <p:spPr>
            <a:xfrm>
              <a:off x="974347" y="4344234"/>
              <a:ext cx="576000" cy="0"/>
            </a:xfrm>
            <a:prstGeom prst="straightConnector1">
              <a:avLst/>
            </a:prstGeom>
            <a:ln>
              <a:solidFill>
                <a:schemeClr val="tx1">
                  <a:lumMod val="50000"/>
                  <a:lumOff val="50000"/>
                </a:schemeClr>
              </a:solidFill>
              <a:prstDash val="dash"/>
              <a:headEnd type="arrow"/>
              <a:tailEnd type="arrow"/>
            </a:ln>
          </p:spPr>
          <p:style>
            <a:lnRef idx="2">
              <a:schemeClr val="accent1"/>
            </a:lnRef>
            <a:fillRef idx="0">
              <a:schemeClr val="accent1"/>
            </a:fillRef>
            <a:effectRef idx="1">
              <a:schemeClr val="accent1"/>
            </a:effectRef>
            <a:fontRef idx="minor">
              <a:schemeClr val="tx1"/>
            </a:fontRef>
          </p:style>
        </p:cxnSp>
        <p:sp>
          <p:nvSpPr>
            <p:cNvPr id="15" name="CuadroTexto 14"/>
            <p:cNvSpPr txBox="1"/>
            <p:nvPr/>
          </p:nvSpPr>
          <p:spPr>
            <a:xfrm>
              <a:off x="983827" y="4120141"/>
              <a:ext cx="592208" cy="483160"/>
            </a:xfrm>
            <a:prstGeom prst="rect">
              <a:avLst/>
            </a:prstGeom>
            <a:noFill/>
          </p:spPr>
          <p:txBody>
            <a:bodyPr wrap="square" rtlCol="0">
              <a:spAutoFit/>
            </a:bodyPr>
            <a:lstStyle/>
            <a:p>
              <a:pPr algn="ctr"/>
              <a:r>
                <a:rPr lang="es-ES" sz="1200" dirty="0">
                  <a:solidFill>
                    <a:schemeClr val="tx1">
                      <a:lumMod val="50000"/>
                      <a:lumOff val="50000"/>
                    </a:schemeClr>
                  </a:solidFill>
                  <a:latin typeface="Times New Roman" pitchFamily="18" charset="0"/>
                  <a:cs typeface="Times New Roman" pitchFamily="18" charset="0"/>
                </a:rPr>
                <a:t>138 </a:t>
              </a:r>
            </a:p>
            <a:p>
              <a:pPr algn="ctr"/>
              <a:r>
                <a:rPr lang="es-ES" sz="1200" dirty="0">
                  <a:solidFill>
                    <a:schemeClr val="tx1">
                      <a:lumMod val="50000"/>
                      <a:lumOff val="50000"/>
                    </a:schemeClr>
                  </a:solidFill>
                  <a:latin typeface="Times New Roman" pitchFamily="18" charset="0"/>
                  <a:cs typeface="Times New Roman" pitchFamily="18" charset="0"/>
                </a:rPr>
                <a:t>genes </a:t>
              </a:r>
            </a:p>
          </p:txBody>
        </p:sp>
        <p:cxnSp>
          <p:nvCxnSpPr>
            <p:cNvPr id="91" name="Conector recto de flecha 90"/>
            <p:cNvCxnSpPr/>
            <p:nvPr/>
          </p:nvCxnSpPr>
          <p:spPr>
            <a:xfrm flipV="1">
              <a:off x="1526354" y="4674996"/>
              <a:ext cx="828000" cy="1"/>
            </a:xfrm>
            <a:prstGeom prst="straightConnector1">
              <a:avLst/>
            </a:prstGeom>
            <a:ln>
              <a:solidFill>
                <a:schemeClr val="tx1">
                  <a:lumMod val="50000"/>
                  <a:lumOff val="50000"/>
                </a:schemeClr>
              </a:solidFill>
              <a:prstDash val="dash"/>
              <a:headEnd type="arrow"/>
              <a:tailEnd type="arrow"/>
            </a:ln>
          </p:spPr>
          <p:style>
            <a:lnRef idx="2">
              <a:schemeClr val="accent1"/>
            </a:lnRef>
            <a:fillRef idx="0">
              <a:schemeClr val="accent1"/>
            </a:fillRef>
            <a:effectRef idx="1">
              <a:schemeClr val="accent1"/>
            </a:effectRef>
            <a:fontRef idx="minor">
              <a:schemeClr val="tx1"/>
            </a:fontRef>
          </p:style>
        </p:cxnSp>
        <p:sp>
          <p:nvSpPr>
            <p:cNvPr id="92" name="CuadroTexto 91"/>
            <p:cNvSpPr txBox="1"/>
            <p:nvPr/>
          </p:nvSpPr>
          <p:spPr>
            <a:xfrm>
              <a:off x="1638305" y="4427585"/>
              <a:ext cx="656126" cy="483160"/>
            </a:xfrm>
            <a:prstGeom prst="rect">
              <a:avLst/>
            </a:prstGeom>
            <a:noFill/>
          </p:spPr>
          <p:txBody>
            <a:bodyPr wrap="square" rtlCol="0">
              <a:spAutoFit/>
            </a:bodyPr>
            <a:lstStyle/>
            <a:p>
              <a:pPr algn="ctr"/>
              <a:r>
                <a:rPr lang="es-ES" sz="1200" dirty="0">
                  <a:solidFill>
                    <a:schemeClr val="tx1">
                      <a:lumMod val="50000"/>
                      <a:lumOff val="50000"/>
                    </a:schemeClr>
                  </a:solidFill>
                  <a:latin typeface="Times New Roman" pitchFamily="18" charset="0"/>
                  <a:cs typeface="Times New Roman" pitchFamily="18" charset="0"/>
                </a:rPr>
                <a:t>834</a:t>
              </a:r>
            </a:p>
            <a:p>
              <a:pPr algn="ctr"/>
              <a:r>
                <a:rPr lang="es-ES" sz="1200" dirty="0">
                  <a:solidFill>
                    <a:schemeClr val="tx1">
                      <a:lumMod val="50000"/>
                      <a:lumOff val="50000"/>
                    </a:schemeClr>
                  </a:solidFill>
                  <a:latin typeface="Times New Roman" pitchFamily="18" charset="0"/>
                  <a:cs typeface="Times New Roman" pitchFamily="18" charset="0"/>
                </a:rPr>
                <a:t>genes </a:t>
              </a:r>
            </a:p>
          </p:txBody>
        </p:sp>
        <p:sp>
          <p:nvSpPr>
            <p:cNvPr id="93" name="CuadroTexto 92">
              <a:extLst>
                <a:ext uri="{FF2B5EF4-FFF2-40B4-BE49-F238E27FC236}">
                  <a16:creationId xmlns="" xmlns:a16="http://schemas.microsoft.com/office/drawing/2014/main" id="{53447ADC-23D9-4E53-AF1E-26D646CD757F}"/>
                </a:ext>
              </a:extLst>
            </p:cNvPr>
            <p:cNvSpPr txBox="1"/>
            <p:nvPr/>
          </p:nvSpPr>
          <p:spPr>
            <a:xfrm>
              <a:off x="2250970" y="4109667"/>
              <a:ext cx="925882" cy="560773"/>
            </a:xfrm>
            <a:prstGeom prst="rect">
              <a:avLst/>
            </a:prstGeom>
            <a:noFill/>
          </p:spPr>
          <p:txBody>
            <a:bodyPr wrap="square" rtlCol="0">
              <a:spAutoFit/>
            </a:bodyPr>
            <a:lstStyle/>
            <a:p>
              <a:pPr algn="ctr"/>
              <a:r>
                <a:rPr lang="es-ES" sz="1200" dirty="0" smtClean="0">
                  <a:solidFill>
                    <a:schemeClr val="tx1">
                      <a:lumMod val="50000"/>
                      <a:lumOff val="50000"/>
                    </a:schemeClr>
                  </a:solidFill>
                  <a:latin typeface="Times New Roman" pitchFamily="18" charset="0"/>
                  <a:cs typeface="Times New Roman" pitchFamily="18" charset="0"/>
                </a:rPr>
                <a:t>740-2714 </a:t>
              </a:r>
              <a:r>
                <a:rPr lang="es-ES" sz="1200" dirty="0">
                  <a:solidFill>
                    <a:schemeClr val="tx1">
                      <a:lumMod val="50000"/>
                      <a:lumOff val="50000"/>
                    </a:schemeClr>
                  </a:solidFill>
                  <a:latin typeface="Times New Roman" pitchFamily="18" charset="0"/>
                  <a:cs typeface="Times New Roman" pitchFamily="18" charset="0"/>
                </a:rPr>
                <a:t>genes </a:t>
              </a:r>
            </a:p>
          </p:txBody>
        </p:sp>
        <p:cxnSp>
          <p:nvCxnSpPr>
            <p:cNvPr id="94" name="Conector recto de flecha 93">
              <a:extLst>
                <a:ext uri="{FF2B5EF4-FFF2-40B4-BE49-F238E27FC236}">
                  <a16:creationId xmlns="" xmlns:a16="http://schemas.microsoft.com/office/drawing/2014/main" id="{EC16ED7F-D8E7-4CE5-B665-92B9EB0277AC}"/>
                </a:ext>
              </a:extLst>
            </p:cNvPr>
            <p:cNvCxnSpPr>
              <a:cxnSpLocks/>
            </p:cNvCxnSpPr>
            <p:nvPr/>
          </p:nvCxnSpPr>
          <p:spPr>
            <a:xfrm>
              <a:off x="2335463" y="4354143"/>
              <a:ext cx="792000" cy="0"/>
            </a:xfrm>
            <a:prstGeom prst="straightConnector1">
              <a:avLst/>
            </a:prstGeom>
            <a:ln>
              <a:solidFill>
                <a:schemeClr val="tx1">
                  <a:lumMod val="50000"/>
                  <a:lumOff val="50000"/>
                </a:schemeClr>
              </a:solidFill>
              <a:prstDash val="dash"/>
              <a:headEnd type="arrow"/>
              <a:tailEnd type="arrow"/>
            </a:ln>
          </p:spPr>
          <p:style>
            <a:lnRef idx="2">
              <a:schemeClr val="accent1"/>
            </a:lnRef>
            <a:fillRef idx="0">
              <a:schemeClr val="accent1"/>
            </a:fillRef>
            <a:effectRef idx="1">
              <a:schemeClr val="accent1"/>
            </a:effectRef>
            <a:fontRef idx="minor">
              <a:schemeClr val="tx1"/>
            </a:fontRef>
          </p:style>
        </p:cxnSp>
        <p:sp>
          <p:nvSpPr>
            <p:cNvPr id="86" name="7 Elipse"/>
            <p:cNvSpPr/>
            <p:nvPr/>
          </p:nvSpPr>
          <p:spPr bwMode="auto">
            <a:xfrm>
              <a:off x="386421" y="3166268"/>
              <a:ext cx="2742243" cy="910330"/>
            </a:xfrm>
            <a:prstGeom prst="ellipse">
              <a:avLst/>
            </a:prstGeom>
            <a:solidFill>
              <a:srgbClr val="00CC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dirty="0">
                <a:latin typeface="Times New Roman" pitchFamily="18" charset="0"/>
                <a:cs typeface="Times New Roman" pitchFamily="18" charset="0"/>
              </a:endParaRPr>
            </a:p>
          </p:txBody>
        </p:sp>
        <p:sp>
          <p:nvSpPr>
            <p:cNvPr id="80" name="13 Elipse"/>
            <p:cNvSpPr/>
            <p:nvPr/>
          </p:nvSpPr>
          <p:spPr bwMode="auto">
            <a:xfrm>
              <a:off x="396948" y="3374317"/>
              <a:ext cx="1939658" cy="481175"/>
            </a:xfrm>
            <a:prstGeom prst="ellipse">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a:latin typeface="Times New Roman" pitchFamily="18" charset="0"/>
                <a:cs typeface="Times New Roman" pitchFamily="18" charset="0"/>
              </a:endParaRPr>
            </a:p>
          </p:txBody>
        </p:sp>
        <p:sp>
          <p:nvSpPr>
            <p:cNvPr id="75" name="19 Elipse"/>
            <p:cNvSpPr/>
            <p:nvPr/>
          </p:nvSpPr>
          <p:spPr bwMode="auto">
            <a:xfrm>
              <a:off x="401464" y="3497121"/>
              <a:ext cx="1137070" cy="239218"/>
            </a:xfrm>
            <a:prstGeom prst="ellipse">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a:latin typeface="Times New Roman" pitchFamily="18" charset="0"/>
                <a:cs typeface="Times New Roman" pitchFamily="18" charset="0"/>
              </a:endParaRPr>
            </a:p>
          </p:txBody>
        </p:sp>
        <p:sp>
          <p:nvSpPr>
            <p:cNvPr id="69" name="24 Elipse"/>
            <p:cNvSpPr/>
            <p:nvPr/>
          </p:nvSpPr>
          <p:spPr bwMode="auto">
            <a:xfrm>
              <a:off x="406650" y="3558480"/>
              <a:ext cx="568535" cy="107494"/>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a:latin typeface="Times New Roman" pitchFamily="18" charset="0"/>
                <a:cs typeface="Times New Roman" pitchFamily="18" charset="0"/>
              </a:endParaRPr>
            </a:p>
          </p:txBody>
        </p:sp>
        <p:sp>
          <p:nvSpPr>
            <p:cNvPr id="326" name="CuadroTexto 5"/>
            <p:cNvSpPr txBox="1">
              <a:spLocks noChangeArrowheads="1"/>
            </p:cNvSpPr>
            <p:nvPr/>
          </p:nvSpPr>
          <p:spPr bwMode="auto">
            <a:xfrm>
              <a:off x="781702" y="1240294"/>
              <a:ext cx="3051108" cy="289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n-US" altLang="es-ES" sz="1200" dirty="0">
                  <a:latin typeface="Times New Roman" pitchFamily="18" charset="0"/>
                  <a:cs typeface="Times New Roman" pitchFamily="18" charset="0"/>
                </a:rPr>
                <a:t>Phylogroups </a:t>
              </a:r>
              <a:r>
                <a:rPr lang="en-US" altLang="es-ES" sz="1200" i="1" dirty="0">
                  <a:solidFill>
                    <a:prstClr val="black"/>
                  </a:solidFill>
                  <a:latin typeface="Times New Roman" pitchFamily="18" charset="0"/>
                  <a:cs typeface="Times New Roman" pitchFamily="18" charset="0"/>
                </a:rPr>
                <a:t>E. coli </a:t>
              </a:r>
              <a:r>
                <a:rPr lang="en-US" altLang="es-ES" sz="1200" dirty="0">
                  <a:latin typeface="Times New Roman" pitchFamily="18" charset="0"/>
                  <a:cs typeface="Times New Roman" pitchFamily="18" charset="0"/>
                </a:rPr>
                <a:t>specialization</a:t>
              </a:r>
            </a:p>
          </p:txBody>
        </p:sp>
        <p:sp>
          <p:nvSpPr>
            <p:cNvPr id="327" name="Cerrar llave 326"/>
            <p:cNvSpPr/>
            <p:nvPr/>
          </p:nvSpPr>
          <p:spPr>
            <a:xfrm rot="16200000">
              <a:off x="1300066" y="1202553"/>
              <a:ext cx="117047" cy="1971081"/>
            </a:xfrm>
            <a:prstGeom prst="rightBrace">
              <a:avLst>
                <a:gd name="adj1" fmla="val 8333"/>
                <a:gd name="adj2" fmla="val 54394"/>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sz="1200">
                <a:latin typeface="Times New Roman" pitchFamily="18" charset="0"/>
                <a:cs typeface="Times New Roman" pitchFamily="18" charset="0"/>
              </a:endParaRPr>
            </a:p>
          </p:txBody>
        </p:sp>
        <p:sp>
          <p:nvSpPr>
            <p:cNvPr id="328" name="CuadroTexto 41"/>
            <p:cNvSpPr txBox="1">
              <a:spLocks noChangeArrowheads="1"/>
            </p:cNvSpPr>
            <p:nvPr/>
          </p:nvSpPr>
          <p:spPr bwMode="auto">
            <a:xfrm>
              <a:off x="341549" y="1739331"/>
              <a:ext cx="2920657" cy="336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n-US" altLang="es-ES" sz="1200" dirty="0">
                  <a:latin typeface="Times New Roman" pitchFamily="18" charset="0"/>
                  <a:cs typeface="Times New Roman" pitchFamily="18" charset="0"/>
                </a:rPr>
                <a:t>Phylogroups </a:t>
              </a:r>
              <a:r>
                <a:rPr lang="en-US" altLang="es-ES" sz="1200" i="1" dirty="0">
                  <a:latin typeface="Times New Roman" pitchFamily="18" charset="0"/>
                  <a:cs typeface="Times New Roman" pitchFamily="18" charset="0"/>
                </a:rPr>
                <a:t>E. coli </a:t>
              </a:r>
              <a:r>
                <a:rPr lang="en-US" altLang="es-ES" sz="1200" dirty="0">
                  <a:latin typeface="Times New Roman" pitchFamily="18" charset="0"/>
                  <a:cs typeface="Times New Roman" pitchFamily="18" charset="0"/>
                </a:rPr>
                <a:t>differentiation</a:t>
              </a:r>
            </a:p>
          </p:txBody>
        </p:sp>
        <p:sp>
          <p:nvSpPr>
            <p:cNvPr id="329" name="Cerrar llave 328"/>
            <p:cNvSpPr/>
            <p:nvPr/>
          </p:nvSpPr>
          <p:spPr>
            <a:xfrm rot="16200000">
              <a:off x="619429" y="2804949"/>
              <a:ext cx="122938" cy="599700"/>
            </a:xfrm>
            <a:prstGeom prst="rightBrace">
              <a:avLst>
                <a:gd name="adj1" fmla="val 8333"/>
                <a:gd name="adj2" fmla="val 54394"/>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sz="1200">
                <a:latin typeface="Times New Roman" pitchFamily="18" charset="0"/>
                <a:cs typeface="Times New Roman" pitchFamily="18" charset="0"/>
              </a:endParaRPr>
            </a:p>
          </p:txBody>
        </p:sp>
        <p:sp>
          <p:nvSpPr>
            <p:cNvPr id="330" name="CuadroTexto 82"/>
            <p:cNvSpPr txBox="1">
              <a:spLocks noChangeArrowheads="1"/>
            </p:cNvSpPr>
            <p:nvPr/>
          </p:nvSpPr>
          <p:spPr bwMode="auto">
            <a:xfrm>
              <a:off x="266246" y="2635885"/>
              <a:ext cx="1483260" cy="289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n-US" altLang="es-ES" sz="1200" i="1" dirty="0">
                  <a:latin typeface="Times New Roman" pitchFamily="18" charset="0"/>
                  <a:cs typeface="Times New Roman" pitchFamily="18" charset="0"/>
                </a:rPr>
                <a:t>Ancestral E. coli </a:t>
              </a:r>
              <a:endParaRPr lang="en-US" altLang="es-ES" sz="1200" dirty="0">
                <a:latin typeface="Times New Roman" pitchFamily="18" charset="0"/>
                <a:cs typeface="Times New Roman" pitchFamily="18" charset="0"/>
              </a:endParaRPr>
            </a:p>
          </p:txBody>
        </p:sp>
        <p:sp>
          <p:nvSpPr>
            <p:cNvPr id="331" name="CuadroTexto 73"/>
            <p:cNvSpPr txBox="1">
              <a:spLocks noChangeArrowheads="1"/>
            </p:cNvSpPr>
            <p:nvPr/>
          </p:nvSpPr>
          <p:spPr bwMode="auto">
            <a:xfrm>
              <a:off x="432857" y="2138222"/>
              <a:ext cx="1963276" cy="336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s-ES" sz="1200" i="1" dirty="0">
                  <a:latin typeface="Times New Roman" pitchFamily="18" charset="0"/>
                  <a:cs typeface="Times New Roman" pitchFamily="18" charset="0"/>
                </a:rPr>
                <a:t>E. coli </a:t>
              </a:r>
              <a:r>
                <a:rPr lang="en-US" altLang="es-ES" sz="1200" dirty="0">
                  <a:latin typeface="Times New Roman" pitchFamily="18" charset="0"/>
                  <a:cs typeface="Times New Roman" pitchFamily="18" charset="0"/>
                </a:rPr>
                <a:t>diversification</a:t>
              </a:r>
            </a:p>
          </p:txBody>
        </p:sp>
        <p:sp>
          <p:nvSpPr>
            <p:cNvPr id="332" name="Cerrar llave 331"/>
            <p:cNvSpPr/>
            <p:nvPr/>
          </p:nvSpPr>
          <p:spPr>
            <a:xfrm rot="16200000">
              <a:off x="886902" y="2040088"/>
              <a:ext cx="161680" cy="1157486"/>
            </a:xfrm>
            <a:prstGeom prst="rightBrace">
              <a:avLst>
                <a:gd name="adj1" fmla="val 8333"/>
                <a:gd name="adj2" fmla="val 54394"/>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sz="1200">
                <a:latin typeface="Times New Roman" pitchFamily="18" charset="0"/>
                <a:cs typeface="Times New Roman" pitchFamily="18" charset="0"/>
              </a:endParaRPr>
            </a:p>
          </p:txBody>
        </p:sp>
        <p:sp>
          <p:nvSpPr>
            <p:cNvPr id="333" name="Cerrar llave 332"/>
            <p:cNvSpPr/>
            <p:nvPr/>
          </p:nvSpPr>
          <p:spPr>
            <a:xfrm rot="16200000">
              <a:off x="1663849" y="369522"/>
              <a:ext cx="181787" cy="2763384"/>
            </a:xfrm>
            <a:prstGeom prst="rightBrace">
              <a:avLst>
                <a:gd name="adj1" fmla="val 8333"/>
                <a:gd name="adj2" fmla="val 54394"/>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sz="1200" dirty="0">
                <a:latin typeface="Times New Roman" pitchFamily="18" charset="0"/>
                <a:cs typeface="Times New Roman" pitchFamily="18" charset="0"/>
              </a:endParaRPr>
            </a:p>
          </p:txBody>
        </p:sp>
        <p:cxnSp>
          <p:nvCxnSpPr>
            <p:cNvPr id="77" name="20 Conector recto de flecha"/>
            <p:cNvCxnSpPr/>
            <p:nvPr/>
          </p:nvCxnSpPr>
          <p:spPr>
            <a:xfrm flipH="1">
              <a:off x="1542152" y="3608736"/>
              <a:ext cx="0" cy="1355577"/>
            </a:xfrm>
            <a:prstGeom prst="straightConnector1">
              <a:avLst/>
            </a:prstGeom>
            <a:ln>
              <a:solidFill>
                <a:schemeClr val="bg2">
                  <a:lumMod val="2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3" name="27 Conector recto de flecha"/>
            <p:cNvCxnSpPr/>
            <p:nvPr/>
          </p:nvCxnSpPr>
          <p:spPr>
            <a:xfrm>
              <a:off x="977343" y="3603817"/>
              <a:ext cx="0" cy="2230143"/>
            </a:xfrm>
            <a:prstGeom prst="straightConnector1">
              <a:avLst/>
            </a:prstGeom>
            <a:ln>
              <a:solidFill>
                <a:schemeClr val="bg2">
                  <a:lumMod val="2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84" name="14 Conector recto de flecha"/>
            <p:cNvCxnSpPr/>
            <p:nvPr/>
          </p:nvCxnSpPr>
          <p:spPr>
            <a:xfrm flipH="1">
              <a:off x="2340453" y="3592234"/>
              <a:ext cx="0" cy="2142686"/>
            </a:xfrm>
            <a:prstGeom prst="straightConnector1">
              <a:avLst/>
            </a:prstGeom>
            <a:ln w="635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338" name="CuadroTexto 5"/>
          <p:cNvSpPr txBox="1">
            <a:spLocks noChangeArrowheads="1"/>
          </p:cNvSpPr>
          <p:nvPr/>
        </p:nvSpPr>
        <p:spPr bwMode="auto">
          <a:xfrm>
            <a:off x="5515378" y="1186088"/>
            <a:ext cx="3067792" cy="238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n-US" altLang="es-ES" sz="1200" dirty="0">
                <a:latin typeface="Times New Roman" pitchFamily="18" charset="0"/>
                <a:cs typeface="Times New Roman" pitchFamily="18" charset="0"/>
              </a:rPr>
              <a:t>Phylogroups </a:t>
            </a:r>
            <a:r>
              <a:rPr lang="en-US" altLang="es-ES" sz="1200" i="1" dirty="0">
                <a:solidFill>
                  <a:prstClr val="black"/>
                </a:solidFill>
                <a:latin typeface="Times New Roman" pitchFamily="18" charset="0"/>
                <a:cs typeface="Times New Roman" pitchFamily="18" charset="0"/>
              </a:rPr>
              <a:t>E. coli </a:t>
            </a:r>
            <a:r>
              <a:rPr lang="en-US" altLang="es-ES" sz="1200" dirty="0">
                <a:latin typeface="Times New Roman" pitchFamily="18" charset="0"/>
                <a:cs typeface="Times New Roman" pitchFamily="18" charset="0"/>
              </a:rPr>
              <a:t>expansion </a:t>
            </a:r>
          </a:p>
        </p:txBody>
      </p:sp>
      <p:sp>
        <p:nvSpPr>
          <p:cNvPr id="339" name="CuadroTexto 5"/>
          <p:cNvSpPr txBox="1">
            <a:spLocks noChangeArrowheads="1"/>
          </p:cNvSpPr>
          <p:nvPr/>
        </p:nvSpPr>
        <p:spPr bwMode="auto">
          <a:xfrm>
            <a:off x="6064629" y="851268"/>
            <a:ext cx="2541832" cy="238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s-ES" sz="1200" dirty="0">
                <a:solidFill>
                  <a:prstClr val="black"/>
                </a:solidFill>
                <a:latin typeface="Times New Roman" pitchFamily="18" charset="0"/>
                <a:cs typeface="Times New Roman" pitchFamily="18" charset="0"/>
              </a:rPr>
              <a:t>Maximum </a:t>
            </a:r>
            <a:r>
              <a:rPr lang="en-US" altLang="es-ES" sz="1200" i="1" dirty="0">
                <a:solidFill>
                  <a:prstClr val="black"/>
                </a:solidFill>
                <a:latin typeface="Times New Roman" pitchFamily="18" charset="0"/>
                <a:cs typeface="Times New Roman" pitchFamily="18" charset="0"/>
              </a:rPr>
              <a:t>E. coli </a:t>
            </a:r>
            <a:r>
              <a:rPr lang="en-US" altLang="es-ES" sz="1200" dirty="0">
                <a:latin typeface="Times New Roman" pitchFamily="18" charset="0"/>
                <a:cs typeface="Times New Roman" pitchFamily="18" charset="0"/>
              </a:rPr>
              <a:t>expansion</a:t>
            </a:r>
          </a:p>
        </p:txBody>
      </p:sp>
      <p:sp>
        <p:nvSpPr>
          <p:cNvPr id="340" name="CuadroTexto 5"/>
          <p:cNvSpPr txBox="1">
            <a:spLocks noChangeArrowheads="1"/>
          </p:cNvSpPr>
          <p:nvPr/>
        </p:nvSpPr>
        <p:spPr bwMode="auto">
          <a:xfrm>
            <a:off x="5185981" y="1559630"/>
            <a:ext cx="3051108" cy="238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n-US" altLang="es-ES" sz="1200" dirty="0">
                <a:latin typeface="Times New Roman" pitchFamily="18" charset="0"/>
                <a:cs typeface="Times New Roman" pitchFamily="18" charset="0"/>
              </a:rPr>
              <a:t>Phylogroups </a:t>
            </a:r>
            <a:r>
              <a:rPr lang="en-US" altLang="es-ES" sz="1200" i="1" dirty="0">
                <a:solidFill>
                  <a:prstClr val="black"/>
                </a:solidFill>
                <a:latin typeface="Times New Roman" pitchFamily="18" charset="0"/>
                <a:cs typeface="Times New Roman" pitchFamily="18" charset="0"/>
              </a:rPr>
              <a:t>E. coli </a:t>
            </a:r>
            <a:r>
              <a:rPr lang="en-US" altLang="es-ES" sz="1200" dirty="0">
                <a:latin typeface="Times New Roman" pitchFamily="18" charset="0"/>
                <a:cs typeface="Times New Roman" pitchFamily="18" charset="0"/>
              </a:rPr>
              <a:t>specialization</a:t>
            </a:r>
          </a:p>
        </p:txBody>
      </p:sp>
      <p:sp>
        <p:nvSpPr>
          <p:cNvPr id="341" name="Cerrar llave 340"/>
          <p:cNvSpPr/>
          <p:nvPr/>
        </p:nvSpPr>
        <p:spPr>
          <a:xfrm rot="16200000">
            <a:off x="6079413" y="462736"/>
            <a:ext cx="141118" cy="3019594"/>
          </a:xfrm>
          <a:prstGeom prst="rightBrace">
            <a:avLst>
              <a:gd name="adj1" fmla="val 8333"/>
              <a:gd name="adj2" fmla="val 54394"/>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sz="1200" dirty="0">
              <a:latin typeface="Times New Roman" pitchFamily="18" charset="0"/>
              <a:cs typeface="Times New Roman" pitchFamily="18" charset="0"/>
            </a:endParaRPr>
          </a:p>
        </p:txBody>
      </p:sp>
      <p:sp>
        <p:nvSpPr>
          <p:cNvPr id="343" name="Cerrar llave 342"/>
          <p:cNvSpPr/>
          <p:nvPr/>
        </p:nvSpPr>
        <p:spPr>
          <a:xfrm rot="16200000">
            <a:off x="6391624" y="-241476"/>
            <a:ext cx="142883" cy="3645777"/>
          </a:xfrm>
          <a:prstGeom prst="rightBrace">
            <a:avLst>
              <a:gd name="adj1" fmla="val 8333"/>
              <a:gd name="adj2" fmla="val 54394"/>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sz="1200" dirty="0">
              <a:latin typeface="Times New Roman" pitchFamily="18" charset="0"/>
              <a:cs typeface="Times New Roman" pitchFamily="18" charset="0"/>
            </a:endParaRPr>
          </a:p>
        </p:txBody>
      </p:sp>
      <p:sp>
        <p:nvSpPr>
          <p:cNvPr id="346" name="Cerrar llave 345"/>
          <p:cNvSpPr/>
          <p:nvPr/>
        </p:nvSpPr>
        <p:spPr>
          <a:xfrm rot="16200000">
            <a:off x="6704234" y="-900419"/>
            <a:ext cx="100293" cy="4228414"/>
          </a:xfrm>
          <a:prstGeom prst="rightBrace">
            <a:avLst>
              <a:gd name="adj1" fmla="val 8333"/>
              <a:gd name="adj2" fmla="val 54394"/>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sz="1200" dirty="0">
              <a:latin typeface="Times New Roman" pitchFamily="18" charset="0"/>
              <a:cs typeface="Times New Roman" pitchFamily="18" charset="0"/>
            </a:endParaRPr>
          </a:p>
        </p:txBody>
      </p:sp>
      <p:sp>
        <p:nvSpPr>
          <p:cNvPr id="100" name="CuadroTexto 99">
            <a:extLst>
              <a:ext uri="{FF2B5EF4-FFF2-40B4-BE49-F238E27FC236}">
                <a16:creationId xmlns="" xmlns:a16="http://schemas.microsoft.com/office/drawing/2014/main" id="{CF310E2F-67B3-4DAB-B62B-BCC607D241CF}"/>
              </a:ext>
            </a:extLst>
          </p:cNvPr>
          <p:cNvSpPr txBox="1"/>
          <p:nvPr/>
        </p:nvSpPr>
        <p:spPr>
          <a:xfrm>
            <a:off x="291440" y="55140"/>
            <a:ext cx="561181" cy="238661"/>
          </a:xfrm>
          <a:prstGeom prst="rect">
            <a:avLst/>
          </a:prstGeom>
          <a:noFill/>
        </p:spPr>
        <p:txBody>
          <a:bodyPr wrap="square" rtlCol="0">
            <a:spAutoFit/>
          </a:bodyPr>
          <a:lstStyle/>
          <a:p>
            <a:r>
              <a:rPr lang="es-ES" sz="1200" b="1" dirty="0">
                <a:latin typeface="Times New Roman" pitchFamily="18" charset="0"/>
                <a:cs typeface="Times New Roman" pitchFamily="18" charset="0"/>
              </a:rPr>
              <a:t>A)</a:t>
            </a:r>
          </a:p>
        </p:txBody>
      </p:sp>
      <p:sp>
        <p:nvSpPr>
          <p:cNvPr id="1027" name="Rectangle 3"/>
          <p:cNvSpPr>
            <a:spLocks noChangeArrowheads="1"/>
          </p:cNvSpPr>
          <p:nvPr/>
        </p:nvSpPr>
        <p:spPr bwMode="auto">
          <a:xfrm>
            <a:off x="0" y="5553503"/>
            <a:ext cx="12192000" cy="133113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kumimoji="0" lang="en-US" sz="1150" b="1"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Figure </a:t>
            </a:r>
            <a:r>
              <a:rPr kumimoji="0" lang="en-US" sz="115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S2. A) Distribution of </a:t>
            </a:r>
            <a:r>
              <a:rPr kumimoji="0" lang="en-US" sz="1150" b="1"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E. coli</a:t>
            </a:r>
            <a:r>
              <a:rPr kumimoji="0" lang="en-US" sz="115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1150" b="1"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genes used in the different evolutionary steps. </a:t>
            </a:r>
            <a:r>
              <a:rPr kumimoji="0" lang="en-US" sz="1150" b="0" i="1"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E. coli</a:t>
            </a:r>
            <a:r>
              <a:rPr kumimoji="0" lang="en-US" sz="115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genome was differentiated in core and accessory genome</a:t>
            </a:r>
            <a:r>
              <a:rPr kumimoji="0" lang="en-US" sz="115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r>
              <a:rPr kumimoji="0" lang="en-US" sz="1150" b="1"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115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The number of genes used in the different layers are shown. The layers related to the most ancestral events (core genome) are shown in soft colors, whereas the recent events (accessory genome) are shown in blue colors (sky, royal and navy blue). The sky blue oval corresponding to phylogroup-core genome which is a core genome for phylogroups but is not </a:t>
            </a:r>
            <a:r>
              <a:rPr kumimoji="0" lang="en-US" sz="115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E. coli </a:t>
            </a:r>
            <a:r>
              <a:rPr kumimoji="0" lang="en-US" sz="115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core genome </a:t>
            </a:r>
            <a:r>
              <a:rPr kumimoji="0" lang="en-US" sz="115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senso</a:t>
            </a:r>
            <a:r>
              <a:rPr kumimoji="0" lang="en-US" sz="115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strict</a:t>
            </a:r>
            <a:r>
              <a:rPr kumimoji="0" lang="en-US" sz="115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The royal blue oval correspond to core genome for the different </a:t>
            </a:r>
            <a:r>
              <a:rPr kumimoji="0" lang="en-US" sz="115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sub</a:t>
            </a:r>
            <a:r>
              <a:rPr kumimoji="0" lang="en-US" sz="115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r>
              <a:rPr kumimoji="0" lang="en-US" sz="115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phylogroups</a:t>
            </a:r>
            <a:r>
              <a:rPr kumimoji="0" lang="en-US" sz="115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(main lineages into each phylogroup) and nave blue oval </a:t>
            </a:r>
            <a:r>
              <a:rPr lang="en-US" sz="1150" dirty="0">
                <a:latin typeface="Times New Roman" pitchFamily="18" charset="0"/>
                <a:ea typeface="Times New Roman" pitchFamily="18" charset="0"/>
                <a:cs typeface="Times New Roman" pitchFamily="18" charset="0"/>
              </a:rPr>
              <a:t>corresponds to those genes inconsistently found (</a:t>
            </a:r>
            <a:r>
              <a:rPr lang="en-US" sz="1150" dirty="0" err="1">
                <a:latin typeface="Times New Roman" pitchFamily="18" charset="0"/>
                <a:ea typeface="Times New Roman" pitchFamily="18" charset="0"/>
                <a:cs typeface="Times New Roman" pitchFamily="18" charset="0"/>
              </a:rPr>
              <a:t>phylogroup</a:t>
            </a:r>
            <a:r>
              <a:rPr lang="en-US" sz="1150" dirty="0">
                <a:latin typeface="Times New Roman" pitchFamily="18" charset="0"/>
                <a:ea typeface="Times New Roman" pitchFamily="18" charset="0"/>
                <a:cs typeface="Times New Roman" pitchFamily="18" charset="0"/>
              </a:rPr>
              <a:t>-accessory genome). </a:t>
            </a:r>
            <a:r>
              <a:rPr kumimoji="0" lang="en-US" sz="115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The genes belonging to </a:t>
            </a:r>
            <a:r>
              <a:rPr kumimoji="0" lang="en-US" sz="115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phylogroup</a:t>
            </a:r>
            <a:r>
              <a:rPr lang="en-US" sz="1150" dirty="0">
                <a:latin typeface="Times New Roman" pitchFamily="18" charset="0"/>
                <a:ea typeface="Times New Roman" pitchFamily="18" charset="0"/>
                <a:cs typeface="Times New Roman" pitchFamily="18" charset="0"/>
              </a:rPr>
              <a:t>-</a:t>
            </a:r>
            <a:r>
              <a:rPr kumimoji="0" lang="en-US" sz="115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accessory</a:t>
            </a:r>
            <a:r>
              <a:rPr kumimoji="0" lang="en-US" sz="1150" b="0" i="0" u="none" strike="noStrike" cap="none" normalizeH="0" dirty="0">
                <a:ln>
                  <a:noFill/>
                </a:ln>
                <a:solidFill>
                  <a:schemeClr val="tx1"/>
                </a:solidFill>
                <a:effectLst/>
                <a:latin typeface="Times New Roman" pitchFamily="18" charset="0"/>
                <a:ea typeface="Times New Roman" pitchFamily="18" charset="0"/>
                <a:cs typeface="Times New Roman" pitchFamily="18" charset="0"/>
              </a:rPr>
              <a:t> </a:t>
            </a:r>
            <a:r>
              <a:rPr kumimoji="0" lang="en-US" sz="115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genome are contributing to opened </a:t>
            </a:r>
            <a:r>
              <a:rPr kumimoji="0" lang="en-US" sz="115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pangenome</a:t>
            </a:r>
            <a:r>
              <a:rPr kumimoji="0" lang="en-US" sz="115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in </a:t>
            </a:r>
            <a:r>
              <a:rPr kumimoji="0" lang="en-US" sz="115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E. coli. </a:t>
            </a:r>
            <a:r>
              <a:rPr kumimoji="0" lang="en-US" sz="115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The estimation of </a:t>
            </a:r>
            <a:r>
              <a:rPr kumimoji="0" lang="en-US" sz="1150" b="0" i="1"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E. coli</a:t>
            </a:r>
            <a:r>
              <a:rPr kumimoji="0" lang="en-US" sz="115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pangenome was inferred using the 327 complete sequences.</a:t>
            </a:r>
            <a:r>
              <a:rPr lang="en-US" sz="1150" b="1" dirty="0">
                <a:latin typeface="Times New Roman" pitchFamily="18" charset="0"/>
                <a:ea typeface="Times New Roman" pitchFamily="18" charset="0"/>
                <a:cs typeface="Times New Roman" pitchFamily="18" charset="0"/>
              </a:rPr>
              <a:t> </a:t>
            </a:r>
            <a:r>
              <a:rPr lang="en-US" sz="1150" b="1" baseline="30000" dirty="0">
                <a:latin typeface="Times New Roman" pitchFamily="18" charset="0"/>
                <a:ea typeface="Times New Roman" pitchFamily="18" charset="0"/>
                <a:cs typeface="Times New Roman" pitchFamily="18" charset="0"/>
              </a:rPr>
              <a:t>(*)</a:t>
            </a:r>
            <a:r>
              <a:rPr lang="en-US" sz="1150" dirty="0">
                <a:latin typeface="Times New Roman" pitchFamily="18" charset="0"/>
                <a:ea typeface="Times New Roman" pitchFamily="18" charset="0"/>
                <a:cs typeface="Times New Roman" pitchFamily="18" charset="0"/>
              </a:rPr>
              <a:t>Currently, the members of </a:t>
            </a:r>
            <a:r>
              <a:rPr lang="en-US" sz="1150" dirty="0" err="1">
                <a:latin typeface="Times New Roman" pitchFamily="18" charset="0"/>
                <a:ea typeface="Times New Roman" pitchFamily="18" charset="0"/>
                <a:cs typeface="Times New Roman" pitchFamily="18" charset="0"/>
              </a:rPr>
              <a:t>phylogroups</a:t>
            </a:r>
            <a:r>
              <a:rPr lang="en-US" sz="1150" dirty="0">
                <a:latin typeface="Times New Roman" pitchFamily="18" charset="0"/>
                <a:ea typeface="Times New Roman" pitchFamily="18" charset="0"/>
                <a:cs typeface="Times New Roman" pitchFamily="18" charset="0"/>
              </a:rPr>
              <a:t> A and B1 could not classified in </a:t>
            </a:r>
            <a:r>
              <a:rPr lang="en-US" sz="1150" i="1" dirty="0" err="1">
                <a:latin typeface="Times New Roman" pitchFamily="18" charset="0"/>
                <a:ea typeface="Times New Roman" pitchFamily="18" charset="0"/>
                <a:cs typeface="Times New Roman" pitchFamily="18" charset="0"/>
              </a:rPr>
              <a:t>sub</a:t>
            </a:r>
            <a:r>
              <a:rPr lang="en-US" sz="1150" dirty="0" err="1">
                <a:latin typeface="Times New Roman" pitchFamily="18" charset="0"/>
                <a:ea typeface="Times New Roman" pitchFamily="18" charset="0"/>
                <a:cs typeface="Times New Roman" pitchFamily="18" charset="0"/>
              </a:rPr>
              <a:t>phylogroups</a:t>
            </a:r>
            <a:r>
              <a:rPr lang="en-US" sz="1150" dirty="0">
                <a:latin typeface="Times New Roman" pitchFamily="18" charset="0"/>
                <a:ea typeface="Times New Roman" pitchFamily="18" charset="0"/>
                <a:cs typeface="Times New Roman" pitchFamily="18" charset="0"/>
              </a:rPr>
              <a:t>.</a:t>
            </a:r>
            <a:r>
              <a:rPr lang="en-US" sz="1150" b="1" dirty="0">
                <a:latin typeface="Times New Roman" pitchFamily="18" charset="0"/>
                <a:ea typeface="Times New Roman" pitchFamily="18" charset="0"/>
                <a:cs typeface="Times New Roman" pitchFamily="18" charset="0"/>
              </a:rPr>
              <a:t> </a:t>
            </a:r>
            <a:r>
              <a:rPr kumimoji="0" lang="en-US" sz="115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B) Circular maps of core genome of different </a:t>
            </a:r>
            <a:r>
              <a:rPr kumimoji="0" lang="en-US" sz="1150" b="1"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phylogroups</a:t>
            </a:r>
            <a:r>
              <a:rPr kumimoji="0" lang="en-US" sz="115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The inner ring corresponds to </a:t>
            </a:r>
            <a:r>
              <a:rPr kumimoji="0" lang="en-US" sz="115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E. coli</a:t>
            </a:r>
            <a:r>
              <a:rPr kumimoji="0" lang="en-US" sz="115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K2 used as reference strain. The successive rings correspond to the core genome for </a:t>
            </a:r>
            <a:r>
              <a:rPr kumimoji="0" lang="en-US" sz="115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phylogroup</a:t>
            </a:r>
            <a:r>
              <a:rPr kumimoji="0" lang="en-US" sz="115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 </a:t>
            </a:r>
            <a:r>
              <a:rPr kumimoji="0" lang="en-US" sz="115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phylogroup</a:t>
            </a:r>
            <a:r>
              <a:rPr kumimoji="0" lang="en-US" sz="115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B1, </a:t>
            </a:r>
            <a:r>
              <a:rPr kumimoji="0" lang="en-US" sz="115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phylogroup</a:t>
            </a:r>
            <a:r>
              <a:rPr kumimoji="0" lang="en-US" sz="115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E, </a:t>
            </a:r>
            <a:r>
              <a:rPr kumimoji="0" lang="en-US" sz="115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phylogroup</a:t>
            </a:r>
            <a:r>
              <a:rPr kumimoji="0" lang="en-US" sz="115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D, </a:t>
            </a:r>
            <a:r>
              <a:rPr kumimoji="0" lang="en-US" sz="115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phylogroup</a:t>
            </a:r>
            <a:r>
              <a:rPr kumimoji="0" lang="en-US" sz="115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F, </a:t>
            </a:r>
            <a:r>
              <a:rPr kumimoji="0" lang="en-US" sz="115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phylogroup</a:t>
            </a:r>
            <a:r>
              <a:rPr kumimoji="0" lang="en-US" sz="115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 and </a:t>
            </a:r>
            <a:r>
              <a:rPr kumimoji="0" lang="en-US" sz="115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phylogroup</a:t>
            </a:r>
            <a:r>
              <a:rPr kumimoji="0" lang="en-US" sz="115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B2 in the most external ring.</a:t>
            </a:r>
            <a:endParaRPr kumimoji="0" lang="en-US" sz="1150" b="0" i="0" u="none" strike="noStrike" cap="none" normalizeH="0" baseline="0" dirty="0">
              <a:ln>
                <a:noFill/>
              </a:ln>
              <a:solidFill>
                <a:schemeClr val="tx1"/>
              </a:solidFill>
              <a:effectLst/>
              <a:latin typeface="Times New Roman" pitchFamily="18" charset="0"/>
              <a:cs typeface="Times New Roman" pitchFamily="18" charset="0"/>
            </a:endParaRPr>
          </a:p>
        </p:txBody>
      </p:sp>
      <p:grpSp>
        <p:nvGrpSpPr>
          <p:cNvPr id="102" name="Grupo 101">
            <a:extLst>
              <a:ext uri="{FF2B5EF4-FFF2-40B4-BE49-F238E27FC236}">
                <a16:creationId xmlns="" xmlns:a16="http://schemas.microsoft.com/office/drawing/2014/main" id="{FABB709F-52C8-4F9F-8D7E-382B0D968EE4}"/>
              </a:ext>
            </a:extLst>
          </p:cNvPr>
          <p:cNvGrpSpPr/>
          <p:nvPr/>
        </p:nvGrpSpPr>
        <p:grpSpPr>
          <a:xfrm>
            <a:off x="4495467" y="3616474"/>
            <a:ext cx="5055699" cy="1886692"/>
            <a:chOff x="4491848" y="3462572"/>
            <a:chExt cx="4602222" cy="2666063"/>
          </a:xfrm>
        </p:grpSpPr>
        <p:sp>
          <p:nvSpPr>
            <p:cNvPr id="103" name="Rectángulo 102">
              <a:extLst>
                <a:ext uri="{FF2B5EF4-FFF2-40B4-BE49-F238E27FC236}">
                  <a16:creationId xmlns="" xmlns:a16="http://schemas.microsoft.com/office/drawing/2014/main" id="{DCE33EE2-0609-4C52-9535-E949719BA5B0}"/>
                </a:ext>
              </a:extLst>
            </p:cNvPr>
            <p:cNvSpPr/>
            <p:nvPr/>
          </p:nvSpPr>
          <p:spPr>
            <a:xfrm>
              <a:off x="4494429" y="3652944"/>
              <a:ext cx="90000" cy="90000"/>
            </a:xfrm>
            <a:prstGeom prst="rec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sz="1200">
                <a:latin typeface="Times New Roman" pitchFamily="18" charset="0"/>
                <a:cs typeface="Times New Roman" pitchFamily="18" charset="0"/>
              </a:endParaRPr>
            </a:p>
          </p:txBody>
        </p:sp>
        <p:sp>
          <p:nvSpPr>
            <p:cNvPr id="104" name="CuadroTexto 103">
              <a:extLst>
                <a:ext uri="{FF2B5EF4-FFF2-40B4-BE49-F238E27FC236}">
                  <a16:creationId xmlns="" xmlns:a16="http://schemas.microsoft.com/office/drawing/2014/main" id="{B728356F-76E1-4D2A-9090-8ED47CD81FE2}"/>
                </a:ext>
              </a:extLst>
            </p:cNvPr>
            <p:cNvSpPr txBox="1"/>
            <p:nvPr/>
          </p:nvSpPr>
          <p:spPr>
            <a:xfrm>
              <a:off x="4521183" y="3470583"/>
              <a:ext cx="1860785" cy="391424"/>
            </a:xfrm>
            <a:prstGeom prst="rect">
              <a:avLst/>
            </a:prstGeom>
            <a:noFill/>
          </p:spPr>
          <p:txBody>
            <a:bodyPr wrap="square" rtlCol="0">
              <a:spAutoFit/>
            </a:bodyPr>
            <a:lstStyle/>
            <a:p>
              <a:r>
                <a:rPr lang="es-ES" sz="1200" dirty="0" err="1">
                  <a:latin typeface="Times New Roman" pitchFamily="18" charset="0"/>
                  <a:cs typeface="Times New Roman" pitchFamily="18" charset="0"/>
                </a:rPr>
                <a:t>core</a:t>
              </a:r>
              <a:r>
                <a:rPr lang="es-ES" sz="1200" dirty="0">
                  <a:latin typeface="Times New Roman" pitchFamily="18" charset="0"/>
                  <a:cs typeface="Times New Roman" pitchFamily="18" charset="0"/>
                </a:rPr>
                <a:t> </a:t>
              </a:r>
              <a:r>
                <a:rPr lang="es-ES" sz="1200" dirty="0" err="1">
                  <a:latin typeface="Times New Roman" pitchFamily="18" charset="0"/>
                  <a:cs typeface="Times New Roman" pitchFamily="18" charset="0"/>
                </a:rPr>
                <a:t>genome</a:t>
              </a:r>
              <a:r>
                <a:rPr lang="es-ES" sz="1200" dirty="0">
                  <a:latin typeface="Times New Roman" pitchFamily="18" charset="0"/>
                  <a:cs typeface="Times New Roman" pitchFamily="18" charset="0"/>
                </a:rPr>
                <a:t> </a:t>
              </a:r>
              <a:r>
                <a:rPr lang="es-ES" sz="1200" dirty="0" err="1">
                  <a:latin typeface="Times New Roman" pitchFamily="18" charset="0"/>
                  <a:cs typeface="Times New Roman" pitchFamily="18" charset="0"/>
                </a:rPr>
                <a:t>phylogroup</a:t>
              </a:r>
              <a:r>
                <a:rPr lang="es-ES" sz="1200" dirty="0">
                  <a:latin typeface="Times New Roman" pitchFamily="18" charset="0"/>
                  <a:cs typeface="Times New Roman" pitchFamily="18" charset="0"/>
                </a:rPr>
                <a:t> </a:t>
              </a:r>
              <a:r>
                <a:rPr lang="es-ES" sz="1200" b="1" dirty="0">
                  <a:latin typeface="Times New Roman" pitchFamily="18" charset="0"/>
                  <a:cs typeface="Times New Roman" pitchFamily="18" charset="0"/>
                </a:rPr>
                <a:t>B2</a:t>
              </a:r>
            </a:p>
          </p:txBody>
        </p:sp>
        <p:sp>
          <p:nvSpPr>
            <p:cNvPr id="105" name="Rectángulo 104">
              <a:extLst>
                <a:ext uri="{FF2B5EF4-FFF2-40B4-BE49-F238E27FC236}">
                  <a16:creationId xmlns="" xmlns:a16="http://schemas.microsoft.com/office/drawing/2014/main" id="{4EC7C53D-06FC-4E8B-B1D5-CD315E7D761E}"/>
                </a:ext>
              </a:extLst>
            </p:cNvPr>
            <p:cNvSpPr/>
            <p:nvPr/>
          </p:nvSpPr>
          <p:spPr>
            <a:xfrm>
              <a:off x="4494837" y="4053407"/>
              <a:ext cx="90000" cy="90000"/>
            </a:xfrm>
            <a:prstGeom prst="rect">
              <a:avLst/>
            </a:prstGeom>
            <a:solidFill>
              <a:srgbClr val="800000"/>
            </a:solidFill>
            <a:ln>
              <a:solidFill>
                <a:srgbClr val="8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sz="1200">
                <a:latin typeface="Times New Roman" pitchFamily="18" charset="0"/>
                <a:cs typeface="Times New Roman" pitchFamily="18" charset="0"/>
              </a:endParaRPr>
            </a:p>
          </p:txBody>
        </p:sp>
        <p:sp>
          <p:nvSpPr>
            <p:cNvPr id="106" name="CuadroTexto 105">
              <a:extLst>
                <a:ext uri="{FF2B5EF4-FFF2-40B4-BE49-F238E27FC236}">
                  <a16:creationId xmlns="" xmlns:a16="http://schemas.microsoft.com/office/drawing/2014/main" id="{300F9396-8CC2-4592-B585-F51B4B8CEE2A}"/>
                </a:ext>
              </a:extLst>
            </p:cNvPr>
            <p:cNvSpPr txBox="1"/>
            <p:nvPr/>
          </p:nvSpPr>
          <p:spPr>
            <a:xfrm>
              <a:off x="4529145" y="3873760"/>
              <a:ext cx="1794032" cy="391424"/>
            </a:xfrm>
            <a:prstGeom prst="rect">
              <a:avLst/>
            </a:prstGeom>
            <a:noFill/>
          </p:spPr>
          <p:txBody>
            <a:bodyPr wrap="square" rtlCol="0">
              <a:spAutoFit/>
            </a:bodyPr>
            <a:lstStyle/>
            <a:p>
              <a:r>
                <a:rPr lang="es-ES" sz="1200" dirty="0" err="1">
                  <a:latin typeface="Times New Roman" pitchFamily="18" charset="0"/>
                  <a:cs typeface="Times New Roman" pitchFamily="18" charset="0"/>
                </a:rPr>
                <a:t>core</a:t>
              </a:r>
              <a:r>
                <a:rPr lang="es-ES" sz="1200" dirty="0">
                  <a:latin typeface="Times New Roman" pitchFamily="18" charset="0"/>
                  <a:cs typeface="Times New Roman" pitchFamily="18" charset="0"/>
                </a:rPr>
                <a:t> </a:t>
              </a:r>
              <a:r>
                <a:rPr lang="es-ES" sz="1200" dirty="0" err="1">
                  <a:latin typeface="Times New Roman" pitchFamily="18" charset="0"/>
                  <a:cs typeface="Times New Roman" pitchFamily="18" charset="0"/>
                </a:rPr>
                <a:t>genome</a:t>
              </a:r>
              <a:r>
                <a:rPr lang="es-ES" sz="1200" dirty="0">
                  <a:latin typeface="Times New Roman" pitchFamily="18" charset="0"/>
                  <a:cs typeface="Times New Roman" pitchFamily="18" charset="0"/>
                </a:rPr>
                <a:t> </a:t>
              </a:r>
              <a:r>
                <a:rPr lang="es-ES" sz="1200" dirty="0" err="1">
                  <a:latin typeface="Times New Roman" pitchFamily="18" charset="0"/>
                  <a:cs typeface="Times New Roman" pitchFamily="18" charset="0"/>
                </a:rPr>
                <a:t>phylogroup</a:t>
              </a:r>
              <a:r>
                <a:rPr lang="es-ES" sz="1200" dirty="0">
                  <a:latin typeface="Times New Roman" pitchFamily="18" charset="0"/>
                  <a:cs typeface="Times New Roman" pitchFamily="18" charset="0"/>
                </a:rPr>
                <a:t> </a:t>
              </a:r>
              <a:r>
                <a:rPr lang="es-ES" sz="1200" b="1" dirty="0">
                  <a:latin typeface="Times New Roman" pitchFamily="18" charset="0"/>
                  <a:cs typeface="Times New Roman" pitchFamily="18" charset="0"/>
                </a:rPr>
                <a:t>G</a:t>
              </a:r>
            </a:p>
          </p:txBody>
        </p:sp>
        <p:sp>
          <p:nvSpPr>
            <p:cNvPr id="107" name="Rectángulo 106">
              <a:extLst>
                <a:ext uri="{FF2B5EF4-FFF2-40B4-BE49-F238E27FC236}">
                  <a16:creationId xmlns="" xmlns:a16="http://schemas.microsoft.com/office/drawing/2014/main" id="{663A6595-B56B-47CC-80D8-61065CDC9A0A}"/>
                </a:ext>
              </a:extLst>
            </p:cNvPr>
            <p:cNvSpPr/>
            <p:nvPr/>
          </p:nvSpPr>
          <p:spPr>
            <a:xfrm>
              <a:off x="4494437" y="4433405"/>
              <a:ext cx="90000" cy="90000"/>
            </a:xfrm>
            <a:prstGeom prst="rect">
              <a:avLst/>
            </a:prstGeom>
            <a:solidFill>
              <a:srgbClr val="FF6600"/>
            </a:solidFill>
            <a:ln>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sz="1200">
                <a:latin typeface="Times New Roman" pitchFamily="18" charset="0"/>
                <a:cs typeface="Times New Roman" pitchFamily="18" charset="0"/>
              </a:endParaRPr>
            </a:p>
          </p:txBody>
        </p:sp>
        <p:sp>
          <p:nvSpPr>
            <p:cNvPr id="108" name="CuadroTexto 107">
              <a:extLst>
                <a:ext uri="{FF2B5EF4-FFF2-40B4-BE49-F238E27FC236}">
                  <a16:creationId xmlns="" xmlns:a16="http://schemas.microsoft.com/office/drawing/2014/main" id="{9F575113-300F-4235-A9A0-1144626BCA04}"/>
                </a:ext>
              </a:extLst>
            </p:cNvPr>
            <p:cNvSpPr txBox="1"/>
            <p:nvPr/>
          </p:nvSpPr>
          <p:spPr>
            <a:xfrm>
              <a:off x="4520557" y="4261242"/>
              <a:ext cx="1812888" cy="391424"/>
            </a:xfrm>
            <a:prstGeom prst="rect">
              <a:avLst/>
            </a:prstGeom>
            <a:noFill/>
          </p:spPr>
          <p:txBody>
            <a:bodyPr wrap="square" rtlCol="0">
              <a:spAutoFit/>
            </a:bodyPr>
            <a:lstStyle/>
            <a:p>
              <a:r>
                <a:rPr lang="es-ES" sz="1200" dirty="0" err="1">
                  <a:latin typeface="Times New Roman" pitchFamily="18" charset="0"/>
                  <a:cs typeface="Times New Roman" pitchFamily="18" charset="0"/>
                </a:rPr>
                <a:t>core</a:t>
              </a:r>
              <a:r>
                <a:rPr lang="es-ES" sz="1200" dirty="0">
                  <a:latin typeface="Times New Roman" pitchFamily="18" charset="0"/>
                  <a:cs typeface="Times New Roman" pitchFamily="18" charset="0"/>
                </a:rPr>
                <a:t> </a:t>
              </a:r>
              <a:r>
                <a:rPr lang="es-ES" sz="1200" dirty="0" err="1">
                  <a:latin typeface="Times New Roman" pitchFamily="18" charset="0"/>
                  <a:cs typeface="Times New Roman" pitchFamily="18" charset="0"/>
                </a:rPr>
                <a:t>genome</a:t>
              </a:r>
              <a:r>
                <a:rPr lang="es-ES" sz="1200" dirty="0">
                  <a:latin typeface="Times New Roman" pitchFamily="18" charset="0"/>
                  <a:cs typeface="Times New Roman" pitchFamily="18" charset="0"/>
                </a:rPr>
                <a:t> </a:t>
              </a:r>
              <a:r>
                <a:rPr lang="es-ES" sz="1200" dirty="0" err="1">
                  <a:latin typeface="Times New Roman" pitchFamily="18" charset="0"/>
                  <a:cs typeface="Times New Roman" pitchFamily="18" charset="0"/>
                </a:rPr>
                <a:t>phylogroup</a:t>
              </a:r>
              <a:r>
                <a:rPr lang="es-ES" sz="1200" dirty="0">
                  <a:latin typeface="Times New Roman" pitchFamily="18" charset="0"/>
                  <a:cs typeface="Times New Roman" pitchFamily="18" charset="0"/>
                </a:rPr>
                <a:t> </a:t>
              </a:r>
              <a:r>
                <a:rPr lang="es-ES" sz="1200" b="1" dirty="0">
                  <a:latin typeface="Times New Roman" pitchFamily="18" charset="0"/>
                  <a:cs typeface="Times New Roman" pitchFamily="18" charset="0"/>
                </a:rPr>
                <a:t>F</a:t>
              </a:r>
            </a:p>
          </p:txBody>
        </p:sp>
        <p:sp>
          <p:nvSpPr>
            <p:cNvPr id="109" name="Rectángulo 108">
              <a:extLst>
                <a:ext uri="{FF2B5EF4-FFF2-40B4-BE49-F238E27FC236}">
                  <a16:creationId xmlns="" xmlns:a16="http://schemas.microsoft.com/office/drawing/2014/main" id="{CA50C05A-3F3E-4D18-9685-F6AAAF8BA25C}"/>
                </a:ext>
              </a:extLst>
            </p:cNvPr>
            <p:cNvSpPr/>
            <p:nvPr/>
          </p:nvSpPr>
          <p:spPr>
            <a:xfrm>
              <a:off x="4496703" y="4808151"/>
              <a:ext cx="90000" cy="90000"/>
            </a:xfrm>
            <a:prstGeom prst="rect">
              <a:avLst/>
            </a:prstGeom>
            <a:solidFill>
              <a:srgbClr val="008000"/>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sz="1200">
                <a:latin typeface="Times New Roman" pitchFamily="18" charset="0"/>
                <a:cs typeface="Times New Roman" pitchFamily="18" charset="0"/>
              </a:endParaRPr>
            </a:p>
          </p:txBody>
        </p:sp>
        <p:sp>
          <p:nvSpPr>
            <p:cNvPr id="110" name="CuadroTexto 109">
              <a:extLst>
                <a:ext uri="{FF2B5EF4-FFF2-40B4-BE49-F238E27FC236}">
                  <a16:creationId xmlns="" xmlns:a16="http://schemas.microsoft.com/office/drawing/2014/main" id="{EE352998-7FD3-4422-98A5-83AB5B361751}"/>
                </a:ext>
              </a:extLst>
            </p:cNvPr>
            <p:cNvSpPr txBox="1"/>
            <p:nvPr/>
          </p:nvSpPr>
          <p:spPr>
            <a:xfrm>
              <a:off x="4522019" y="4625312"/>
              <a:ext cx="1774043" cy="391424"/>
            </a:xfrm>
            <a:prstGeom prst="rect">
              <a:avLst/>
            </a:prstGeom>
            <a:noFill/>
          </p:spPr>
          <p:txBody>
            <a:bodyPr wrap="square" rtlCol="0">
              <a:spAutoFit/>
            </a:bodyPr>
            <a:lstStyle/>
            <a:p>
              <a:r>
                <a:rPr lang="es-ES" sz="1200" dirty="0" err="1">
                  <a:latin typeface="Times New Roman" pitchFamily="18" charset="0"/>
                  <a:cs typeface="Times New Roman" pitchFamily="18" charset="0"/>
                </a:rPr>
                <a:t>core</a:t>
              </a:r>
              <a:r>
                <a:rPr lang="es-ES" sz="1200" dirty="0">
                  <a:latin typeface="Times New Roman" pitchFamily="18" charset="0"/>
                  <a:cs typeface="Times New Roman" pitchFamily="18" charset="0"/>
                </a:rPr>
                <a:t> </a:t>
              </a:r>
              <a:r>
                <a:rPr lang="es-ES" sz="1200" dirty="0" err="1">
                  <a:latin typeface="Times New Roman" pitchFamily="18" charset="0"/>
                  <a:cs typeface="Times New Roman" pitchFamily="18" charset="0"/>
                </a:rPr>
                <a:t>genome</a:t>
              </a:r>
              <a:r>
                <a:rPr lang="es-ES" sz="1200" dirty="0">
                  <a:latin typeface="Times New Roman" pitchFamily="18" charset="0"/>
                  <a:cs typeface="Times New Roman" pitchFamily="18" charset="0"/>
                </a:rPr>
                <a:t> </a:t>
              </a:r>
              <a:r>
                <a:rPr lang="es-ES" sz="1200" dirty="0" err="1">
                  <a:latin typeface="Times New Roman" pitchFamily="18" charset="0"/>
                  <a:cs typeface="Times New Roman" pitchFamily="18" charset="0"/>
                </a:rPr>
                <a:t>phylogroup</a:t>
              </a:r>
              <a:r>
                <a:rPr lang="es-ES" sz="1200" dirty="0">
                  <a:latin typeface="Times New Roman" pitchFamily="18" charset="0"/>
                  <a:cs typeface="Times New Roman" pitchFamily="18" charset="0"/>
                </a:rPr>
                <a:t> </a:t>
              </a:r>
              <a:r>
                <a:rPr lang="es-ES" sz="1200" b="1" dirty="0">
                  <a:latin typeface="Times New Roman" pitchFamily="18" charset="0"/>
                  <a:cs typeface="Times New Roman" pitchFamily="18" charset="0"/>
                </a:rPr>
                <a:t>D</a:t>
              </a:r>
            </a:p>
          </p:txBody>
        </p:sp>
        <p:sp>
          <p:nvSpPr>
            <p:cNvPr id="111" name="Rectángulo 110">
              <a:extLst>
                <a:ext uri="{FF2B5EF4-FFF2-40B4-BE49-F238E27FC236}">
                  <a16:creationId xmlns="" xmlns:a16="http://schemas.microsoft.com/office/drawing/2014/main" id="{A1080DF8-0053-4E1A-AE21-2B53CC582F45}"/>
                </a:ext>
              </a:extLst>
            </p:cNvPr>
            <p:cNvSpPr/>
            <p:nvPr/>
          </p:nvSpPr>
          <p:spPr>
            <a:xfrm>
              <a:off x="4491848" y="5181062"/>
              <a:ext cx="90000" cy="90000"/>
            </a:xfrm>
            <a:prstGeom prst="rect">
              <a:avLst/>
            </a:prstGeom>
            <a:solidFill>
              <a:srgbClr val="92D050"/>
            </a:solidFill>
            <a:ln>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sz="1200" dirty="0">
                <a:latin typeface="Times New Roman" pitchFamily="18" charset="0"/>
                <a:cs typeface="Times New Roman" pitchFamily="18" charset="0"/>
              </a:endParaRPr>
            </a:p>
          </p:txBody>
        </p:sp>
        <p:sp>
          <p:nvSpPr>
            <p:cNvPr id="112" name="CuadroTexto 111">
              <a:extLst>
                <a:ext uri="{FF2B5EF4-FFF2-40B4-BE49-F238E27FC236}">
                  <a16:creationId xmlns="" xmlns:a16="http://schemas.microsoft.com/office/drawing/2014/main" id="{A3D387BF-F5B7-432D-A920-D0C1AF51420B}"/>
                </a:ext>
              </a:extLst>
            </p:cNvPr>
            <p:cNvSpPr txBox="1"/>
            <p:nvPr/>
          </p:nvSpPr>
          <p:spPr>
            <a:xfrm>
              <a:off x="4517847" y="5005218"/>
              <a:ext cx="1778215" cy="391424"/>
            </a:xfrm>
            <a:prstGeom prst="rect">
              <a:avLst/>
            </a:prstGeom>
            <a:noFill/>
          </p:spPr>
          <p:txBody>
            <a:bodyPr wrap="square" rtlCol="0">
              <a:spAutoFit/>
            </a:bodyPr>
            <a:lstStyle/>
            <a:p>
              <a:r>
                <a:rPr lang="es-ES" sz="1200" dirty="0" err="1">
                  <a:latin typeface="Times New Roman" pitchFamily="18" charset="0"/>
                  <a:cs typeface="Times New Roman" pitchFamily="18" charset="0"/>
                </a:rPr>
                <a:t>core</a:t>
              </a:r>
              <a:r>
                <a:rPr lang="es-ES" sz="1200" dirty="0">
                  <a:latin typeface="Times New Roman" pitchFamily="18" charset="0"/>
                  <a:cs typeface="Times New Roman" pitchFamily="18" charset="0"/>
                </a:rPr>
                <a:t> </a:t>
              </a:r>
              <a:r>
                <a:rPr lang="es-ES" sz="1200" dirty="0" err="1">
                  <a:latin typeface="Times New Roman" pitchFamily="18" charset="0"/>
                  <a:cs typeface="Times New Roman" pitchFamily="18" charset="0"/>
                </a:rPr>
                <a:t>genome</a:t>
              </a:r>
              <a:r>
                <a:rPr lang="es-ES" sz="1200" dirty="0">
                  <a:latin typeface="Times New Roman" pitchFamily="18" charset="0"/>
                  <a:cs typeface="Times New Roman" pitchFamily="18" charset="0"/>
                </a:rPr>
                <a:t> </a:t>
              </a:r>
              <a:r>
                <a:rPr lang="es-ES" sz="1200" dirty="0" err="1">
                  <a:latin typeface="Times New Roman" pitchFamily="18" charset="0"/>
                  <a:cs typeface="Times New Roman" pitchFamily="18" charset="0"/>
                </a:rPr>
                <a:t>phylogroup</a:t>
              </a:r>
              <a:r>
                <a:rPr lang="es-ES" sz="1200" dirty="0">
                  <a:latin typeface="Times New Roman" pitchFamily="18" charset="0"/>
                  <a:cs typeface="Times New Roman" pitchFamily="18" charset="0"/>
                </a:rPr>
                <a:t> </a:t>
              </a:r>
              <a:r>
                <a:rPr lang="es-ES" sz="1200" b="1" dirty="0">
                  <a:latin typeface="Times New Roman" pitchFamily="18" charset="0"/>
                  <a:cs typeface="Times New Roman" pitchFamily="18" charset="0"/>
                </a:rPr>
                <a:t>E</a:t>
              </a:r>
            </a:p>
          </p:txBody>
        </p:sp>
        <p:sp>
          <p:nvSpPr>
            <p:cNvPr id="113" name="Rectángulo 112">
              <a:extLst>
                <a:ext uri="{FF2B5EF4-FFF2-40B4-BE49-F238E27FC236}">
                  <a16:creationId xmlns="" xmlns:a16="http://schemas.microsoft.com/office/drawing/2014/main" id="{20A74250-204B-4835-9396-651C70E5651C}"/>
                </a:ext>
              </a:extLst>
            </p:cNvPr>
            <p:cNvSpPr/>
            <p:nvPr/>
          </p:nvSpPr>
          <p:spPr>
            <a:xfrm>
              <a:off x="4496703" y="5555406"/>
              <a:ext cx="90000" cy="90000"/>
            </a:xfrm>
            <a:prstGeom prst="rect">
              <a:avLst/>
            </a:prstGeom>
            <a:solidFill>
              <a:srgbClr val="660066"/>
            </a:solidFill>
            <a:ln>
              <a:solidFill>
                <a:srgbClr val="660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sz="1200">
                <a:latin typeface="Times New Roman" pitchFamily="18" charset="0"/>
                <a:cs typeface="Times New Roman" pitchFamily="18" charset="0"/>
              </a:endParaRPr>
            </a:p>
          </p:txBody>
        </p:sp>
        <p:sp>
          <p:nvSpPr>
            <p:cNvPr id="114" name="CuadroTexto 113">
              <a:extLst>
                <a:ext uri="{FF2B5EF4-FFF2-40B4-BE49-F238E27FC236}">
                  <a16:creationId xmlns="" xmlns:a16="http://schemas.microsoft.com/office/drawing/2014/main" id="{E90D8022-BA17-4D46-AA7D-6AE0D7BB43C3}"/>
                </a:ext>
              </a:extLst>
            </p:cNvPr>
            <p:cNvSpPr txBox="1"/>
            <p:nvPr/>
          </p:nvSpPr>
          <p:spPr>
            <a:xfrm>
              <a:off x="4518066" y="5380296"/>
              <a:ext cx="1805296" cy="391424"/>
            </a:xfrm>
            <a:prstGeom prst="rect">
              <a:avLst/>
            </a:prstGeom>
            <a:noFill/>
          </p:spPr>
          <p:txBody>
            <a:bodyPr wrap="square" rtlCol="0">
              <a:spAutoFit/>
            </a:bodyPr>
            <a:lstStyle/>
            <a:p>
              <a:r>
                <a:rPr lang="es-ES" sz="1200" dirty="0" err="1">
                  <a:latin typeface="Times New Roman" pitchFamily="18" charset="0"/>
                  <a:cs typeface="Times New Roman" pitchFamily="18" charset="0"/>
                </a:rPr>
                <a:t>core</a:t>
              </a:r>
              <a:r>
                <a:rPr lang="es-ES" sz="1200" dirty="0">
                  <a:latin typeface="Times New Roman" pitchFamily="18" charset="0"/>
                  <a:cs typeface="Times New Roman" pitchFamily="18" charset="0"/>
                </a:rPr>
                <a:t> </a:t>
              </a:r>
              <a:r>
                <a:rPr lang="es-ES" sz="1200" dirty="0" err="1">
                  <a:latin typeface="Times New Roman" pitchFamily="18" charset="0"/>
                  <a:cs typeface="Times New Roman" pitchFamily="18" charset="0"/>
                </a:rPr>
                <a:t>genome</a:t>
              </a:r>
              <a:r>
                <a:rPr lang="es-ES" sz="1200" dirty="0">
                  <a:latin typeface="Times New Roman" pitchFamily="18" charset="0"/>
                  <a:cs typeface="Times New Roman" pitchFamily="18" charset="0"/>
                </a:rPr>
                <a:t> </a:t>
              </a:r>
              <a:r>
                <a:rPr lang="es-ES" sz="1200" dirty="0" err="1">
                  <a:latin typeface="Times New Roman" pitchFamily="18" charset="0"/>
                  <a:cs typeface="Times New Roman" pitchFamily="18" charset="0"/>
                </a:rPr>
                <a:t>phylogroup</a:t>
              </a:r>
              <a:r>
                <a:rPr lang="es-ES" sz="1200" dirty="0">
                  <a:latin typeface="Times New Roman" pitchFamily="18" charset="0"/>
                  <a:cs typeface="Times New Roman" pitchFamily="18" charset="0"/>
                </a:rPr>
                <a:t> </a:t>
              </a:r>
              <a:r>
                <a:rPr lang="es-ES" sz="1200" b="1" dirty="0">
                  <a:latin typeface="Times New Roman" pitchFamily="18" charset="0"/>
                  <a:cs typeface="Times New Roman" pitchFamily="18" charset="0"/>
                </a:rPr>
                <a:t>B1</a:t>
              </a:r>
            </a:p>
          </p:txBody>
        </p:sp>
        <p:sp>
          <p:nvSpPr>
            <p:cNvPr id="115" name="Rectángulo 114">
              <a:extLst>
                <a:ext uri="{FF2B5EF4-FFF2-40B4-BE49-F238E27FC236}">
                  <a16:creationId xmlns="" xmlns:a16="http://schemas.microsoft.com/office/drawing/2014/main" id="{230219AE-2A85-4C28-9E8C-C462AB009BFD}"/>
                </a:ext>
              </a:extLst>
            </p:cNvPr>
            <p:cNvSpPr/>
            <p:nvPr/>
          </p:nvSpPr>
          <p:spPr>
            <a:xfrm>
              <a:off x="4494429" y="5913788"/>
              <a:ext cx="90000" cy="90000"/>
            </a:xfrm>
            <a:prstGeom prst="rect">
              <a:avLst/>
            </a:prstGeom>
            <a:solidFill>
              <a:srgbClr val="4841A1"/>
            </a:solidFill>
            <a:ln>
              <a:solidFill>
                <a:srgbClr val="4841A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sz="1200">
                <a:latin typeface="Times New Roman" pitchFamily="18" charset="0"/>
                <a:cs typeface="Times New Roman" pitchFamily="18" charset="0"/>
              </a:endParaRPr>
            </a:p>
          </p:txBody>
        </p:sp>
        <p:sp>
          <p:nvSpPr>
            <p:cNvPr id="116" name="CuadroTexto 115">
              <a:extLst>
                <a:ext uri="{FF2B5EF4-FFF2-40B4-BE49-F238E27FC236}">
                  <a16:creationId xmlns="" xmlns:a16="http://schemas.microsoft.com/office/drawing/2014/main" id="{86FFF8B2-F362-4130-A6AD-2DD79ADDEFA3}"/>
                </a:ext>
              </a:extLst>
            </p:cNvPr>
            <p:cNvSpPr txBox="1"/>
            <p:nvPr/>
          </p:nvSpPr>
          <p:spPr>
            <a:xfrm>
              <a:off x="4524785" y="5731412"/>
              <a:ext cx="1768784" cy="391424"/>
            </a:xfrm>
            <a:prstGeom prst="rect">
              <a:avLst/>
            </a:prstGeom>
            <a:noFill/>
          </p:spPr>
          <p:txBody>
            <a:bodyPr wrap="square" rtlCol="0">
              <a:spAutoFit/>
            </a:bodyPr>
            <a:lstStyle/>
            <a:p>
              <a:r>
                <a:rPr lang="es-ES" sz="1200" dirty="0" err="1">
                  <a:latin typeface="Times New Roman" pitchFamily="18" charset="0"/>
                  <a:cs typeface="Times New Roman" pitchFamily="18" charset="0"/>
                </a:rPr>
                <a:t>core</a:t>
              </a:r>
              <a:r>
                <a:rPr lang="es-ES" sz="1200" dirty="0">
                  <a:latin typeface="Times New Roman" pitchFamily="18" charset="0"/>
                  <a:cs typeface="Times New Roman" pitchFamily="18" charset="0"/>
                </a:rPr>
                <a:t> </a:t>
              </a:r>
              <a:r>
                <a:rPr lang="es-ES" sz="1200" dirty="0" err="1">
                  <a:latin typeface="Times New Roman" pitchFamily="18" charset="0"/>
                  <a:cs typeface="Times New Roman" pitchFamily="18" charset="0"/>
                </a:rPr>
                <a:t>genome</a:t>
              </a:r>
              <a:r>
                <a:rPr lang="es-ES" sz="1200" dirty="0">
                  <a:latin typeface="Times New Roman" pitchFamily="18" charset="0"/>
                  <a:cs typeface="Times New Roman" pitchFamily="18" charset="0"/>
                </a:rPr>
                <a:t> </a:t>
              </a:r>
              <a:r>
                <a:rPr lang="es-ES" sz="1200" dirty="0" err="1">
                  <a:latin typeface="Times New Roman" pitchFamily="18" charset="0"/>
                  <a:cs typeface="Times New Roman" pitchFamily="18" charset="0"/>
                </a:rPr>
                <a:t>phylogroup</a:t>
              </a:r>
              <a:r>
                <a:rPr lang="es-ES" sz="1200" dirty="0">
                  <a:latin typeface="Times New Roman" pitchFamily="18" charset="0"/>
                  <a:cs typeface="Times New Roman" pitchFamily="18" charset="0"/>
                </a:rPr>
                <a:t> </a:t>
              </a:r>
              <a:r>
                <a:rPr lang="es-ES" sz="1200" b="1" dirty="0">
                  <a:latin typeface="Times New Roman" pitchFamily="18" charset="0"/>
                  <a:cs typeface="Times New Roman" pitchFamily="18" charset="0"/>
                </a:rPr>
                <a:t>A</a:t>
              </a:r>
            </a:p>
          </p:txBody>
        </p:sp>
        <p:sp>
          <p:nvSpPr>
            <p:cNvPr id="117" name="CuadroTexto 116">
              <a:extLst>
                <a:ext uri="{FF2B5EF4-FFF2-40B4-BE49-F238E27FC236}">
                  <a16:creationId xmlns="" xmlns:a16="http://schemas.microsoft.com/office/drawing/2014/main" id="{1EB5AC70-D77A-4F70-9DCE-4BC0719976B7}"/>
                </a:ext>
              </a:extLst>
            </p:cNvPr>
            <p:cNvSpPr txBox="1"/>
            <p:nvPr/>
          </p:nvSpPr>
          <p:spPr>
            <a:xfrm>
              <a:off x="6294744" y="3472060"/>
              <a:ext cx="707781" cy="391424"/>
            </a:xfrm>
            <a:prstGeom prst="rect">
              <a:avLst/>
            </a:prstGeom>
            <a:noFill/>
          </p:spPr>
          <p:txBody>
            <a:bodyPr wrap="square" rtlCol="0">
              <a:spAutoFit/>
            </a:bodyPr>
            <a:lstStyle/>
            <a:p>
              <a:r>
                <a:rPr lang="es-ES" sz="1200" dirty="0">
                  <a:latin typeface="Times New Roman" pitchFamily="18" charset="0"/>
                  <a:cs typeface="Times New Roman" pitchFamily="18" charset="0"/>
                </a:rPr>
                <a:t> </a:t>
              </a:r>
              <a:r>
                <a:rPr lang="es-ES" sz="1200" b="1" dirty="0">
                  <a:latin typeface="Times New Roman" pitchFamily="18" charset="0"/>
                  <a:cs typeface="Times New Roman" pitchFamily="18" charset="0"/>
                </a:rPr>
                <a:t>   </a:t>
              </a:r>
              <a:r>
                <a:rPr lang="es-ES" sz="1200" b="1" dirty="0" smtClean="0">
                  <a:solidFill>
                    <a:srgbClr val="00C0FF"/>
                  </a:solidFill>
                  <a:latin typeface="Times New Roman" pitchFamily="18" charset="0"/>
                  <a:cs typeface="Times New Roman" pitchFamily="18" charset="0"/>
                </a:rPr>
                <a:t>2,204</a:t>
              </a:r>
              <a:r>
                <a:rPr lang="es-ES" sz="1200" b="1" dirty="0" smtClean="0">
                  <a:latin typeface="Times New Roman" pitchFamily="18" charset="0"/>
                  <a:cs typeface="Times New Roman" pitchFamily="18" charset="0"/>
                </a:rPr>
                <a:t> </a:t>
              </a:r>
              <a:endParaRPr lang="es-ES" sz="1200" b="1" dirty="0">
                <a:latin typeface="Times New Roman" pitchFamily="18" charset="0"/>
                <a:cs typeface="Times New Roman" pitchFamily="18" charset="0"/>
              </a:endParaRPr>
            </a:p>
          </p:txBody>
        </p:sp>
        <p:sp>
          <p:nvSpPr>
            <p:cNvPr id="118" name="CuadroTexto 117">
              <a:extLst>
                <a:ext uri="{FF2B5EF4-FFF2-40B4-BE49-F238E27FC236}">
                  <a16:creationId xmlns="" xmlns:a16="http://schemas.microsoft.com/office/drawing/2014/main" id="{F4F7136C-73E1-4251-9719-A3C480F0814A}"/>
                </a:ext>
              </a:extLst>
            </p:cNvPr>
            <p:cNvSpPr txBox="1"/>
            <p:nvPr/>
          </p:nvSpPr>
          <p:spPr>
            <a:xfrm>
              <a:off x="6435385" y="3872868"/>
              <a:ext cx="522994" cy="391424"/>
            </a:xfrm>
            <a:prstGeom prst="rect">
              <a:avLst/>
            </a:prstGeom>
            <a:noFill/>
          </p:spPr>
          <p:txBody>
            <a:bodyPr wrap="square" rtlCol="0">
              <a:spAutoFit/>
            </a:bodyPr>
            <a:lstStyle/>
            <a:p>
              <a:r>
                <a:rPr lang="es-ES" sz="1200" b="1" dirty="0" smtClean="0">
                  <a:solidFill>
                    <a:srgbClr val="00CCFF"/>
                  </a:solidFill>
                  <a:latin typeface="Times New Roman" pitchFamily="18" charset="0"/>
                  <a:cs typeface="Times New Roman" pitchFamily="18" charset="0"/>
                </a:rPr>
                <a:t>3,737</a:t>
              </a:r>
              <a:endParaRPr lang="es-ES" sz="1200" b="1" dirty="0">
                <a:solidFill>
                  <a:srgbClr val="00CCFF"/>
                </a:solidFill>
                <a:latin typeface="Times New Roman" pitchFamily="18" charset="0"/>
                <a:cs typeface="Times New Roman" pitchFamily="18" charset="0"/>
              </a:endParaRPr>
            </a:p>
          </p:txBody>
        </p:sp>
        <p:sp>
          <p:nvSpPr>
            <p:cNvPr id="119" name="CuadroTexto 118">
              <a:extLst>
                <a:ext uri="{FF2B5EF4-FFF2-40B4-BE49-F238E27FC236}">
                  <a16:creationId xmlns="" xmlns:a16="http://schemas.microsoft.com/office/drawing/2014/main" id="{5F2201FD-0EB5-4AE2-938F-5539D65FCF69}"/>
                </a:ext>
              </a:extLst>
            </p:cNvPr>
            <p:cNvSpPr txBox="1"/>
            <p:nvPr/>
          </p:nvSpPr>
          <p:spPr>
            <a:xfrm>
              <a:off x="6428528" y="4259820"/>
              <a:ext cx="552280" cy="391424"/>
            </a:xfrm>
            <a:prstGeom prst="rect">
              <a:avLst/>
            </a:prstGeom>
            <a:noFill/>
          </p:spPr>
          <p:txBody>
            <a:bodyPr wrap="square" rtlCol="0">
              <a:spAutoFit/>
            </a:bodyPr>
            <a:lstStyle/>
            <a:p>
              <a:r>
                <a:rPr lang="es-ES" sz="1200" b="1" dirty="0" smtClean="0">
                  <a:solidFill>
                    <a:srgbClr val="00CCFF"/>
                  </a:solidFill>
                  <a:latin typeface="Times New Roman" pitchFamily="18" charset="0"/>
                  <a:cs typeface="Times New Roman" pitchFamily="18" charset="0"/>
                </a:rPr>
                <a:t>2,688</a:t>
              </a:r>
              <a:r>
                <a:rPr lang="es-ES" sz="1200" b="1" dirty="0" smtClean="0">
                  <a:latin typeface="Times New Roman" pitchFamily="18" charset="0"/>
                  <a:cs typeface="Times New Roman" pitchFamily="18" charset="0"/>
                </a:rPr>
                <a:t>       </a:t>
              </a:r>
              <a:endParaRPr lang="es-ES" sz="1200" b="1" dirty="0">
                <a:latin typeface="Times New Roman" pitchFamily="18" charset="0"/>
                <a:cs typeface="Times New Roman" pitchFamily="18" charset="0"/>
              </a:endParaRPr>
            </a:p>
          </p:txBody>
        </p:sp>
        <p:sp>
          <p:nvSpPr>
            <p:cNvPr id="120" name="CuadroTexto 119">
              <a:extLst>
                <a:ext uri="{FF2B5EF4-FFF2-40B4-BE49-F238E27FC236}">
                  <a16:creationId xmlns="" xmlns:a16="http://schemas.microsoft.com/office/drawing/2014/main" id="{22A04882-974E-437B-B5F1-2AE93D50CA4B}"/>
                </a:ext>
              </a:extLst>
            </p:cNvPr>
            <p:cNvSpPr txBox="1"/>
            <p:nvPr/>
          </p:nvSpPr>
          <p:spPr>
            <a:xfrm>
              <a:off x="6433947" y="4614728"/>
              <a:ext cx="503927" cy="391424"/>
            </a:xfrm>
            <a:prstGeom prst="rect">
              <a:avLst/>
            </a:prstGeom>
            <a:noFill/>
          </p:spPr>
          <p:txBody>
            <a:bodyPr wrap="square" rtlCol="0">
              <a:spAutoFit/>
            </a:bodyPr>
            <a:lstStyle/>
            <a:p>
              <a:r>
                <a:rPr lang="es-ES" sz="1200" b="1" dirty="0">
                  <a:solidFill>
                    <a:srgbClr val="00CCFF"/>
                  </a:solidFill>
                  <a:latin typeface="Times New Roman" pitchFamily="18" charset="0"/>
                  <a:cs typeface="Times New Roman" pitchFamily="18" charset="0"/>
                </a:rPr>
                <a:t>2,619</a:t>
              </a:r>
            </a:p>
          </p:txBody>
        </p:sp>
        <p:sp>
          <p:nvSpPr>
            <p:cNvPr id="121" name="CuadroTexto 120">
              <a:extLst>
                <a:ext uri="{FF2B5EF4-FFF2-40B4-BE49-F238E27FC236}">
                  <a16:creationId xmlns="" xmlns:a16="http://schemas.microsoft.com/office/drawing/2014/main" id="{633FB64A-0E2A-424B-A922-9B75E4D7D839}"/>
                </a:ext>
              </a:extLst>
            </p:cNvPr>
            <p:cNvSpPr txBox="1"/>
            <p:nvPr/>
          </p:nvSpPr>
          <p:spPr>
            <a:xfrm>
              <a:off x="6433626" y="5011858"/>
              <a:ext cx="503925" cy="391424"/>
            </a:xfrm>
            <a:prstGeom prst="rect">
              <a:avLst/>
            </a:prstGeom>
            <a:noFill/>
          </p:spPr>
          <p:txBody>
            <a:bodyPr wrap="square" rtlCol="0">
              <a:spAutoFit/>
            </a:bodyPr>
            <a:lstStyle/>
            <a:p>
              <a:r>
                <a:rPr lang="es-ES" sz="1200" b="1" dirty="0" smtClean="0">
                  <a:solidFill>
                    <a:srgbClr val="00CCFF"/>
                  </a:solidFill>
                  <a:latin typeface="Times New Roman" pitchFamily="18" charset="0"/>
                  <a:cs typeface="Times New Roman" pitchFamily="18" charset="0"/>
                </a:rPr>
                <a:t>2,337</a:t>
              </a:r>
              <a:r>
                <a:rPr lang="es-ES" sz="1200" b="1" dirty="0" smtClean="0">
                  <a:latin typeface="Times New Roman" pitchFamily="18" charset="0"/>
                  <a:cs typeface="Times New Roman" pitchFamily="18" charset="0"/>
                </a:rPr>
                <a:t> </a:t>
              </a:r>
              <a:endParaRPr lang="es-ES" sz="1200" b="1" dirty="0">
                <a:latin typeface="Times New Roman" pitchFamily="18" charset="0"/>
                <a:cs typeface="Times New Roman" pitchFamily="18" charset="0"/>
              </a:endParaRPr>
            </a:p>
          </p:txBody>
        </p:sp>
        <p:sp>
          <p:nvSpPr>
            <p:cNvPr id="122" name="CuadroTexto 121">
              <a:extLst>
                <a:ext uri="{FF2B5EF4-FFF2-40B4-BE49-F238E27FC236}">
                  <a16:creationId xmlns="" xmlns:a16="http://schemas.microsoft.com/office/drawing/2014/main" id="{34A2CC6B-8870-4EFB-9C20-BB16CCC06743}"/>
                </a:ext>
              </a:extLst>
            </p:cNvPr>
            <p:cNvSpPr txBox="1"/>
            <p:nvPr/>
          </p:nvSpPr>
          <p:spPr>
            <a:xfrm>
              <a:off x="6424351" y="5383837"/>
              <a:ext cx="534028" cy="391424"/>
            </a:xfrm>
            <a:prstGeom prst="rect">
              <a:avLst/>
            </a:prstGeom>
            <a:noFill/>
          </p:spPr>
          <p:txBody>
            <a:bodyPr wrap="square" rtlCol="0">
              <a:spAutoFit/>
            </a:bodyPr>
            <a:lstStyle/>
            <a:p>
              <a:r>
                <a:rPr lang="es-ES" sz="1200" b="1" dirty="0" smtClean="0">
                  <a:solidFill>
                    <a:srgbClr val="00CCFF"/>
                  </a:solidFill>
                  <a:latin typeface="Times New Roman" pitchFamily="18" charset="0"/>
                  <a:cs typeface="Times New Roman" pitchFamily="18" charset="0"/>
                </a:rPr>
                <a:t>1,986</a:t>
              </a:r>
              <a:r>
                <a:rPr lang="es-ES" sz="1200" b="1" dirty="0" smtClean="0">
                  <a:latin typeface="Times New Roman" pitchFamily="18" charset="0"/>
                  <a:cs typeface="Times New Roman" pitchFamily="18" charset="0"/>
                </a:rPr>
                <a:t>      </a:t>
              </a:r>
              <a:endParaRPr lang="es-ES" sz="1200" b="1" dirty="0">
                <a:latin typeface="Times New Roman" pitchFamily="18" charset="0"/>
                <a:cs typeface="Times New Roman" pitchFamily="18" charset="0"/>
              </a:endParaRPr>
            </a:p>
          </p:txBody>
        </p:sp>
        <p:sp>
          <p:nvSpPr>
            <p:cNvPr id="123" name="CuadroTexto 122">
              <a:extLst>
                <a:ext uri="{FF2B5EF4-FFF2-40B4-BE49-F238E27FC236}">
                  <a16:creationId xmlns="" xmlns:a16="http://schemas.microsoft.com/office/drawing/2014/main" id="{76A30FDE-117C-4451-A70C-9B26948DF6CD}"/>
                </a:ext>
              </a:extLst>
            </p:cNvPr>
            <p:cNvSpPr txBox="1"/>
            <p:nvPr/>
          </p:nvSpPr>
          <p:spPr>
            <a:xfrm>
              <a:off x="6429349" y="5737211"/>
              <a:ext cx="490750" cy="391424"/>
            </a:xfrm>
            <a:prstGeom prst="rect">
              <a:avLst/>
            </a:prstGeom>
            <a:noFill/>
          </p:spPr>
          <p:txBody>
            <a:bodyPr wrap="square" rtlCol="0">
              <a:spAutoFit/>
            </a:bodyPr>
            <a:lstStyle/>
            <a:p>
              <a:r>
                <a:rPr lang="es-ES" sz="1200" b="1" dirty="0" smtClean="0">
                  <a:solidFill>
                    <a:srgbClr val="00CCFF"/>
                  </a:solidFill>
                  <a:latin typeface="Times New Roman" pitchFamily="18" charset="0"/>
                  <a:cs typeface="Times New Roman" pitchFamily="18" charset="0"/>
                </a:rPr>
                <a:t>1,763</a:t>
              </a:r>
              <a:endParaRPr lang="es-ES" sz="1200" b="1" dirty="0">
                <a:solidFill>
                  <a:srgbClr val="00CCFF"/>
                </a:solidFill>
                <a:latin typeface="Times New Roman" pitchFamily="18" charset="0"/>
                <a:cs typeface="Times New Roman" pitchFamily="18" charset="0"/>
              </a:endParaRPr>
            </a:p>
          </p:txBody>
        </p:sp>
        <p:sp>
          <p:nvSpPr>
            <p:cNvPr id="124" name="CuadroTexto 123">
              <a:extLst>
                <a:ext uri="{FF2B5EF4-FFF2-40B4-BE49-F238E27FC236}">
                  <a16:creationId xmlns="" xmlns:a16="http://schemas.microsoft.com/office/drawing/2014/main" id="{E8DD00F0-F1C0-4254-B261-10F00CA1A843}"/>
                </a:ext>
              </a:extLst>
            </p:cNvPr>
            <p:cNvSpPr txBox="1"/>
            <p:nvPr/>
          </p:nvSpPr>
          <p:spPr>
            <a:xfrm>
              <a:off x="7056509" y="3469199"/>
              <a:ext cx="604927" cy="391424"/>
            </a:xfrm>
            <a:prstGeom prst="rect">
              <a:avLst/>
            </a:prstGeom>
            <a:noFill/>
          </p:spPr>
          <p:txBody>
            <a:bodyPr wrap="square" rtlCol="0">
              <a:spAutoFit/>
            </a:bodyPr>
            <a:lstStyle/>
            <a:p>
              <a:r>
                <a:rPr lang="es-ES" sz="1200" b="1" dirty="0">
                  <a:latin typeface="Times New Roman" pitchFamily="18" charset="0"/>
                  <a:cs typeface="Times New Roman" pitchFamily="18" charset="0"/>
                </a:rPr>
                <a:t>  </a:t>
              </a:r>
              <a:r>
                <a:rPr lang="es-ES" sz="1200" b="1" dirty="0" smtClean="0">
                  <a:solidFill>
                    <a:schemeClr val="tx2">
                      <a:lumMod val="60000"/>
                      <a:lumOff val="40000"/>
                    </a:schemeClr>
                  </a:solidFill>
                  <a:latin typeface="Times New Roman" pitchFamily="18" charset="0"/>
                  <a:cs typeface="Times New Roman" pitchFamily="18" charset="0"/>
                </a:rPr>
                <a:t>2,298</a:t>
              </a:r>
              <a:endParaRPr lang="es-ES" sz="1200" b="1" dirty="0">
                <a:solidFill>
                  <a:schemeClr val="tx2">
                    <a:lumMod val="60000"/>
                    <a:lumOff val="40000"/>
                  </a:schemeClr>
                </a:solidFill>
                <a:latin typeface="Times New Roman" pitchFamily="18" charset="0"/>
                <a:cs typeface="Times New Roman" pitchFamily="18" charset="0"/>
              </a:endParaRPr>
            </a:p>
          </p:txBody>
        </p:sp>
        <p:sp>
          <p:nvSpPr>
            <p:cNvPr id="125" name="CuadroTexto 124">
              <a:extLst>
                <a:ext uri="{FF2B5EF4-FFF2-40B4-BE49-F238E27FC236}">
                  <a16:creationId xmlns="" xmlns:a16="http://schemas.microsoft.com/office/drawing/2014/main" id="{0703111D-BF39-41C1-ABFC-188844194EFA}"/>
                </a:ext>
              </a:extLst>
            </p:cNvPr>
            <p:cNvSpPr txBox="1"/>
            <p:nvPr/>
          </p:nvSpPr>
          <p:spPr>
            <a:xfrm>
              <a:off x="7831270" y="3467003"/>
              <a:ext cx="1150371" cy="391424"/>
            </a:xfrm>
            <a:prstGeom prst="rect">
              <a:avLst/>
            </a:prstGeom>
            <a:noFill/>
          </p:spPr>
          <p:txBody>
            <a:bodyPr wrap="square" rtlCol="0">
              <a:spAutoFit/>
            </a:bodyPr>
            <a:lstStyle/>
            <a:p>
              <a:r>
                <a:rPr lang="es-ES" sz="1200" b="1" dirty="0" smtClean="0">
                  <a:solidFill>
                    <a:srgbClr val="002060"/>
                  </a:solidFill>
                  <a:latin typeface="Times New Roman" pitchFamily="18" charset="0"/>
                  <a:cs typeface="Times New Roman" pitchFamily="18" charset="0"/>
                </a:rPr>
                <a:t>15,604</a:t>
              </a:r>
              <a:r>
                <a:rPr lang="es-ES" sz="1200" b="1" dirty="0" smtClean="0">
                  <a:latin typeface="Times New Roman" pitchFamily="18" charset="0"/>
                  <a:cs typeface="Times New Roman" pitchFamily="18" charset="0"/>
                </a:rPr>
                <a:t> </a:t>
              </a:r>
              <a:r>
                <a:rPr lang="es-ES" sz="1200" b="1" dirty="0">
                  <a:latin typeface="Times New Roman" pitchFamily="18" charset="0"/>
                  <a:cs typeface="Times New Roman" pitchFamily="18" charset="0"/>
                </a:rPr>
                <a:t>genes</a:t>
              </a:r>
            </a:p>
          </p:txBody>
        </p:sp>
        <p:sp>
          <p:nvSpPr>
            <p:cNvPr id="126" name="CuadroTexto 125">
              <a:extLst>
                <a:ext uri="{FF2B5EF4-FFF2-40B4-BE49-F238E27FC236}">
                  <a16:creationId xmlns="" xmlns:a16="http://schemas.microsoft.com/office/drawing/2014/main" id="{E49A9570-9C7B-4AA2-8563-45377CED22BA}"/>
                </a:ext>
              </a:extLst>
            </p:cNvPr>
            <p:cNvSpPr txBox="1"/>
            <p:nvPr/>
          </p:nvSpPr>
          <p:spPr>
            <a:xfrm>
              <a:off x="7016217" y="3865510"/>
              <a:ext cx="590629" cy="391424"/>
            </a:xfrm>
            <a:prstGeom prst="rect">
              <a:avLst/>
            </a:prstGeom>
            <a:noFill/>
          </p:spPr>
          <p:txBody>
            <a:bodyPr wrap="square" rtlCol="0">
              <a:noAutofit/>
            </a:bodyPr>
            <a:lstStyle/>
            <a:p>
              <a:r>
                <a:rPr lang="es-ES" sz="1200" b="1" dirty="0">
                  <a:solidFill>
                    <a:schemeClr val="tx2">
                      <a:lumMod val="60000"/>
                      <a:lumOff val="40000"/>
                    </a:schemeClr>
                  </a:solidFill>
                  <a:latin typeface="Times New Roman" pitchFamily="18" charset="0"/>
                  <a:cs typeface="Times New Roman" pitchFamily="18" charset="0"/>
                </a:rPr>
                <a:t>   1,109</a:t>
              </a:r>
            </a:p>
          </p:txBody>
        </p:sp>
        <p:sp>
          <p:nvSpPr>
            <p:cNvPr id="127" name="CuadroTexto 126">
              <a:extLst>
                <a:ext uri="{FF2B5EF4-FFF2-40B4-BE49-F238E27FC236}">
                  <a16:creationId xmlns="" xmlns:a16="http://schemas.microsoft.com/office/drawing/2014/main" id="{DBD6E720-34DA-4C1D-B4BC-5F5B52FF331A}"/>
                </a:ext>
              </a:extLst>
            </p:cNvPr>
            <p:cNvSpPr txBox="1"/>
            <p:nvPr/>
          </p:nvSpPr>
          <p:spPr>
            <a:xfrm>
              <a:off x="7051953" y="4246979"/>
              <a:ext cx="568086" cy="391424"/>
            </a:xfrm>
            <a:prstGeom prst="rect">
              <a:avLst/>
            </a:prstGeom>
            <a:noFill/>
          </p:spPr>
          <p:txBody>
            <a:bodyPr wrap="square" rtlCol="0">
              <a:spAutoFit/>
            </a:bodyPr>
            <a:lstStyle/>
            <a:p>
              <a:r>
                <a:rPr lang="es-ES" sz="1200" b="1" dirty="0">
                  <a:solidFill>
                    <a:schemeClr val="tx2">
                      <a:lumMod val="60000"/>
                      <a:lumOff val="40000"/>
                    </a:schemeClr>
                  </a:solidFill>
                  <a:latin typeface="Times New Roman" pitchFamily="18" charset="0"/>
                  <a:cs typeface="Times New Roman" pitchFamily="18" charset="0"/>
                </a:rPr>
                <a:t>  3,804</a:t>
              </a:r>
            </a:p>
          </p:txBody>
        </p:sp>
        <p:sp>
          <p:nvSpPr>
            <p:cNvPr id="128" name="CuadroTexto 127">
              <a:extLst>
                <a:ext uri="{FF2B5EF4-FFF2-40B4-BE49-F238E27FC236}">
                  <a16:creationId xmlns="" xmlns:a16="http://schemas.microsoft.com/office/drawing/2014/main" id="{8DAD864E-4BDB-4525-8CA5-EBC55EF50EF2}"/>
                </a:ext>
              </a:extLst>
            </p:cNvPr>
            <p:cNvSpPr txBox="1"/>
            <p:nvPr/>
          </p:nvSpPr>
          <p:spPr>
            <a:xfrm>
              <a:off x="7894165" y="3856469"/>
              <a:ext cx="1106791" cy="391424"/>
            </a:xfrm>
            <a:prstGeom prst="rect">
              <a:avLst/>
            </a:prstGeom>
            <a:noFill/>
          </p:spPr>
          <p:txBody>
            <a:bodyPr wrap="square" rtlCol="0">
              <a:spAutoFit/>
            </a:bodyPr>
            <a:lstStyle/>
            <a:p>
              <a:r>
                <a:rPr lang="es-ES" sz="1200" b="1" dirty="0">
                  <a:solidFill>
                    <a:srgbClr val="002060"/>
                  </a:solidFill>
                  <a:latin typeface="Times New Roman" pitchFamily="18" charset="0"/>
                  <a:cs typeface="Times New Roman" pitchFamily="18" charset="0"/>
                </a:rPr>
                <a:t>8,355</a:t>
              </a:r>
              <a:r>
                <a:rPr lang="es-ES" sz="1200" b="1" dirty="0">
                  <a:latin typeface="Times New Roman" pitchFamily="18" charset="0"/>
                  <a:cs typeface="Times New Roman" pitchFamily="18" charset="0"/>
                </a:rPr>
                <a:t> genes </a:t>
              </a:r>
            </a:p>
          </p:txBody>
        </p:sp>
        <p:sp>
          <p:nvSpPr>
            <p:cNvPr id="129" name="CuadroTexto 128">
              <a:extLst>
                <a:ext uri="{FF2B5EF4-FFF2-40B4-BE49-F238E27FC236}">
                  <a16:creationId xmlns="" xmlns:a16="http://schemas.microsoft.com/office/drawing/2014/main" id="{AD14DD43-AFFD-422D-9FE3-DC4E90454A10}"/>
                </a:ext>
              </a:extLst>
            </p:cNvPr>
            <p:cNvSpPr txBox="1"/>
            <p:nvPr/>
          </p:nvSpPr>
          <p:spPr>
            <a:xfrm>
              <a:off x="7053136" y="4606607"/>
              <a:ext cx="590629" cy="391424"/>
            </a:xfrm>
            <a:prstGeom prst="rect">
              <a:avLst/>
            </a:prstGeom>
            <a:noFill/>
          </p:spPr>
          <p:txBody>
            <a:bodyPr wrap="square" rtlCol="0">
              <a:spAutoFit/>
            </a:bodyPr>
            <a:lstStyle/>
            <a:p>
              <a:r>
                <a:rPr lang="es-ES" sz="1200" b="1" dirty="0">
                  <a:solidFill>
                    <a:schemeClr val="tx2">
                      <a:lumMod val="60000"/>
                      <a:lumOff val="40000"/>
                    </a:schemeClr>
                  </a:solidFill>
                  <a:latin typeface="Times New Roman" pitchFamily="18" charset="0"/>
                  <a:cs typeface="Times New Roman" pitchFamily="18" charset="0"/>
                </a:rPr>
                <a:t>  2,333</a:t>
              </a:r>
            </a:p>
          </p:txBody>
        </p:sp>
        <p:sp>
          <p:nvSpPr>
            <p:cNvPr id="130" name="CuadroTexto 129">
              <a:extLst>
                <a:ext uri="{FF2B5EF4-FFF2-40B4-BE49-F238E27FC236}">
                  <a16:creationId xmlns="" xmlns:a16="http://schemas.microsoft.com/office/drawing/2014/main" id="{12395CBD-A37C-4726-99A9-8AF2542F2FCF}"/>
                </a:ext>
              </a:extLst>
            </p:cNvPr>
            <p:cNvSpPr txBox="1"/>
            <p:nvPr/>
          </p:nvSpPr>
          <p:spPr>
            <a:xfrm>
              <a:off x="7118609" y="5001560"/>
              <a:ext cx="511399" cy="391424"/>
            </a:xfrm>
            <a:prstGeom prst="rect">
              <a:avLst/>
            </a:prstGeom>
            <a:noFill/>
          </p:spPr>
          <p:txBody>
            <a:bodyPr wrap="square" rtlCol="0">
              <a:spAutoFit/>
            </a:bodyPr>
            <a:lstStyle/>
            <a:p>
              <a:r>
                <a:rPr lang="es-ES" sz="1200" b="1" dirty="0">
                  <a:solidFill>
                    <a:schemeClr val="tx2">
                      <a:lumMod val="60000"/>
                      <a:lumOff val="40000"/>
                    </a:schemeClr>
                  </a:solidFill>
                  <a:latin typeface="Times New Roman" pitchFamily="18" charset="0"/>
                  <a:cs typeface="Times New Roman" pitchFamily="18" charset="0"/>
                </a:rPr>
                <a:t>1,566</a:t>
              </a:r>
            </a:p>
          </p:txBody>
        </p:sp>
        <p:sp>
          <p:nvSpPr>
            <p:cNvPr id="133" name="CuadroTexto 132">
              <a:extLst>
                <a:ext uri="{FF2B5EF4-FFF2-40B4-BE49-F238E27FC236}">
                  <a16:creationId xmlns="" xmlns:a16="http://schemas.microsoft.com/office/drawing/2014/main" id="{4AB7C2BB-1B45-4EF1-AE34-0773BA9E7F03}"/>
                </a:ext>
              </a:extLst>
            </p:cNvPr>
            <p:cNvSpPr txBox="1"/>
            <p:nvPr/>
          </p:nvSpPr>
          <p:spPr>
            <a:xfrm>
              <a:off x="7901272" y="4246619"/>
              <a:ext cx="1192798" cy="391424"/>
            </a:xfrm>
            <a:prstGeom prst="rect">
              <a:avLst/>
            </a:prstGeom>
            <a:noFill/>
          </p:spPr>
          <p:txBody>
            <a:bodyPr wrap="square" rtlCol="0">
              <a:spAutoFit/>
            </a:bodyPr>
            <a:lstStyle/>
            <a:p>
              <a:r>
                <a:rPr lang="es-ES" sz="1200" b="1" dirty="0">
                  <a:solidFill>
                    <a:srgbClr val="002060"/>
                  </a:solidFill>
                  <a:latin typeface="Times New Roman" pitchFamily="18" charset="0"/>
                  <a:cs typeface="Times New Roman" pitchFamily="18" charset="0"/>
                </a:rPr>
                <a:t>8,471 </a:t>
              </a:r>
              <a:r>
                <a:rPr lang="es-ES" sz="1200" b="1" dirty="0">
                  <a:latin typeface="Times New Roman" pitchFamily="18" charset="0"/>
                  <a:cs typeface="Times New Roman" pitchFamily="18" charset="0"/>
                </a:rPr>
                <a:t>genes</a:t>
              </a:r>
            </a:p>
          </p:txBody>
        </p:sp>
        <p:sp>
          <p:nvSpPr>
            <p:cNvPr id="134" name="CuadroTexto 133">
              <a:extLst>
                <a:ext uri="{FF2B5EF4-FFF2-40B4-BE49-F238E27FC236}">
                  <a16:creationId xmlns="" xmlns:a16="http://schemas.microsoft.com/office/drawing/2014/main" id="{A78161CB-38FB-47AC-AC88-9C52E6557675}"/>
                </a:ext>
              </a:extLst>
            </p:cNvPr>
            <p:cNvSpPr txBox="1"/>
            <p:nvPr/>
          </p:nvSpPr>
          <p:spPr>
            <a:xfrm>
              <a:off x="7828659" y="4609820"/>
              <a:ext cx="1106791" cy="391424"/>
            </a:xfrm>
            <a:prstGeom prst="rect">
              <a:avLst/>
            </a:prstGeom>
            <a:noFill/>
          </p:spPr>
          <p:txBody>
            <a:bodyPr wrap="square" rtlCol="0">
              <a:spAutoFit/>
            </a:bodyPr>
            <a:lstStyle/>
            <a:p>
              <a:r>
                <a:rPr lang="es-ES" sz="1200" b="1" dirty="0">
                  <a:solidFill>
                    <a:srgbClr val="002060"/>
                  </a:solidFill>
                  <a:latin typeface="Times New Roman" pitchFamily="18" charset="0"/>
                  <a:cs typeface="Times New Roman" pitchFamily="18" charset="0"/>
                </a:rPr>
                <a:t>12,814</a:t>
              </a:r>
              <a:r>
                <a:rPr lang="es-ES" sz="1200" b="1" dirty="0">
                  <a:latin typeface="Times New Roman" pitchFamily="18" charset="0"/>
                  <a:cs typeface="Times New Roman" pitchFamily="18" charset="0"/>
                </a:rPr>
                <a:t> genes </a:t>
              </a:r>
            </a:p>
          </p:txBody>
        </p:sp>
        <p:sp>
          <p:nvSpPr>
            <p:cNvPr id="135" name="CuadroTexto 134">
              <a:extLst>
                <a:ext uri="{FF2B5EF4-FFF2-40B4-BE49-F238E27FC236}">
                  <a16:creationId xmlns="" xmlns:a16="http://schemas.microsoft.com/office/drawing/2014/main" id="{F824B4C7-4B2B-4A8B-897B-B39DBA6107E1}"/>
                </a:ext>
              </a:extLst>
            </p:cNvPr>
            <p:cNvSpPr txBox="1"/>
            <p:nvPr/>
          </p:nvSpPr>
          <p:spPr>
            <a:xfrm>
              <a:off x="7827498" y="4995807"/>
              <a:ext cx="1107950" cy="391424"/>
            </a:xfrm>
            <a:prstGeom prst="rect">
              <a:avLst/>
            </a:prstGeom>
            <a:noFill/>
          </p:spPr>
          <p:txBody>
            <a:bodyPr wrap="square" rtlCol="0">
              <a:spAutoFit/>
            </a:bodyPr>
            <a:lstStyle/>
            <a:p>
              <a:r>
                <a:rPr lang="es-ES" sz="1200" b="1" dirty="0">
                  <a:solidFill>
                    <a:srgbClr val="002060"/>
                  </a:solidFill>
                  <a:latin typeface="Times New Roman" pitchFamily="18" charset="0"/>
                  <a:cs typeface="Times New Roman" pitchFamily="18" charset="0"/>
                </a:rPr>
                <a:t>13,325</a:t>
              </a:r>
              <a:r>
                <a:rPr lang="es-ES" sz="1200" b="1" dirty="0">
                  <a:latin typeface="Times New Roman" pitchFamily="18" charset="0"/>
                  <a:cs typeface="Times New Roman" pitchFamily="18" charset="0"/>
                </a:rPr>
                <a:t> genes</a:t>
              </a:r>
            </a:p>
          </p:txBody>
        </p:sp>
        <p:sp>
          <p:nvSpPr>
            <p:cNvPr id="136" name="CuadroTexto 135">
              <a:extLst>
                <a:ext uri="{FF2B5EF4-FFF2-40B4-BE49-F238E27FC236}">
                  <a16:creationId xmlns="" xmlns:a16="http://schemas.microsoft.com/office/drawing/2014/main" id="{16D8F237-6AC3-47B6-BF77-6DDD219CFC28}"/>
                </a:ext>
              </a:extLst>
            </p:cNvPr>
            <p:cNvSpPr txBox="1"/>
            <p:nvPr/>
          </p:nvSpPr>
          <p:spPr>
            <a:xfrm>
              <a:off x="7828462" y="5375162"/>
              <a:ext cx="1106791" cy="391424"/>
            </a:xfrm>
            <a:prstGeom prst="rect">
              <a:avLst/>
            </a:prstGeom>
            <a:noFill/>
          </p:spPr>
          <p:txBody>
            <a:bodyPr wrap="square" rtlCol="0">
              <a:spAutoFit/>
            </a:bodyPr>
            <a:lstStyle/>
            <a:p>
              <a:r>
                <a:rPr lang="es-ES" sz="1200" b="1" dirty="0">
                  <a:solidFill>
                    <a:srgbClr val="002060"/>
                  </a:solidFill>
                  <a:latin typeface="Times New Roman" pitchFamily="18" charset="0"/>
                  <a:cs typeface="Times New Roman" pitchFamily="18" charset="0"/>
                </a:rPr>
                <a:t>21,039</a:t>
              </a:r>
              <a:r>
                <a:rPr lang="es-ES" sz="1200" b="1" dirty="0">
                  <a:latin typeface="Times New Roman" pitchFamily="18" charset="0"/>
                  <a:cs typeface="Times New Roman" pitchFamily="18" charset="0"/>
                </a:rPr>
                <a:t> genes </a:t>
              </a:r>
            </a:p>
          </p:txBody>
        </p:sp>
        <p:sp>
          <p:nvSpPr>
            <p:cNvPr id="137" name="CuadroTexto 136">
              <a:extLst>
                <a:ext uri="{FF2B5EF4-FFF2-40B4-BE49-F238E27FC236}">
                  <a16:creationId xmlns="" xmlns:a16="http://schemas.microsoft.com/office/drawing/2014/main" id="{81222A4C-7A8E-42E4-95BF-1B94C700E678}"/>
                </a:ext>
              </a:extLst>
            </p:cNvPr>
            <p:cNvSpPr txBox="1"/>
            <p:nvPr/>
          </p:nvSpPr>
          <p:spPr>
            <a:xfrm>
              <a:off x="7823838" y="5731034"/>
              <a:ext cx="1106791" cy="391424"/>
            </a:xfrm>
            <a:prstGeom prst="rect">
              <a:avLst/>
            </a:prstGeom>
            <a:noFill/>
          </p:spPr>
          <p:txBody>
            <a:bodyPr wrap="square" rtlCol="0">
              <a:spAutoFit/>
            </a:bodyPr>
            <a:lstStyle/>
            <a:p>
              <a:r>
                <a:rPr lang="es-ES" sz="1200" b="1" dirty="0">
                  <a:solidFill>
                    <a:srgbClr val="002060"/>
                  </a:solidFill>
                  <a:latin typeface="Times New Roman" pitchFamily="18" charset="0"/>
                  <a:cs typeface="Times New Roman" pitchFamily="18" charset="0"/>
                </a:rPr>
                <a:t>20,950</a:t>
              </a:r>
              <a:r>
                <a:rPr lang="es-ES" sz="1200" b="1" dirty="0">
                  <a:latin typeface="Times New Roman" pitchFamily="18" charset="0"/>
                  <a:cs typeface="Times New Roman" pitchFamily="18" charset="0"/>
                </a:rPr>
                <a:t> genes </a:t>
              </a:r>
            </a:p>
          </p:txBody>
        </p:sp>
        <p:sp>
          <p:nvSpPr>
            <p:cNvPr id="138" name="Rectángulo 137">
              <a:extLst>
                <a:ext uri="{FF2B5EF4-FFF2-40B4-BE49-F238E27FC236}">
                  <a16:creationId xmlns="" xmlns:a16="http://schemas.microsoft.com/office/drawing/2014/main" id="{A1E6FCE3-8627-4EAF-887A-1626AB0A8672}"/>
                </a:ext>
              </a:extLst>
            </p:cNvPr>
            <p:cNvSpPr/>
            <p:nvPr/>
          </p:nvSpPr>
          <p:spPr>
            <a:xfrm>
              <a:off x="6893883" y="3462572"/>
              <a:ext cx="272832" cy="337250"/>
            </a:xfrm>
            <a:prstGeom prst="rect">
              <a:avLst/>
            </a:prstGeom>
          </p:spPr>
          <p:txBody>
            <a:bodyPr wrap="none">
              <a:spAutoFit/>
            </a:bodyPr>
            <a:lstStyle/>
            <a:p>
              <a:r>
                <a:rPr lang="es-ES" sz="1200" b="1" dirty="0">
                  <a:latin typeface="Times New Roman" pitchFamily="18" charset="0"/>
                  <a:cs typeface="Times New Roman" pitchFamily="18" charset="0"/>
                </a:rPr>
                <a:t>+</a:t>
              </a:r>
              <a:endParaRPr lang="es-ES" sz="1200" dirty="0">
                <a:latin typeface="Times New Roman" pitchFamily="18" charset="0"/>
                <a:cs typeface="Times New Roman" pitchFamily="18" charset="0"/>
              </a:endParaRPr>
            </a:p>
          </p:txBody>
        </p:sp>
        <p:sp>
          <p:nvSpPr>
            <p:cNvPr id="139" name="Rectángulo 138">
              <a:extLst>
                <a:ext uri="{FF2B5EF4-FFF2-40B4-BE49-F238E27FC236}">
                  <a16:creationId xmlns="" xmlns:a16="http://schemas.microsoft.com/office/drawing/2014/main" id="{C67C3D19-0384-4926-B82F-CF2697D607D2}"/>
                </a:ext>
              </a:extLst>
            </p:cNvPr>
            <p:cNvSpPr/>
            <p:nvPr/>
          </p:nvSpPr>
          <p:spPr>
            <a:xfrm>
              <a:off x="7570095" y="3468941"/>
              <a:ext cx="272832" cy="337251"/>
            </a:xfrm>
            <a:prstGeom prst="rect">
              <a:avLst/>
            </a:prstGeom>
          </p:spPr>
          <p:txBody>
            <a:bodyPr wrap="none">
              <a:spAutoFit/>
            </a:bodyPr>
            <a:lstStyle/>
            <a:p>
              <a:r>
                <a:rPr lang="es-ES" sz="1200" b="1" dirty="0">
                  <a:latin typeface="Times New Roman" pitchFamily="18" charset="0"/>
                  <a:cs typeface="Times New Roman" pitchFamily="18" charset="0"/>
                </a:rPr>
                <a:t>+</a:t>
              </a:r>
              <a:endParaRPr lang="es-ES" sz="1200" dirty="0">
                <a:latin typeface="Times New Roman" pitchFamily="18" charset="0"/>
                <a:cs typeface="Times New Roman" pitchFamily="18" charset="0"/>
              </a:endParaRPr>
            </a:p>
          </p:txBody>
        </p:sp>
        <p:sp>
          <p:nvSpPr>
            <p:cNvPr id="140" name="Rectángulo 139">
              <a:extLst>
                <a:ext uri="{FF2B5EF4-FFF2-40B4-BE49-F238E27FC236}">
                  <a16:creationId xmlns="" xmlns:a16="http://schemas.microsoft.com/office/drawing/2014/main" id="{E5245B3C-D8E8-4464-A6FF-1A46FCB57E4D}"/>
                </a:ext>
              </a:extLst>
            </p:cNvPr>
            <p:cNvSpPr/>
            <p:nvPr/>
          </p:nvSpPr>
          <p:spPr>
            <a:xfrm>
              <a:off x="6895606" y="3874621"/>
              <a:ext cx="272832" cy="337250"/>
            </a:xfrm>
            <a:prstGeom prst="rect">
              <a:avLst/>
            </a:prstGeom>
          </p:spPr>
          <p:txBody>
            <a:bodyPr wrap="none">
              <a:spAutoFit/>
            </a:bodyPr>
            <a:lstStyle/>
            <a:p>
              <a:r>
                <a:rPr lang="es-ES" sz="1200" b="1" dirty="0">
                  <a:latin typeface="Times New Roman" pitchFamily="18" charset="0"/>
                  <a:cs typeface="Times New Roman" pitchFamily="18" charset="0"/>
                </a:rPr>
                <a:t>+</a:t>
              </a:r>
              <a:endParaRPr lang="es-ES" sz="1200" dirty="0">
                <a:latin typeface="Times New Roman" pitchFamily="18" charset="0"/>
                <a:cs typeface="Times New Roman" pitchFamily="18" charset="0"/>
              </a:endParaRPr>
            </a:p>
          </p:txBody>
        </p:sp>
        <p:sp>
          <p:nvSpPr>
            <p:cNvPr id="141" name="Rectángulo 140">
              <a:extLst>
                <a:ext uri="{FF2B5EF4-FFF2-40B4-BE49-F238E27FC236}">
                  <a16:creationId xmlns="" xmlns:a16="http://schemas.microsoft.com/office/drawing/2014/main" id="{374591A2-5AD6-46F5-984E-674987DB99FD}"/>
                </a:ext>
              </a:extLst>
            </p:cNvPr>
            <p:cNvSpPr/>
            <p:nvPr/>
          </p:nvSpPr>
          <p:spPr>
            <a:xfrm>
              <a:off x="7570206" y="3874971"/>
              <a:ext cx="272832" cy="337251"/>
            </a:xfrm>
            <a:prstGeom prst="rect">
              <a:avLst/>
            </a:prstGeom>
          </p:spPr>
          <p:txBody>
            <a:bodyPr wrap="none">
              <a:spAutoFit/>
            </a:bodyPr>
            <a:lstStyle/>
            <a:p>
              <a:r>
                <a:rPr lang="es-ES" sz="1200" b="1" dirty="0">
                  <a:latin typeface="Times New Roman" pitchFamily="18" charset="0"/>
                  <a:cs typeface="Times New Roman" pitchFamily="18" charset="0"/>
                </a:rPr>
                <a:t>+</a:t>
              </a:r>
              <a:endParaRPr lang="es-ES" sz="1200" dirty="0">
                <a:latin typeface="Times New Roman" pitchFamily="18" charset="0"/>
                <a:cs typeface="Times New Roman" pitchFamily="18" charset="0"/>
              </a:endParaRPr>
            </a:p>
          </p:txBody>
        </p:sp>
        <p:sp>
          <p:nvSpPr>
            <p:cNvPr id="142" name="Rectángulo 141">
              <a:extLst>
                <a:ext uri="{FF2B5EF4-FFF2-40B4-BE49-F238E27FC236}">
                  <a16:creationId xmlns="" xmlns:a16="http://schemas.microsoft.com/office/drawing/2014/main" id="{6D4F172C-A630-466C-B5A9-024D7F0EFBD8}"/>
                </a:ext>
              </a:extLst>
            </p:cNvPr>
            <p:cNvSpPr/>
            <p:nvPr/>
          </p:nvSpPr>
          <p:spPr>
            <a:xfrm>
              <a:off x="6895316" y="4245375"/>
              <a:ext cx="272832" cy="337250"/>
            </a:xfrm>
            <a:prstGeom prst="rect">
              <a:avLst/>
            </a:prstGeom>
          </p:spPr>
          <p:txBody>
            <a:bodyPr wrap="none">
              <a:spAutoFit/>
            </a:bodyPr>
            <a:lstStyle/>
            <a:p>
              <a:r>
                <a:rPr lang="es-ES" sz="1200" b="1" dirty="0">
                  <a:latin typeface="Times New Roman" pitchFamily="18" charset="0"/>
                  <a:cs typeface="Times New Roman" pitchFamily="18" charset="0"/>
                </a:rPr>
                <a:t>+</a:t>
              </a:r>
              <a:endParaRPr lang="es-ES" sz="1200" dirty="0">
                <a:latin typeface="Times New Roman" pitchFamily="18" charset="0"/>
                <a:cs typeface="Times New Roman" pitchFamily="18" charset="0"/>
              </a:endParaRPr>
            </a:p>
          </p:txBody>
        </p:sp>
        <p:sp>
          <p:nvSpPr>
            <p:cNvPr id="143" name="Rectángulo 142">
              <a:extLst>
                <a:ext uri="{FF2B5EF4-FFF2-40B4-BE49-F238E27FC236}">
                  <a16:creationId xmlns="" xmlns:a16="http://schemas.microsoft.com/office/drawing/2014/main" id="{53D53C19-B3BC-42A2-915C-6492A9FF89CB}"/>
                </a:ext>
              </a:extLst>
            </p:cNvPr>
            <p:cNvSpPr/>
            <p:nvPr/>
          </p:nvSpPr>
          <p:spPr>
            <a:xfrm>
              <a:off x="7570012" y="4250591"/>
              <a:ext cx="272832" cy="337251"/>
            </a:xfrm>
            <a:prstGeom prst="rect">
              <a:avLst/>
            </a:prstGeom>
          </p:spPr>
          <p:txBody>
            <a:bodyPr wrap="none">
              <a:spAutoFit/>
            </a:bodyPr>
            <a:lstStyle/>
            <a:p>
              <a:r>
                <a:rPr lang="es-ES" sz="1200" b="1" dirty="0">
                  <a:latin typeface="Times New Roman" pitchFamily="18" charset="0"/>
                  <a:cs typeface="Times New Roman" pitchFamily="18" charset="0"/>
                </a:rPr>
                <a:t>+</a:t>
              </a:r>
              <a:endParaRPr lang="es-ES" sz="1200" dirty="0">
                <a:latin typeface="Times New Roman" pitchFamily="18" charset="0"/>
                <a:cs typeface="Times New Roman" pitchFamily="18" charset="0"/>
              </a:endParaRPr>
            </a:p>
          </p:txBody>
        </p:sp>
        <p:sp>
          <p:nvSpPr>
            <p:cNvPr id="144" name="Rectángulo 143">
              <a:extLst>
                <a:ext uri="{FF2B5EF4-FFF2-40B4-BE49-F238E27FC236}">
                  <a16:creationId xmlns="" xmlns:a16="http://schemas.microsoft.com/office/drawing/2014/main" id="{4CF04ABB-1D04-4AA9-96B4-DD67A71C25C8}"/>
                </a:ext>
              </a:extLst>
            </p:cNvPr>
            <p:cNvSpPr/>
            <p:nvPr/>
          </p:nvSpPr>
          <p:spPr>
            <a:xfrm>
              <a:off x="6894340" y="4617707"/>
              <a:ext cx="272832" cy="337250"/>
            </a:xfrm>
            <a:prstGeom prst="rect">
              <a:avLst/>
            </a:prstGeom>
          </p:spPr>
          <p:txBody>
            <a:bodyPr wrap="none">
              <a:spAutoFit/>
            </a:bodyPr>
            <a:lstStyle/>
            <a:p>
              <a:r>
                <a:rPr lang="es-ES" sz="1200" b="1" dirty="0">
                  <a:latin typeface="Times New Roman" pitchFamily="18" charset="0"/>
                  <a:cs typeface="Times New Roman" pitchFamily="18" charset="0"/>
                </a:rPr>
                <a:t>+</a:t>
              </a:r>
              <a:endParaRPr lang="es-ES" sz="1200" dirty="0">
                <a:latin typeface="Times New Roman" pitchFamily="18" charset="0"/>
                <a:cs typeface="Times New Roman" pitchFamily="18" charset="0"/>
              </a:endParaRPr>
            </a:p>
          </p:txBody>
        </p:sp>
        <p:sp>
          <p:nvSpPr>
            <p:cNvPr id="145" name="Rectángulo 144">
              <a:extLst>
                <a:ext uri="{FF2B5EF4-FFF2-40B4-BE49-F238E27FC236}">
                  <a16:creationId xmlns="" xmlns:a16="http://schemas.microsoft.com/office/drawing/2014/main" id="{CF9E101D-C890-463F-B254-320E3DBA1144}"/>
                </a:ext>
              </a:extLst>
            </p:cNvPr>
            <p:cNvSpPr/>
            <p:nvPr/>
          </p:nvSpPr>
          <p:spPr>
            <a:xfrm>
              <a:off x="7571624" y="4610844"/>
              <a:ext cx="272832" cy="337251"/>
            </a:xfrm>
            <a:prstGeom prst="rect">
              <a:avLst/>
            </a:prstGeom>
          </p:spPr>
          <p:txBody>
            <a:bodyPr wrap="none">
              <a:spAutoFit/>
            </a:bodyPr>
            <a:lstStyle/>
            <a:p>
              <a:r>
                <a:rPr lang="es-ES" sz="1200" b="1" dirty="0">
                  <a:latin typeface="Times New Roman" pitchFamily="18" charset="0"/>
                  <a:cs typeface="Times New Roman" pitchFamily="18" charset="0"/>
                </a:rPr>
                <a:t>+</a:t>
              </a:r>
              <a:endParaRPr lang="es-ES" sz="1200" dirty="0">
                <a:latin typeface="Times New Roman" pitchFamily="18" charset="0"/>
                <a:cs typeface="Times New Roman" pitchFamily="18" charset="0"/>
              </a:endParaRPr>
            </a:p>
          </p:txBody>
        </p:sp>
        <p:sp>
          <p:nvSpPr>
            <p:cNvPr id="146" name="Rectángulo 145">
              <a:extLst>
                <a:ext uri="{FF2B5EF4-FFF2-40B4-BE49-F238E27FC236}">
                  <a16:creationId xmlns="" xmlns:a16="http://schemas.microsoft.com/office/drawing/2014/main" id="{C5243850-B86D-42A6-AC40-242AF41868FE}"/>
                </a:ext>
              </a:extLst>
            </p:cNvPr>
            <p:cNvSpPr/>
            <p:nvPr/>
          </p:nvSpPr>
          <p:spPr>
            <a:xfrm>
              <a:off x="6901960" y="5006069"/>
              <a:ext cx="272832" cy="337251"/>
            </a:xfrm>
            <a:prstGeom prst="rect">
              <a:avLst/>
            </a:prstGeom>
          </p:spPr>
          <p:txBody>
            <a:bodyPr wrap="none">
              <a:spAutoFit/>
            </a:bodyPr>
            <a:lstStyle/>
            <a:p>
              <a:r>
                <a:rPr lang="es-ES" sz="1200" b="1" dirty="0">
                  <a:latin typeface="Times New Roman" pitchFamily="18" charset="0"/>
                  <a:cs typeface="Times New Roman" pitchFamily="18" charset="0"/>
                </a:rPr>
                <a:t>+</a:t>
              </a:r>
              <a:endParaRPr lang="es-ES" sz="1200" dirty="0">
                <a:latin typeface="Times New Roman" pitchFamily="18" charset="0"/>
                <a:cs typeface="Times New Roman" pitchFamily="18" charset="0"/>
              </a:endParaRPr>
            </a:p>
          </p:txBody>
        </p:sp>
        <p:sp>
          <p:nvSpPr>
            <p:cNvPr id="147" name="Rectángulo 146">
              <a:extLst>
                <a:ext uri="{FF2B5EF4-FFF2-40B4-BE49-F238E27FC236}">
                  <a16:creationId xmlns="" xmlns:a16="http://schemas.microsoft.com/office/drawing/2014/main" id="{0F51E268-073C-4368-A82F-562CFAE3B870}"/>
                </a:ext>
              </a:extLst>
            </p:cNvPr>
            <p:cNvSpPr/>
            <p:nvPr/>
          </p:nvSpPr>
          <p:spPr>
            <a:xfrm>
              <a:off x="7570998" y="5006466"/>
              <a:ext cx="272832" cy="337251"/>
            </a:xfrm>
            <a:prstGeom prst="rect">
              <a:avLst/>
            </a:prstGeom>
          </p:spPr>
          <p:txBody>
            <a:bodyPr wrap="none">
              <a:spAutoFit/>
            </a:bodyPr>
            <a:lstStyle/>
            <a:p>
              <a:r>
                <a:rPr lang="es-ES" sz="1200" b="1" dirty="0">
                  <a:latin typeface="Times New Roman" pitchFamily="18" charset="0"/>
                  <a:cs typeface="Times New Roman" pitchFamily="18" charset="0"/>
                </a:rPr>
                <a:t>+</a:t>
              </a:r>
              <a:endParaRPr lang="es-ES" sz="1200" dirty="0">
                <a:latin typeface="Times New Roman" pitchFamily="18" charset="0"/>
                <a:cs typeface="Times New Roman" pitchFamily="18" charset="0"/>
              </a:endParaRPr>
            </a:p>
          </p:txBody>
        </p:sp>
        <p:sp>
          <p:nvSpPr>
            <p:cNvPr id="148" name="Rectángulo 147">
              <a:extLst>
                <a:ext uri="{FF2B5EF4-FFF2-40B4-BE49-F238E27FC236}">
                  <a16:creationId xmlns="" xmlns:a16="http://schemas.microsoft.com/office/drawing/2014/main" id="{793EEF23-06F9-4AC3-8F8C-1EDF39BD0ACA}"/>
                </a:ext>
              </a:extLst>
            </p:cNvPr>
            <p:cNvSpPr/>
            <p:nvPr/>
          </p:nvSpPr>
          <p:spPr>
            <a:xfrm>
              <a:off x="6894057" y="5382044"/>
              <a:ext cx="272832" cy="337250"/>
            </a:xfrm>
            <a:prstGeom prst="rect">
              <a:avLst/>
            </a:prstGeom>
          </p:spPr>
          <p:txBody>
            <a:bodyPr wrap="none">
              <a:spAutoFit/>
            </a:bodyPr>
            <a:lstStyle/>
            <a:p>
              <a:r>
                <a:rPr lang="es-ES" sz="1200" b="1" dirty="0">
                  <a:latin typeface="Times New Roman" pitchFamily="18" charset="0"/>
                  <a:cs typeface="Times New Roman" pitchFamily="18" charset="0"/>
                </a:rPr>
                <a:t>+</a:t>
              </a:r>
              <a:endParaRPr lang="es-ES" sz="1200" dirty="0">
                <a:latin typeface="Times New Roman" pitchFamily="18" charset="0"/>
                <a:cs typeface="Times New Roman" pitchFamily="18" charset="0"/>
              </a:endParaRPr>
            </a:p>
          </p:txBody>
        </p:sp>
        <p:sp>
          <p:nvSpPr>
            <p:cNvPr id="149" name="Rectángulo 148">
              <a:extLst>
                <a:ext uri="{FF2B5EF4-FFF2-40B4-BE49-F238E27FC236}">
                  <a16:creationId xmlns="" xmlns:a16="http://schemas.microsoft.com/office/drawing/2014/main" id="{CAB97A55-E39F-435F-8DEB-A11DCB2ED22E}"/>
                </a:ext>
              </a:extLst>
            </p:cNvPr>
            <p:cNvSpPr/>
            <p:nvPr/>
          </p:nvSpPr>
          <p:spPr>
            <a:xfrm>
              <a:off x="7568592" y="5407441"/>
              <a:ext cx="272832" cy="337251"/>
            </a:xfrm>
            <a:prstGeom prst="rect">
              <a:avLst/>
            </a:prstGeom>
          </p:spPr>
          <p:txBody>
            <a:bodyPr wrap="none">
              <a:spAutoFit/>
            </a:bodyPr>
            <a:lstStyle/>
            <a:p>
              <a:r>
                <a:rPr lang="es-ES" sz="1200" b="1" dirty="0">
                  <a:latin typeface="Times New Roman" pitchFamily="18" charset="0"/>
                  <a:cs typeface="Times New Roman" pitchFamily="18" charset="0"/>
                </a:rPr>
                <a:t>+</a:t>
              </a:r>
              <a:endParaRPr lang="es-ES" sz="1200" dirty="0">
                <a:latin typeface="Times New Roman" pitchFamily="18" charset="0"/>
                <a:cs typeface="Times New Roman" pitchFamily="18" charset="0"/>
              </a:endParaRPr>
            </a:p>
          </p:txBody>
        </p:sp>
        <p:sp>
          <p:nvSpPr>
            <p:cNvPr id="150" name="Rectángulo 149">
              <a:extLst>
                <a:ext uri="{FF2B5EF4-FFF2-40B4-BE49-F238E27FC236}">
                  <a16:creationId xmlns="" xmlns:a16="http://schemas.microsoft.com/office/drawing/2014/main" id="{F4BA1345-1BC0-4191-BF20-12ACF852EBAC}"/>
                </a:ext>
              </a:extLst>
            </p:cNvPr>
            <p:cNvSpPr/>
            <p:nvPr/>
          </p:nvSpPr>
          <p:spPr>
            <a:xfrm>
              <a:off x="6894921" y="5730879"/>
              <a:ext cx="272832" cy="337250"/>
            </a:xfrm>
            <a:prstGeom prst="rect">
              <a:avLst/>
            </a:prstGeom>
          </p:spPr>
          <p:txBody>
            <a:bodyPr wrap="none">
              <a:spAutoFit/>
            </a:bodyPr>
            <a:lstStyle/>
            <a:p>
              <a:r>
                <a:rPr lang="es-ES" sz="1200" b="1" dirty="0">
                  <a:latin typeface="Times New Roman" pitchFamily="18" charset="0"/>
                  <a:cs typeface="Times New Roman" pitchFamily="18" charset="0"/>
                </a:rPr>
                <a:t>+</a:t>
              </a:r>
              <a:endParaRPr lang="es-ES" sz="1200" dirty="0">
                <a:latin typeface="Times New Roman" pitchFamily="18" charset="0"/>
                <a:cs typeface="Times New Roman" pitchFamily="18" charset="0"/>
              </a:endParaRPr>
            </a:p>
          </p:txBody>
        </p:sp>
        <p:sp>
          <p:nvSpPr>
            <p:cNvPr id="151" name="Rectángulo 150">
              <a:extLst>
                <a:ext uri="{FF2B5EF4-FFF2-40B4-BE49-F238E27FC236}">
                  <a16:creationId xmlns="" xmlns:a16="http://schemas.microsoft.com/office/drawing/2014/main" id="{FADA4AE3-0B13-48A1-9149-74D969C46D28}"/>
                </a:ext>
              </a:extLst>
            </p:cNvPr>
            <p:cNvSpPr/>
            <p:nvPr/>
          </p:nvSpPr>
          <p:spPr>
            <a:xfrm>
              <a:off x="7570013" y="5728908"/>
              <a:ext cx="272832" cy="337251"/>
            </a:xfrm>
            <a:prstGeom prst="rect">
              <a:avLst/>
            </a:prstGeom>
          </p:spPr>
          <p:txBody>
            <a:bodyPr wrap="none">
              <a:spAutoFit/>
            </a:bodyPr>
            <a:lstStyle/>
            <a:p>
              <a:r>
                <a:rPr lang="es-ES" sz="1200" b="1" dirty="0">
                  <a:latin typeface="Times New Roman" pitchFamily="18" charset="0"/>
                  <a:cs typeface="Times New Roman" pitchFamily="18" charset="0"/>
                </a:rPr>
                <a:t>+</a:t>
              </a:r>
              <a:endParaRPr lang="es-ES" sz="1200" dirty="0">
                <a:latin typeface="Times New Roman" pitchFamily="18" charset="0"/>
                <a:cs typeface="Times New Roman" pitchFamily="18" charset="0"/>
              </a:endParaRPr>
            </a:p>
          </p:txBody>
        </p:sp>
      </p:grpSp>
      <p:sp>
        <p:nvSpPr>
          <p:cNvPr id="10" name="CuadroTexto 9">
            <a:extLst>
              <a:ext uri="{FF2B5EF4-FFF2-40B4-BE49-F238E27FC236}">
                <a16:creationId xmlns="" xmlns:a16="http://schemas.microsoft.com/office/drawing/2014/main" id="{9C113C26-9F72-4EDE-B723-1639F5D00680}"/>
              </a:ext>
            </a:extLst>
          </p:cNvPr>
          <p:cNvSpPr txBox="1"/>
          <p:nvPr/>
        </p:nvSpPr>
        <p:spPr>
          <a:xfrm>
            <a:off x="6414517" y="4125407"/>
            <a:ext cx="241252" cy="369332"/>
          </a:xfrm>
          <a:prstGeom prst="rect">
            <a:avLst/>
          </a:prstGeom>
          <a:noFill/>
        </p:spPr>
        <p:txBody>
          <a:bodyPr wrap="square" rtlCol="0">
            <a:spAutoFit/>
          </a:bodyPr>
          <a:lstStyle/>
          <a:p>
            <a:r>
              <a:rPr lang="es-ES" dirty="0"/>
              <a:t>:</a:t>
            </a:r>
          </a:p>
        </p:txBody>
      </p:sp>
      <p:sp>
        <p:nvSpPr>
          <p:cNvPr id="156" name="CuadroTexto 155">
            <a:extLst>
              <a:ext uri="{FF2B5EF4-FFF2-40B4-BE49-F238E27FC236}">
                <a16:creationId xmlns="" xmlns:a16="http://schemas.microsoft.com/office/drawing/2014/main" id="{3A3ED41F-58CB-4DFC-BF6E-A3EC4B7BED84}"/>
              </a:ext>
            </a:extLst>
          </p:cNvPr>
          <p:cNvSpPr txBox="1"/>
          <p:nvPr/>
        </p:nvSpPr>
        <p:spPr>
          <a:xfrm>
            <a:off x="6409353" y="3568892"/>
            <a:ext cx="241252" cy="369332"/>
          </a:xfrm>
          <a:prstGeom prst="rect">
            <a:avLst/>
          </a:prstGeom>
          <a:noFill/>
        </p:spPr>
        <p:txBody>
          <a:bodyPr wrap="square" rtlCol="0">
            <a:spAutoFit/>
          </a:bodyPr>
          <a:lstStyle/>
          <a:p>
            <a:r>
              <a:rPr lang="es-ES" dirty="0"/>
              <a:t>:</a:t>
            </a:r>
          </a:p>
        </p:txBody>
      </p:sp>
      <p:sp>
        <p:nvSpPr>
          <p:cNvPr id="157" name="CuadroTexto 156">
            <a:extLst>
              <a:ext uri="{FF2B5EF4-FFF2-40B4-BE49-F238E27FC236}">
                <a16:creationId xmlns="" xmlns:a16="http://schemas.microsoft.com/office/drawing/2014/main" id="{477E7F63-4D64-4C8D-AD25-F97CD186A085}"/>
              </a:ext>
            </a:extLst>
          </p:cNvPr>
          <p:cNvSpPr txBox="1"/>
          <p:nvPr/>
        </p:nvSpPr>
        <p:spPr>
          <a:xfrm>
            <a:off x="6413523" y="3846660"/>
            <a:ext cx="241252" cy="369332"/>
          </a:xfrm>
          <a:prstGeom prst="rect">
            <a:avLst/>
          </a:prstGeom>
          <a:noFill/>
        </p:spPr>
        <p:txBody>
          <a:bodyPr wrap="square" rtlCol="0">
            <a:spAutoFit/>
          </a:bodyPr>
          <a:lstStyle/>
          <a:p>
            <a:r>
              <a:rPr lang="es-ES" dirty="0"/>
              <a:t>:</a:t>
            </a:r>
          </a:p>
        </p:txBody>
      </p:sp>
      <p:sp>
        <p:nvSpPr>
          <p:cNvPr id="158" name="CuadroTexto 157">
            <a:extLst>
              <a:ext uri="{FF2B5EF4-FFF2-40B4-BE49-F238E27FC236}">
                <a16:creationId xmlns="" xmlns:a16="http://schemas.microsoft.com/office/drawing/2014/main" id="{E781932E-C58D-4ADE-BD3C-6A6A073D5EF4}"/>
              </a:ext>
            </a:extLst>
          </p:cNvPr>
          <p:cNvSpPr txBox="1"/>
          <p:nvPr/>
        </p:nvSpPr>
        <p:spPr>
          <a:xfrm>
            <a:off x="6414864" y="4377410"/>
            <a:ext cx="241252" cy="369332"/>
          </a:xfrm>
          <a:prstGeom prst="rect">
            <a:avLst/>
          </a:prstGeom>
          <a:noFill/>
        </p:spPr>
        <p:txBody>
          <a:bodyPr wrap="square" rtlCol="0">
            <a:spAutoFit/>
          </a:bodyPr>
          <a:lstStyle/>
          <a:p>
            <a:r>
              <a:rPr lang="es-ES" dirty="0"/>
              <a:t>:</a:t>
            </a:r>
          </a:p>
        </p:txBody>
      </p:sp>
      <p:sp>
        <p:nvSpPr>
          <p:cNvPr id="159" name="CuadroTexto 158">
            <a:extLst>
              <a:ext uri="{FF2B5EF4-FFF2-40B4-BE49-F238E27FC236}">
                <a16:creationId xmlns="" xmlns:a16="http://schemas.microsoft.com/office/drawing/2014/main" id="{406D2E50-F6D9-4903-9A21-6702421DC8B8}"/>
              </a:ext>
            </a:extLst>
          </p:cNvPr>
          <p:cNvSpPr txBox="1"/>
          <p:nvPr/>
        </p:nvSpPr>
        <p:spPr>
          <a:xfrm>
            <a:off x="6414994" y="4647930"/>
            <a:ext cx="241252" cy="369332"/>
          </a:xfrm>
          <a:prstGeom prst="rect">
            <a:avLst/>
          </a:prstGeom>
          <a:noFill/>
        </p:spPr>
        <p:txBody>
          <a:bodyPr wrap="square" rtlCol="0">
            <a:spAutoFit/>
          </a:bodyPr>
          <a:lstStyle/>
          <a:p>
            <a:r>
              <a:rPr lang="es-ES" dirty="0"/>
              <a:t>:</a:t>
            </a:r>
          </a:p>
        </p:txBody>
      </p:sp>
      <p:sp>
        <p:nvSpPr>
          <p:cNvPr id="160" name="CuadroTexto 159">
            <a:extLst>
              <a:ext uri="{FF2B5EF4-FFF2-40B4-BE49-F238E27FC236}">
                <a16:creationId xmlns="" xmlns:a16="http://schemas.microsoft.com/office/drawing/2014/main" id="{87FEA6E3-832D-43FF-9CD6-A40C341DE8F9}"/>
              </a:ext>
            </a:extLst>
          </p:cNvPr>
          <p:cNvSpPr txBox="1"/>
          <p:nvPr/>
        </p:nvSpPr>
        <p:spPr>
          <a:xfrm>
            <a:off x="6414517" y="4926664"/>
            <a:ext cx="241252" cy="369332"/>
          </a:xfrm>
          <a:prstGeom prst="rect">
            <a:avLst/>
          </a:prstGeom>
          <a:noFill/>
        </p:spPr>
        <p:txBody>
          <a:bodyPr wrap="square" rtlCol="0">
            <a:spAutoFit/>
          </a:bodyPr>
          <a:lstStyle/>
          <a:p>
            <a:r>
              <a:rPr lang="es-ES" dirty="0"/>
              <a:t>:</a:t>
            </a:r>
          </a:p>
        </p:txBody>
      </p:sp>
      <p:sp>
        <p:nvSpPr>
          <p:cNvPr id="161" name="CuadroTexto 160">
            <a:extLst>
              <a:ext uri="{FF2B5EF4-FFF2-40B4-BE49-F238E27FC236}">
                <a16:creationId xmlns="" xmlns:a16="http://schemas.microsoft.com/office/drawing/2014/main" id="{E23EF9A7-EE9F-4D71-9D8B-2FC03BC39582}"/>
              </a:ext>
            </a:extLst>
          </p:cNvPr>
          <p:cNvSpPr txBox="1"/>
          <p:nvPr/>
        </p:nvSpPr>
        <p:spPr>
          <a:xfrm>
            <a:off x="6414373" y="5175956"/>
            <a:ext cx="241252" cy="369332"/>
          </a:xfrm>
          <a:prstGeom prst="rect">
            <a:avLst/>
          </a:prstGeom>
          <a:noFill/>
        </p:spPr>
        <p:txBody>
          <a:bodyPr wrap="square" rtlCol="0">
            <a:spAutoFit/>
          </a:bodyPr>
          <a:lstStyle/>
          <a:p>
            <a:r>
              <a:rPr lang="es-ES" dirty="0"/>
              <a:t>:</a:t>
            </a:r>
          </a:p>
        </p:txBody>
      </p:sp>
      <p:sp>
        <p:nvSpPr>
          <p:cNvPr id="152" name="CuadroTexto 151">
            <a:extLst>
              <a:ext uri="{FF2B5EF4-FFF2-40B4-BE49-F238E27FC236}">
                <a16:creationId xmlns="" xmlns:a16="http://schemas.microsoft.com/office/drawing/2014/main" id="{12395CBD-A37C-4726-99A9-8AF2542F2FCF}"/>
              </a:ext>
            </a:extLst>
          </p:cNvPr>
          <p:cNvSpPr txBox="1"/>
          <p:nvPr/>
        </p:nvSpPr>
        <p:spPr>
          <a:xfrm>
            <a:off x="7381054" y="5003610"/>
            <a:ext cx="561789" cy="276999"/>
          </a:xfrm>
          <a:prstGeom prst="rect">
            <a:avLst/>
          </a:prstGeom>
          <a:noFill/>
        </p:spPr>
        <p:txBody>
          <a:bodyPr wrap="square" rtlCol="0">
            <a:spAutoFit/>
          </a:bodyPr>
          <a:lstStyle/>
          <a:p>
            <a:pPr algn="ctr"/>
            <a:r>
              <a:rPr lang="es-ES" sz="1200" b="1" dirty="0">
                <a:solidFill>
                  <a:schemeClr val="tx2">
                    <a:lumMod val="60000"/>
                    <a:lumOff val="40000"/>
                  </a:schemeClr>
                </a:solidFill>
                <a:latin typeface="Times New Roman" pitchFamily="18" charset="0"/>
                <a:cs typeface="Times New Roman" pitchFamily="18" charset="0"/>
              </a:rPr>
              <a:t>(*)</a:t>
            </a:r>
          </a:p>
        </p:txBody>
      </p:sp>
      <p:sp>
        <p:nvSpPr>
          <p:cNvPr id="153" name="CuadroTexto 152">
            <a:extLst>
              <a:ext uri="{FF2B5EF4-FFF2-40B4-BE49-F238E27FC236}">
                <a16:creationId xmlns="" xmlns:a16="http://schemas.microsoft.com/office/drawing/2014/main" id="{12395CBD-A37C-4726-99A9-8AF2542F2FCF}"/>
              </a:ext>
            </a:extLst>
          </p:cNvPr>
          <p:cNvSpPr txBox="1"/>
          <p:nvPr/>
        </p:nvSpPr>
        <p:spPr>
          <a:xfrm>
            <a:off x="7373458" y="5218204"/>
            <a:ext cx="561789" cy="276999"/>
          </a:xfrm>
          <a:prstGeom prst="rect">
            <a:avLst/>
          </a:prstGeom>
          <a:noFill/>
        </p:spPr>
        <p:txBody>
          <a:bodyPr wrap="square" rtlCol="0">
            <a:spAutoFit/>
          </a:bodyPr>
          <a:lstStyle/>
          <a:p>
            <a:pPr algn="ctr"/>
            <a:r>
              <a:rPr lang="es-ES" sz="1200" b="1" dirty="0">
                <a:solidFill>
                  <a:schemeClr val="tx2">
                    <a:lumMod val="60000"/>
                    <a:lumOff val="40000"/>
                  </a:schemeClr>
                </a:solidFill>
                <a:latin typeface="Times New Roman" pitchFamily="18" charset="0"/>
                <a:cs typeface="Times New Roman" pitchFamily="18" charset="0"/>
              </a:rPr>
              <a:t>(*)</a:t>
            </a:r>
          </a:p>
        </p:txBody>
      </p:sp>
    </p:spTree>
    <p:extLst>
      <p:ext uri="{BB962C8B-B14F-4D97-AF65-F5344CB8AC3E}">
        <p14:creationId xmlns:p14="http://schemas.microsoft.com/office/powerpoint/2010/main" val="2825339233"/>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380</TotalTime>
  <Words>416</Words>
  <Application>Microsoft Office PowerPoint</Application>
  <PresentationFormat>Custom</PresentationFormat>
  <Paragraphs>79</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Tema de Office</vt:lpstr>
      <vt:lpstr>PowerPoint Presentation</vt:lpstr>
    </vt:vector>
  </TitlesOfParts>
  <Company>Comunidad de Madrid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Consejeria de Sanidad</dc:creator>
  <cp:lastModifiedBy>Colonia, Norbeliza</cp:lastModifiedBy>
  <cp:revision>37</cp:revision>
  <dcterms:created xsi:type="dcterms:W3CDTF">2018-05-21T07:52:22Z</dcterms:created>
  <dcterms:modified xsi:type="dcterms:W3CDTF">2019-11-30T00:06:46Z</dcterms:modified>
</cp:coreProperties>
</file>