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2CDF8-DAA0-4971-9329-4A41432DB0F2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B9C59-EC5C-414C-BE71-492A07D70DB1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17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766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60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284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80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052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19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44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51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725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75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09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364FB-3E84-4374-99E0-D6E0A467E86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69C4D-3AD6-4F4B-8D5D-8264BB9C024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03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ángulo redondeado 109">
            <a:extLst>
              <a:ext uri="{FF2B5EF4-FFF2-40B4-BE49-F238E27FC236}">
                <a16:creationId xmlns:a16="http://schemas.microsoft.com/office/drawing/2014/main" xmlns="" id="{3D717565-7C33-4D43-8F5E-B7F25BF5F93E}"/>
              </a:ext>
            </a:extLst>
          </p:cNvPr>
          <p:cNvSpPr/>
          <p:nvPr/>
        </p:nvSpPr>
        <p:spPr bwMode="auto">
          <a:xfrm>
            <a:off x="6294806" y="708029"/>
            <a:ext cx="2749515" cy="3885149"/>
          </a:xfrm>
          <a:prstGeom prst="roundRect">
            <a:avLst>
              <a:gd name="adj" fmla="val 5063"/>
            </a:avLst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ángulo redondeado 108">
            <a:extLst>
              <a:ext uri="{FF2B5EF4-FFF2-40B4-BE49-F238E27FC236}">
                <a16:creationId xmlns:a16="http://schemas.microsoft.com/office/drawing/2014/main" xmlns="" id="{D81CF297-6848-435A-B231-A026D5BB4F10}"/>
              </a:ext>
            </a:extLst>
          </p:cNvPr>
          <p:cNvSpPr/>
          <p:nvPr/>
        </p:nvSpPr>
        <p:spPr bwMode="auto">
          <a:xfrm>
            <a:off x="2617112" y="701958"/>
            <a:ext cx="2757742" cy="3885150"/>
          </a:xfrm>
          <a:prstGeom prst="roundRect">
            <a:avLst>
              <a:gd name="adj" fmla="val 2862"/>
            </a:avLst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72 Grupo"/>
          <p:cNvGrpSpPr/>
          <p:nvPr/>
        </p:nvGrpSpPr>
        <p:grpSpPr>
          <a:xfrm>
            <a:off x="1240348" y="292"/>
            <a:ext cx="9592756" cy="5573027"/>
            <a:chOff x="894524" y="-82550"/>
            <a:chExt cx="10552168" cy="6858000"/>
          </a:xfrm>
        </p:grpSpPr>
        <p:grpSp>
          <p:nvGrpSpPr>
            <p:cNvPr id="1028" name="Group 4"/>
            <p:cNvGrpSpPr>
              <a:grpSpLocks noChangeAspect="1"/>
            </p:cNvGrpSpPr>
            <p:nvPr/>
          </p:nvGrpSpPr>
          <p:grpSpPr bwMode="auto">
            <a:xfrm>
              <a:off x="1369041" y="-82550"/>
              <a:ext cx="10077651" cy="6858000"/>
              <a:chOff x="1713" y="-52"/>
              <a:chExt cx="4322" cy="4320"/>
            </a:xfrm>
          </p:grpSpPr>
          <p:sp>
            <p:nvSpPr>
              <p:cNvPr id="102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713" y="-52"/>
                <a:ext cx="4322" cy="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2163" y="3512"/>
                <a:ext cx="3025" cy="1"/>
              </a:xfrm>
              <a:prstGeom prst="line">
                <a:avLst/>
              </a:prstGeom>
              <a:noFill/>
              <a:ln w="0">
                <a:solidFill>
                  <a:srgbClr val="42424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>
                <a:off x="2163" y="484"/>
                <a:ext cx="3025" cy="1"/>
              </a:xfrm>
              <a:prstGeom prst="line">
                <a:avLst/>
              </a:prstGeom>
              <a:noFill/>
              <a:ln w="0">
                <a:solidFill>
                  <a:srgbClr val="42424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2376" y="3512"/>
                <a:ext cx="7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2808" y="3512"/>
                <a:ext cx="8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3237" y="3512"/>
                <a:ext cx="8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3670" y="3512"/>
                <a:ext cx="7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4103" y="3512"/>
                <a:ext cx="7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4536" y="3512"/>
                <a:ext cx="7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4968" y="3512"/>
                <a:ext cx="8" cy="62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2365" y="3597"/>
                <a:ext cx="56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A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2790" y="3597"/>
                <a:ext cx="9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B1</a:t>
                </a:r>
                <a:endParaRPr kumimoji="0" lang="es-E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3230" y="3597"/>
                <a:ext cx="47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E</a:t>
                </a:r>
                <a:endParaRPr kumimoji="0" lang="es-E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3663" y="3597"/>
                <a:ext cx="56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</a:t>
                </a:r>
                <a:endParaRPr kumimoji="0" lang="es-E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/>
            </p:nvSpPr>
            <p:spPr bwMode="auto">
              <a:xfrm>
                <a:off x="4099" y="3597"/>
                <a:ext cx="4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F</a:t>
                </a:r>
                <a:endParaRPr kumimoji="0" lang="es-E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/>
            </p:nvSpPr>
            <p:spPr bwMode="auto">
              <a:xfrm>
                <a:off x="4528" y="3597"/>
                <a:ext cx="56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G</a:t>
                </a:r>
                <a:endParaRPr kumimoji="0" lang="es-E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/>
            </p:nvSpPr>
            <p:spPr bwMode="auto">
              <a:xfrm>
                <a:off x="4954" y="3597"/>
                <a:ext cx="90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B2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V="1">
                <a:off x="2158" y="484"/>
                <a:ext cx="1" cy="3028"/>
              </a:xfrm>
              <a:prstGeom prst="line">
                <a:avLst/>
              </a:prstGeom>
              <a:noFill/>
              <a:ln w="0">
                <a:solidFill>
                  <a:srgbClr val="42424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 flipV="1">
                <a:off x="5188" y="484"/>
                <a:ext cx="1" cy="3028"/>
              </a:xfrm>
              <a:prstGeom prst="line">
                <a:avLst/>
              </a:prstGeom>
              <a:noFill/>
              <a:ln w="0">
                <a:solidFill>
                  <a:srgbClr val="42424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47" name="Rectangle 23"/>
              <p:cNvSpPr>
                <a:spLocks noChangeArrowheads="1"/>
              </p:cNvSpPr>
              <p:nvPr/>
            </p:nvSpPr>
            <p:spPr bwMode="auto">
              <a:xfrm>
                <a:off x="2097" y="2986"/>
                <a:ext cx="62" cy="7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48" name="Rectangle 24"/>
              <p:cNvSpPr>
                <a:spLocks noChangeArrowheads="1"/>
              </p:cNvSpPr>
              <p:nvPr/>
            </p:nvSpPr>
            <p:spPr bwMode="auto">
              <a:xfrm>
                <a:off x="2096" y="2404"/>
                <a:ext cx="62" cy="7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50" name="Rectangle 26"/>
              <p:cNvSpPr>
                <a:spLocks noChangeArrowheads="1"/>
              </p:cNvSpPr>
              <p:nvPr/>
            </p:nvSpPr>
            <p:spPr bwMode="auto">
              <a:xfrm>
                <a:off x="2097" y="1244"/>
                <a:ext cx="62" cy="7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51" name="Rectangle 27"/>
              <p:cNvSpPr>
                <a:spLocks noChangeArrowheads="1"/>
              </p:cNvSpPr>
              <p:nvPr/>
            </p:nvSpPr>
            <p:spPr bwMode="auto">
              <a:xfrm>
                <a:off x="2096" y="668"/>
                <a:ext cx="62" cy="7"/>
              </a:xfrm>
              <a:prstGeom prst="rect">
                <a:avLst/>
              </a:prstGeom>
              <a:solidFill>
                <a:srgbClr val="42424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52" name="Rectangle 28"/>
              <p:cNvSpPr>
                <a:spLocks noChangeArrowheads="1"/>
              </p:cNvSpPr>
              <p:nvPr/>
            </p:nvSpPr>
            <p:spPr bwMode="auto">
              <a:xfrm>
                <a:off x="1792" y="2894"/>
                <a:ext cx="26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5000000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3" name="Rectangle 29"/>
              <p:cNvSpPr>
                <a:spLocks noChangeArrowheads="1"/>
              </p:cNvSpPr>
              <p:nvPr/>
            </p:nvSpPr>
            <p:spPr bwMode="auto">
              <a:xfrm>
                <a:off x="1792" y="2322"/>
                <a:ext cx="26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5100000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4" name="Rectangle 30"/>
              <p:cNvSpPr>
                <a:spLocks noChangeArrowheads="1"/>
              </p:cNvSpPr>
              <p:nvPr/>
            </p:nvSpPr>
            <p:spPr bwMode="auto">
              <a:xfrm>
                <a:off x="1792" y="1756"/>
                <a:ext cx="26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5200000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5" name="Rectangle 31"/>
              <p:cNvSpPr>
                <a:spLocks noChangeArrowheads="1"/>
              </p:cNvSpPr>
              <p:nvPr/>
            </p:nvSpPr>
            <p:spPr bwMode="auto">
              <a:xfrm>
                <a:off x="1792" y="1160"/>
                <a:ext cx="26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5300000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6" name="Rectangle 32"/>
              <p:cNvSpPr>
                <a:spLocks noChangeArrowheads="1"/>
              </p:cNvSpPr>
              <p:nvPr/>
            </p:nvSpPr>
            <p:spPr bwMode="auto">
              <a:xfrm>
                <a:off x="1792" y="584"/>
                <a:ext cx="26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5400000</a:t>
                </a: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7" name="Rectangle 33"/>
              <p:cNvSpPr>
                <a:spLocks noChangeArrowheads="1"/>
              </p:cNvSpPr>
              <p:nvPr/>
            </p:nvSpPr>
            <p:spPr bwMode="auto">
              <a:xfrm>
                <a:off x="2376" y="3112"/>
                <a:ext cx="7" cy="99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59" name="Rectangle 35"/>
              <p:cNvSpPr>
                <a:spLocks noChangeArrowheads="1"/>
              </p:cNvSpPr>
              <p:nvPr/>
            </p:nvSpPr>
            <p:spPr bwMode="auto">
              <a:xfrm>
                <a:off x="2376" y="3013"/>
                <a:ext cx="7" cy="99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2" name="Rectangle 38"/>
              <p:cNvSpPr>
                <a:spLocks noChangeArrowheads="1"/>
              </p:cNvSpPr>
              <p:nvPr/>
            </p:nvSpPr>
            <p:spPr bwMode="auto">
              <a:xfrm>
                <a:off x="2808" y="1842"/>
                <a:ext cx="8" cy="63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3" name="Rectangle 39"/>
              <p:cNvSpPr>
                <a:spLocks noChangeArrowheads="1"/>
              </p:cNvSpPr>
              <p:nvPr/>
            </p:nvSpPr>
            <p:spPr bwMode="auto">
              <a:xfrm>
                <a:off x="2625" y="1901"/>
                <a:ext cx="370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4" name="Rectangle 40"/>
              <p:cNvSpPr>
                <a:spLocks noChangeArrowheads="1"/>
              </p:cNvSpPr>
              <p:nvPr/>
            </p:nvSpPr>
            <p:spPr bwMode="auto">
              <a:xfrm>
                <a:off x="2808" y="1778"/>
                <a:ext cx="8" cy="62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5" name="Rectangle 41"/>
              <p:cNvSpPr>
                <a:spLocks noChangeArrowheads="1"/>
              </p:cNvSpPr>
              <p:nvPr/>
            </p:nvSpPr>
            <p:spPr bwMode="auto">
              <a:xfrm>
                <a:off x="2625" y="1776"/>
                <a:ext cx="370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/>
            </p:nvSpPr>
            <p:spPr bwMode="auto">
              <a:xfrm>
                <a:off x="3237" y="877"/>
                <a:ext cx="8" cy="6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8" name="Rectangle 44"/>
              <p:cNvSpPr>
                <a:spLocks noChangeArrowheads="1"/>
              </p:cNvSpPr>
              <p:nvPr/>
            </p:nvSpPr>
            <p:spPr bwMode="auto">
              <a:xfrm>
                <a:off x="3058" y="945"/>
                <a:ext cx="370" cy="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69" name="Rectangle 45"/>
              <p:cNvSpPr>
                <a:spLocks noChangeArrowheads="1"/>
              </p:cNvSpPr>
              <p:nvPr/>
            </p:nvSpPr>
            <p:spPr bwMode="auto">
              <a:xfrm>
                <a:off x="3237" y="815"/>
                <a:ext cx="8" cy="62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0" name="Rectangle 46"/>
              <p:cNvSpPr>
                <a:spLocks noChangeArrowheads="1"/>
              </p:cNvSpPr>
              <p:nvPr/>
            </p:nvSpPr>
            <p:spPr bwMode="auto">
              <a:xfrm>
                <a:off x="3058" y="811"/>
                <a:ext cx="370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1" name="Rectangle 47"/>
              <p:cNvSpPr>
                <a:spLocks noChangeArrowheads="1"/>
              </p:cNvSpPr>
              <p:nvPr/>
            </p:nvSpPr>
            <p:spPr bwMode="auto">
              <a:xfrm>
                <a:off x="3203" y="793"/>
                <a:ext cx="0" cy="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E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2" name="Rectangle 48"/>
              <p:cNvSpPr>
                <a:spLocks noChangeArrowheads="1"/>
              </p:cNvSpPr>
              <p:nvPr/>
            </p:nvSpPr>
            <p:spPr bwMode="auto">
              <a:xfrm>
                <a:off x="3670" y="1523"/>
                <a:ext cx="7" cy="121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3" name="Rectangle 49"/>
              <p:cNvSpPr>
                <a:spLocks noChangeArrowheads="1"/>
              </p:cNvSpPr>
              <p:nvPr/>
            </p:nvSpPr>
            <p:spPr bwMode="auto">
              <a:xfrm>
                <a:off x="3490" y="1640"/>
                <a:ext cx="371" cy="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4" name="Rectangle 50"/>
              <p:cNvSpPr>
                <a:spLocks noChangeArrowheads="1"/>
              </p:cNvSpPr>
              <p:nvPr/>
            </p:nvSpPr>
            <p:spPr bwMode="auto">
              <a:xfrm>
                <a:off x="3670" y="1406"/>
                <a:ext cx="7" cy="11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7" name="Rectangle 53"/>
              <p:cNvSpPr>
                <a:spLocks noChangeArrowheads="1"/>
              </p:cNvSpPr>
              <p:nvPr/>
            </p:nvSpPr>
            <p:spPr bwMode="auto">
              <a:xfrm>
                <a:off x="4103" y="1123"/>
                <a:ext cx="7" cy="224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8" name="Rectangle 54"/>
              <p:cNvSpPr>
                <a:spLocks noChangeArrowheads="1"/>
              </p:cNvSpPr>
              <p:nvPr/>
            </p:nvSpPr>
            <p:spPr bwMode="auto">
              <a:xfrm>
                <a:off x="3923" y="1343"/>
                <a:ext cx="367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79" name="Rectangle 55"/>
              <p:cNvSpPr>
                <a:spLocks noChangeArrowheads="1"/>
              </p:cNvSpPr>
              <p:nvPr/>
            </p:nvSpPr>
            <p:spPr bwMode="auto">
              <a:xfrm>
                <a:off x="4103" y="899"/>
                <a:ext cx="7" cy="224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0" name="Rectangle 56"/>
              <p:cNvSpPr>
                <a:spLocks noChangeArrowheads="1"/>
              </p:cNvSpPr>
              <p:nvPr/>
            </p:nvSpPr>
            <p:spPr bwMode="auto">
              <a:xfrm>
                <a:off x="3923" y="895"/>
                <a:ext cx="367" cy="8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2" name="Rectangle 58"/>
              <p:cNvSpPr>
                <a:spLocks noChangeArrowheads="1"/>
              </p:cNvSpPr>
              <p:nvPr/>
            </p:nvSpPr>
            <p:spPr bwMode="auto">
              <a:xfrm>
                <a:off x="4536" y="1567"/>
                <a:ext cx="7" cy="283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3" name="Rectangle 59"/>
              <p:cNvSpPr>
                <a:spLocks noChangeArrowheads="1"/>
              </p:cNvSpPr>
              <p:nvPr/>
            </p:nvSpPr>
            <p:spPr bwMode="auto">
              <a:xfrm>
                <a:off x="4356" y="1846"/>
                <a:ext cx="367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4" name="Rectangle 60"/>
              <p:cNvSpPr>
                <a:spLocks noChangeArrowheads="1"/>
              </p:cNvSpPr>
              <p:nvPr/>
            </p:nvSpPr>
            <p:spPr bwMode="auto">
              <a:xfrm>
                <a:off x="4536" y="1284"/>
                <a:ext cx="7" cy="283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5" name="Rectangle 61"/>
              <p:cNvSpPr>
                <a:spLocks noChangeArrowheads="1"/>
              </p:cNvSpPr>
              <p:nvPr/>
            </p:nvSpPr>
            <p:spPr bwMode="auto">
              <a:xfrm>
                <a:off x="4356" y="1281"/>
                <a:ext cx="367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7" name="Rectangle 63"/>
              <p:cNvSpPr>
                <a:spLocks noChangeArrowheads="1"/>
              </p:cNvSpPr>
              <p:nvPr/>
            </p:nvSpPr>
            <p:spPr bwMode="auto">
              <a:xfrm>
                <a:off x="4968" y="2180"/>
                <a:ext cx="8" cy="73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8" name="Rectangle 64"/>
              <p:cNvSpPr>
                <a:spLocks noChangeArrowheads="1"/>
              </p:cNvSpPr>
              <p:nvPr/>
            </p:nvSpPr>
            <p:spPr bwMode="auto">
              <a:xfrm>
                <a:off x="4789" y="2250"/>
                <a:ext cx="366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89" name="Rectangle 65"/>
              <p:cNvSpPr>
                <a:spLocks noChangeArrowheads="1"/>
              </p:cNvSpPr>
              <p:nvPr/>
            </p:nvSpPr>
            <p:spPr bwMode="auto">
              <a:xfrm>
                <a:off x="4968" y="2106"/>
                <a:ext cx="8" cy="74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  <p:sp>
            <p:nvSpPr>
              <p:cNvPr id="1090" name="Rectangle 66"/>
              <p:cNvSpPr>
                <a:spLocks noChangeArrowheads="1"/>
              </p:cNvSpPr>
              <p:nvPr/>
            </p:nvSpPr>
            <p:spPr bwMode="auto">
              <a:xfrm>
                <a:off x="4789" y="2103"/>
                <a:ext cx="366" cy="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 sz="1400"/>
              </a:p>
            </p:txBody>
          </p:sp>
        </p:grpSp>
        <p:sp>
          <p:nvSpPr>
            <p:cNvPr id="69" name="Rectangle 34"/>
            <p:cNvSpPr>
              <a:spLocks noChangeArrowheads="1"/>
            </p:cNvSpPr>
            <p:nvPr/>
          </p:nvSpPr>
          <p:spPr bwMode="auto">
            <a:xfrm>
              <a:off x="2522830" y="4781513"/>
              <a:ext cx="865064" cy="1270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sz="1400"/>
            </a:p>
          </p:txBody>
        </p:sp>
        <p:sp>
          <p:nvSpPr>
            <p:cNvPr id="70" name="3 CuadroTexto"/>
            <p:cNvSpPr txBox="1">
              <a:spLocks noChangeArrowheads="1"/>
            </p:cNvSpPr>
            <p:nvPr/>
          </p:nvSpPr>
          <p:spPr bwMode="auto">
            <a:xfrm rot="16200000" flipH="1">
              <a:off x="-923414" y="2598838"/>
              <a:ext cx="3974436" cy="338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altLang="es-ES" sz="1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Size</a:t>
              </a:r>
              <a:r>
                <a:rPr lang="es-ES" altLang="es-ES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ES" altLang="es-ES" sz="1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of</a:t>
              </a:r>
              <a:r>
                <a:rPr lang="es-ES" altLang="es-ES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ES" altLang="es-ES" sz="1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chromosomes</a:t>
              </a:r>
              <a:r>
                <a:rPr lang="es-ES" altLang="es-ES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in </a:t>
              </a:r>
              <a:r>
                <a:rPr lang="es-ES" altLang="es-ES" sz="1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bp</a:t>
              </a:r>
              <a:r>
                <a:rPr lang="es-ES" altLang="es-ES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(95% IC)</a:t>
              </a:r>
            </a:p>
          </p:txBody>
        </p:sp>
      </p:grpSp>
      <p:sp>
        <p:nvSpPr>
          <p:cNvPr id="74" name="73 Rectángulo"/>
          <p:cNvSpPr/>
          <p:nvPr/>
        </p:nvSpPr>
        <p:spPr>
          <a:xfrm>
            <a:off x="625641" y="5158589"/>
            <a:ext cx="11282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S4. Chromosomal size for all 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E. coli 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phylogroups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The mean chromosomal size was calculated in all phylogroups with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95% of confidence interval.</a:t>
            </a:r>
            <a:r>
              <a:rPr lang="en-GB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Significant differences in mean chromosomal sizes among </a:t>
            </a:r>
            <a:r>
              <a:rPr lang="en-GB" sz="1200" dirty="0" err="1">
                <a:latin typeface="Times New Roman" pitchFamily="18" charset="0"/>
                <a:cs typeface="Times New Roman" pitchFamily="18" charset="0"/>
              </a:rPr>
              <a:t>phylogroups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 were observed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(Kruskal-Wallis p&lt;0.0001) and the pairwise comparisons were also significant (Mann-Whitney p&lt;0.02) 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except for D and G phylogroups. Phylogroups of </a:t>
            </a:r>
            <a:r>
              <a:rPr lang="en-GB" sz="1200" dirty="0" smtClean="0">
                <a:latin typeface="Times New Roman" pitchFamily="18" charset="0"/>
                <a:cs typeface="Times New Roman" pitchFamily="18" charset="0"/>
              </a:rPr>
              <a:t>EB1A 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lineage are shown in </a:t>
            </a:r>
            <a:r>
              <a:rPr lang="en-GB" sz="1200" dirty="0" smtClean="0">
                <a:latin typeface="Times New Roman" pitchFamily="18" charset="0"/>
                <a:cs typeface="Times New Roman" pitchFamily="18" charset="0"/>
              </a:rPr>
              <a:t>light green, 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phylogroups belonging to FGB2 lineage are shown in </a:t>
            </a:r>
            <a:r>
              <a:rPr lang="en-GB" sz="1200" dirty="0" smtClean="0">
                <a:latin typeface="Times New Roman" pitchFamily="18" charset="0"/>
                <a:cs typeface="Times New Roman" pitchFamily="18" charset="0"/>
              </a:rPr>
              <a:t>light orange.</a:t>
            </a:r>
            <a:r>
              <a:rPr lang="en-GB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s-ES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7" name="7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866123"/>
              </p:ext>
            </p:extLst>
          </p:nvPr>
        </p:nvGraphicFramePr>
        <p:xfrm>
          <a:off x="9298101" y="1711902"/>
          <a:ext cx="2609646" cy="1524762"/>
        </p:xfrm>
        <a:graphic>
          <a:graphicData uri="http://schemas.openxmlformats.org/drawingml/2006/table">
            <a:tbl>
              <a:tblPr/>
              <a:tblGrid>
                <a:gridCol w="8630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59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07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 err="1">
                          <a:latin typeface="Arial"/>
                          <a:ea typeface="Calibri"/>
                          <a:cs typeface="Times New Roman"/>
                        </a:rPr>
                        <a:t>Phylogroup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latin typeface="Arial"/>
                          <a:ea typeface="Calibri"/>
                          <a:cs typeface="Times New Roman"/>
                        </a:rPr>
                        <a:t>Media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latin typeface="Arial"/>
                          <a:ea typeface="Calibri"/>
                          <a:cs typeface="Times New Roman"/>
                        </a:rPr>
                        <a:t>95%CI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Arial"/>
                          <a:ea typeface="Calibri"/>
                          <a:cs typeface="Times New Roman"/>
                        </a:rPr>
                        <a:t>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4977759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4960406-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4995112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9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B1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5197510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5186454-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5208566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5364151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5375358-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5352942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D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5252450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5231726-</a:t>
                      </a:r>
                      <a:r>
                        <a:rPr lang="es-ES" sz="11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5273173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F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5321950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5283229-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5360671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G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5245214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5196152-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5294275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latin typeface="Arial"/>
                          <a:ea typeface="Calibri"/>
                          <a:cs typeface="Times New Roman"/>
                        </a:rPr>
                        <a:t>B2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latin typeface="Arial"/>
                          <a:ea typeface="Calibri"/>
                          <a:cs typeface="Times New Roman"/>
                        </a:rPr>
                        <a:t>5139165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5126536-</a:t>
                      </a:r>
                      <a:r>
                        <a:rPr lang="es-E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900" dirty="0">
                          <a:latin typeface="Arial"/>
                          <a:ea typeface="Calibri"/>
                          <a:cs typeface="Times New Roman"/>
                        </a:rPr>
                        <a:t>5151793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8" name="Rectangle 49"/>
          <p:cNvSpPr>
            <a:spLocks noChangeArrowheads="1"/>
          </p:cNvSpPr>
          <p:nvPr/>
        </p:nvSpPr>
        <p:spPr bwMode="auto">
          <a:xfrm>
            <a:off x="5447009" y="1873131"/>
            <a:ext cx="786412" cy="1032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1400"/>
          </a:p>
        </p:txBody>
      </p:sp>
      <p:sp>
        <p:nvSpPr>
          <p:cNvPr id="82" name="Rectangle 26"/>
          <p:cNvSpPr>
            <a:spLocks noChangeArrowheads="1"/>
          </p:cNvSpPr>
          <p:nvPr/>
        </p:nvSpPr>
        <p:spPr bwMode="auto">
          <a:xfrm>
            <a:off x="2487425" y="2451314"/>
            <a:ext cx="131422" cy="9030"/>
          </a:xfrm>
          <a:prstGeom prst="rect">
            <a:avLst/>
          </a:prstGeom>
          <a:solidFill>
            <a:srgbClr val="42424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1400"/>
          </a:p>
        </p:txBody>
      </p:sp>
      <p:sp>
        <p:nvSpPr>
          <p:cNvPr id="81" name="Rectangle 34"/>
          <p:cNvSpPr>
            <a:spLocks noChangeArrowheads="1"/>
          </p:cNvSpPr>
          <p:nvPr/>
        </p:nvSpPr>
        <p:spPr bwMode="auto">
          <a:xfrm>
            <a:off x="2727217" y="4209696"/>
            <a:ext cx="786412" cy="1032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sz="1400"/>
          </a:p>
        </p:txBody>
      </p:sp>
      <p:sp>
        <p:nvSpPr>
          <p:cNvPr id="79" name="CuadroTexto 51"/>
          <p:cNvSpPr txBox="1">
            <a:spLocks noChangeArrowheads="1"/>
          </p:cNvSpPr>
          <p:nvPr/>
        </p:nvSpPr>
        <p:spPr bwMode="auto">
          <a:xfrm>
            <a:off x="3320066" y="283184"/>
            <a:ext cx="1307783" cy="276999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s-ES" sz="1200" b="1" dirty="0">
                <a:latin typeface="Times New Roman" pitchFamily="18" charset="0"/>
                <a:cs typeface="Times New Roman" pitchFamily="18" charset="0"/>
              </a:rPr>
              <a:t>Lineage </a:t>
            </a:r>
            <a:r>
              <a:rPr lang="es-ES" altLang="es-ES" sz="1200" b="1" dirty="0" smtClean="0">
                <a:latin typeface="Times New Roman" pitchFamily="18" charset="0"/>
                <a:cs typeface="Times New Roman" pitchFamily="18" charset="0"/>
              </a:rPr>
              <a:t>EB1A</a:t>
            </a:r>
            <a:endParaRPr lang="es-ES" altLang="es-E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CuadroTexto 57"/>
          <p:cNvSpPr txBox="1">
            <a:spLocks noChangeArrowheads="1"/>
          </p:cNvSpPr>
          <p:nvPr/>
        </p:nvSpPr>
        <p:spPr bwMode="auto">
          <a:xfrm>
            <a:off x="7140493" y="283184"/>
            <a:ext cx="1233827" cy="276999"/>
          </a:xfrm>
          <a:prstGeom prst="rect">
            <a:avLst/>
          </a:prstGeom>
          <a:noFill/>
          <a:ln w="28575">
            <a:solidFill>
              <a:srgbClr val="FF505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s-ES" sz="1200" b="1" dirty="0">
                <a:latin typeface="Times New Roman" pitchFamily="18" charset="0"/>
                <a:cs typeface="Times New Roman" pitchFamily="18" charset="0"/>
              </a:rPr>
              <a:t>Lineage </a:t>
            </a:r>
            <a:r>
              <a:rPr lang="es-ES" altLang="es-ES" sz="1200" b="1" dirty="0">
                <a:latin typeface="Times New Roman" pitchFamily="18" charset="0"/>
                <a:cs typeface="Times New Roman" pitchFamily="18" charset="0"/>
              </a:rPr>
              <a:t>FGB2</a:t>
            </a:r>
          </a:p>
        </p:txBody>
      </p:sp>
      <p:sp>
        <p:nvSpPr>
          <p:cNvPr id="83" name="CuadroTexto 58"/>
          <p:cNvSpPr txBox="1">
            <a:spLocks noChangeArrowheads="1"/>
          </p:cNvSpPr>
          <p:nvPr/>
        </p:nvSpPr>
        <p:spPr bwMode="auto">
          <a:xfrm>
            <a:off x="5374853" y="277695"/>
            <a:ext cx="919953" cy="27699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s-ES" sz="1200" b="1" dirty="0">
                <a:latin typeface="Times New Roman" pitchFamily="18" charset="0"/>
                <a:cs typeface="Times New Roman" pitchFamily="18" charset="0"/>
              </a:rPr>
              <a:t>Lineage </a:t>
            </a:r>
            <a:r>
              <a:rPr lang="es-ES" altLang="es-ES" sz="1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140</Words>
  <Application>Microsoft Office PowerPoint</Application>
  <PresentationFormat>Custom</PresentationFormat>
  <Paragraphs>41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Company>Comunidad de Madrid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Consejeria de Sanidad</dc:creator>
  <cp:lastModifiedBy>Colonia, Norbeliza</cp:lastModifiedBy>
  <cp:revision>33</cp:revision>
  <dcterms:created xsi:type="dcterms:W3CDTF">2018-05-21T07:52:22Z</dcterms:created>
  <dcterms:modified xsi:type="dcterms:W3CDTF">2019-11-30T00:06:58Z</dcterms:modified>
</cp:coreProperties>
</file>